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50" r:id="rId4"/>
  </p:sldMasterIdLst>
  <p:notesMasterIdLst>
    <p:notesMasterId r:id="rId16"/>
  </p:notesMasterIdLst>
  <p:handoutMasterIdLst>
    <p:handoutMasterId r:id="rId17"/>
  </p:handoutMasterIdLst>
  <p:sldIdLst>
    <p:sldId id="725" r:id="rId5"/>
    <p:sldId id="339" r:id="rId6"/>
    <p:sldId id="345" r:id="rId7"/>
    <p:sldId id="352" r:id="rId8"/>
    <p:sldId id="726" r:id="rId9"/>
    <p:sldId id="342" r:id="rId10"/>
    <p:sldId id="343" r:id="rId11"/>
    <p:sldId id="344" r:id="rId12"/>
    <p:sldId id="727" r:id="rId13"/>
    <p:sldId id="661" r:id="rId14"/>
    <p:sldId id="353" r:id="rId15"/>
  </p:sldIdLst>
  <p:sldSz cx="9144000" cy="6858000" type="screen4x3"/>
  <p:notesSz cx="6797675" cy="9926638"/>
  <p:defaultTex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33" userDrawn="1">
          <p15:clr>
            <a:srgbClr val="A4A3A4"/>
          </p15:clr>
        </p15:guide>
        <p15:guide id="2" pos="2051" userDrawn="1">
          <p15:clr>
            <a:srgbClr val="A4A3A4"/>
          </p15:clr>
        </p15:guide>
        <p15:guide id="3" orient="horz" pos="3127"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imons" initials="MS" lastIdx="25" clrIdx="0"/>
  <p:cmAuthor id="1" name="Annie Blatchford" initials="AB" lastIdx="5" clrIdx="1"/>
  <p:cmAuthor id="2" name="Annie Blatchford"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B46"/>
    <a:srgbClr val="4D4D4F"/>
    <a:srgbClr val="800080"/>
    <a:srgbClr val="003399"/>
    <a:srgbClr val="FFFFFF"/>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F2701-86AA-4F41-943F-0755B8451014}" v="145" dt="2019-06-24T03:49:17.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1" autoAdjust="0"/>
    <p:restoredTop sz="91071" autoAdjust="0"/>
  </p:normalViewPr>
  <p:slideViewPr>
    <p:cSldViewPr>
      <p:cViewPr varScale="1">
        <p:scale>
          <a:sx n="104" d="100"/>
          <a:sy n="104" d="100"/>
        </p:scale>
        <p:origin x="2106" y="-72"/>
      </p:cViewPr>
      <p:guideLst>
        <p:guide orient="horz" pos="2160"/>
        <p:guide pos="2880"/>
      </p:guideLst>
    </p:cSldViewPr>
  </p:slideViewPr>
  <p:outlineViewPr>
    <p:cViewPr>
      <p:scale>
        <a:sx n="33" d="100"/>
        <a:sy n="33" d="100"/>
      </p:scale>
      <p:origin x="54" y="10008"/>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64" d="100"/>
          <a:sy n="64" d="100"/>
        </p:scale>
        <p:origin x="-3396" y="-114"/>
      </p:cViewPr>
      <p:guideLst>
        <p:guide orient="horz" pos="3033"/>
        <p:guide pos="2051"/>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Labiris" userId="c7b32328-ff7e-4e94-8724-2d88c57992d4" providerId="ADAL" clId="{EC8B61CB-C49D-4702-8E97-DAD910821493}"/>
    <pc:docChg chg="modSld">
      <pc:chgData name="Diana Labiris" userId="c7b32328-ff7e-4e94-8724-2d88c57992d4" providerId="ADAL" clId="{EC8B61CB-C49D-4702-8E97-DAD910821493}" dt="2019-06-24T03:49:17.401" v="144" actId="20577"/>
      <pc:docMkLst>
        <pc:docMk/>
      </pc:docMkLst>
      <pc:sldChg chg="modSp">
        <pc:chgData name="Diana Labiris" userId="c7b32328-ff7e-4e94-8724-2d88c57992d4" providerId="ADAL" clId="{EC8B61CB-C49D-4702-8E97-DAD910821493}" dt="2019-06-24T03:48:44.417" v="130"/>
        <pc:sldMkLst>
          <pc:docMk/>
          <pc:sldMk cId="0" sldId="342"/>
        </pc:sldMkLst>
        <pc:spChg chg="mod">
          <ac:chgData name="Diana Labiris" userId="c7b32328-ff7e-4e94-8724-2d88c57992d4" providerId="ADAL" clId="{EC8B61CB-C49D-4702-8E97-DAD910821493}" dt="2019-06-24T03:48:44.417" v="130"/>
          <ac:spMkLst>
            <pc:docMk/>
            <pc:sldMk cId="0" sldId="342"/>
            <ac:spMk id="3" creationId="{00000000-0000-0000-0000-000000000000}"/>
          </ac:spMkLst>
        </pc:spChg>
      </pc:sldChg>
      <pc:sldChg chg="modSp">
        <pc:chgData name="Diana Labiris" userId="c7b32328-ff7e-4e94-8724-2d88c57992d4" providerId="ADAL" clId="{EC8B61CB-C49D-4702-8E97-DAD910821493}" dt="2019-06-24T03:49:17.401" v="144" actId="20577"/>
        <pc:sldMkLst>
          <pc:docMk/>
          <pc:sldMk cId="0" sldId="344"/>
        </pc:sldMkLst>
        <pc:spChg chg="mod">
          <ac:chgData name="Diana Labiris" userId="c7b32328-ff7e-4e94-8724-2d88c57992d4" providerId="ADAL" clId="{EC8B61CB-C49D-4702-8E97-DAD910821493}" dt="2019-06-24T03:49:17.401" v="144" actId="20577"/>
          <ac:spMkLst>
            <pc:docMk/>
            <pc:sldMk cId="0" sldId="344"/>
            <ac:spMk id="3" creationId="{00000000-0000-0000-0000-000000000000}"/>
          </ac:spMkLst>
        </pc:spChg>
      </pc:sldChg>
      <pc:sldChg chg="modSp">
        <pc:chgData name="Diana Labiris" userId="c7b32328-ff7e-4e94-8724-2d88c57992d4" providerId="ADAL" clId="{EC8B61CB-C49D-4702-8E97-DAD910821493}" dt="2019-06-24T03:48:00.139" v="48" actId="20577"/>
        <pc:sldMkLst>
          <pc:docMk/>
          <pc:sldMk cId="0" sldId="345"/>
        </pc:sldMkLst>
        <pc:spChg chg="mod">
          <ac:chgData name="Diana Labiris" userId="c7b32328-ff7e-4e94-8724-2d88c57992d4" providerId="ADAL" clId="{EC8B61CB-C49D-4702-8E97-DAD910821493}" dt="2019-06-24T03:48:00.139" v="48" actId="20577"/>
          <ac:spMkLst>
            <pc:docMk/>
            <pc:sldMk cId="0" sldId="345"/>
            <ac:spMk id="4" creationId="{00000000-0000-0000-0000-000000000000}"/>
          </ac:spMkLst>
        </pc:spChg>
      </pc:sldChg>
      <pc:sldChg chg="modSp">
        <pc:chgData name="Diana Labiris" userId="c7b32328-ff7e-4e94-8724-2d88c57992d4" providerId="ADAL" clId="{EC8B61CB-C49D-4702-8E97-DAD910821493}" dt="2019-06-24T03:47:53.151" v="45" actId="20577"/>
        <pc:sldMkLst>
          <pc:docMk/>
          <pc:sldMk cId="2881500841" sldId="725"/>
        </pc:sldMkLst>
        <pc:spChg chg="mod">
          <ac:chgData name="Diana Labiris" userId="c7b32328-ff7e-4e94-8724-2d88c57992d4" providerId="ADAL" clId="{EC8B61CB-C49D-4702-8E97-DAD910821493}" dt="2019-06-24T03:47:53.151" v="45" actId="20577"/>
          <ac:spMkLst>
            <pc:docMk/>
            <pc:sldMk cId="2881500841" sldId="725"/>
            <ac:spMk id="5" creationId="{53105892-4228-4C2C-B758-C7834C67B7E3}"/>
          </ac:spMkLst>
        </pc:spChg>
      </pc:sldChg>
      <pc:sldChg chg="modSp">
        <pc:chgData name="Diana Labiris" userId="c7b32328-ff7e-4e94-8724-2d88c57992d4" providerId="ADAL" clId="{EC8B61CB-C49D-4702-8E97-DAD910821493}" dt="2019-06-24T03:48:33.673" v="128" actId="20577"/>
        <pc:sldMkLst>
          <pc:docMk/>
          <pc:sldMk cId="2334301990" sldId="726"/>
        </pc:sldMkLst>
        <pc:spChg chg="mod">
          <ac:chgData name="Diana Labiris" userId="c7b32328-ff7e-4e94-8724-2d88c57992d4" providerId="ADAL" clId="{EC8B61CB-C49D-4702-8E97-DAD910821493}" dt="2019-06-24T03:48:33.673" v="128" actId="20577"/>
          <ac:spMkLst>
            <pc:docMk/>
            <pc:sldMk cId="2334301990" sldId="726"/>
            <ac:spMk id="3" creationId="{6E9E5F9F-93EF-4D9A-AA6B-EFF408F149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573588" cy="496808"/>
          </a:xfrm>
          <a:prstGeom prst="rect">
            <a:avLst/>
          </a:prstGeom>
          <a:noFill/>
          <a:ln w="9525">
            <a:noFill/>
            <a:miter lim="800000"/>
            <a:headEnd/>
            <a:tailEnd/>
          </a:ln>
          <a:effectLst/>
        </p:spPr>
        <p:txBody>
          <a:bodyPr vert="horz" wrap="square" lIns="93808" tIns="46905" rIns="93808" bIns="46905" numCol="1" anchor="t" anchorCtr="0" compatLnSpc="1">
            <a:prstTxWarp prst="textNoShape">
              <a:avLst/>
            </a:prstTxWarp>
          </a:bodyPr>
          <a:lstStyle>
            <a:lvl1pPr eaLnBrk="0" hangingPunct="0">
              <a:defRPr sz="1100">
                <a:latin typeface="Verdana" pitchFamily="34" charset="0"/>
              </a:defRPr>
            </a:lvl1pPr>
          </a:lstStyle>
          <a:p>
            <a:pPr>
              <a:defRPr/>
            </a:pPr>
            <a:endParaRPr lang="en-AU"/>
          </a:p>
        </p:txBody>
      </p:sp>
      <p:sp>
        <p:nvSpPr>
          <p:cNvPr id="3077" name="Rectangle 5"/>
          <p:cNvSpPr>
            <a:spLocks noGrp="1" noChangeArrowheads="1"/>
          </p:cNvSpPr>
          <p:nvPr>
            <p:ph type="sldNum" sz="quarter" idx="3"/>
          </p:nvPr>
        </p:nvSpPr>
        <p:spPr bwMode="auto">
          <a:xfrm>
            <a:off x="3851275" y="9429831"/>
            <a:ext cx="2946400" cy="496807"/>
          </a:xfrm>
          <a:prstGeom prst="rect">
            <a:avLst/>
          </a:prstGeom>
          <a:noFill/>
          <a:ln w="9525">
            <a:noFill/>
            <a:miter lim="800000"/>
            <a:headEnd/>
            <a:tailEnd/>
          </a:ln>
          <a:effectLst/>
        </p:spPr>
        <p:txBody>
          <a:bodyPr vert="horz" wrap="square" lIns="93808" tIns="46905" rIns="93808" bIns="46905" numCol="1" anchor="b" anchorCtr="0" compatLnSpc="1">
            <a:prstTxWarp prst="textNoShape">
              <a:avLst/>
            </a:prstTxWarp>
          </a:bodyPr>
          <a:lstStyle>
            <a:lvl1pPr algn="r" eaLnBrk="0" hangingPunct="0">
              <a:defRPr sz="1100">
                <a:latin typeface="Verdana" pitchFamily="34" charset="0"/>
              </a:defRPr>
            </a:lvl1pPr>
          </a:lstStyle>
          <a:p>
            <a:pPr>
              <a:defRPr/>
            </a:pPr>
            <a:fld id="{FD98C51C-A681-4DCA-A1B2-4678D3E84BE6}" type="slidenum">
              <a:rPr lang="en-AU"/>
              <a:pPr>
                <a:defRPr/>
              </a:pPr>
              <a:t>‹#›</a:t>
            </a:fld>
            <a:endParaRPr lang="en-AU" dirty="0"/>
          </a:p>
        </p:txBody>
      </p:sp>
    </p:spTree>
    <p:extLst>
      <p:ext uri="{BB962C8B-B14F-4D97-AF65-F5344CB8AC3E}">
        <p14:creationId xmlns:p14="http://schemas.microsoft.com/office/powerpoint/2010/main" val="353919192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08"/>
          </a:xfrm>
          <a:prstGeom prst="rect">
            <a:avLst/>
          </a:prstGeom>
          <a:noFill/>
          <a:ln w="9525">
            <a:noFill/>
            <a:miter lim="800000"/>
            <a:headEnd/>
            <a:tailEnd/>
          </a:ln>
          <a:effectLst/>
        </p:spPr>
        <p:txBody>
          <a:bodyPr vert="horz" wrap="square" lIns="93808" tIns="46905" rIns="93808" bIns="46905"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92163" name="Rectangle 3"/>
          <p:cNvSpPr>
            <a:spLocks noGrp="1" noRot="1" noChangeAspect="1" noChangeArrowheads="1" noTextEdit="1"/>
          </p:cNvSpPr>
          <p:nvPr>
            <p:ph type="sldImg" idx="2"/>
          </p:nvPr>
        </p:nvSpPr>
        <p:spPr bwMode="auto">
          <a:xfrm>
            <a:off x="920750" y="746125"/>
            <a:ext cx="4957763" cy="3719513"/>
          </a:xfrm>
          <a:prstGeom prst="rect">
            <a:avLst/>
          </a:prstGeom>
          <a:noFill/>
          <a:ln w="12700">
            <a:solidFill>
              <a:srgbClr val="000000"/>
            </a:solidFill>
            <a:miter lim="800000"/>
            <a:headEnd/>
            <a:tailEnd/>
          </a:ln>
        </p:spPr>
      </p:sp>
      <p:sp>
        <p:nvSpPr>
          <p:cNvPr id="2052" name="Rectangle 4"/>
          <p:cNvSpPr>
            <a:spLocks noGrp="1" noChangeArrowheads="1"/>
          </p:cNvSpPr>
          <p:nvPr>
            <p:ph type="body" sz="quarter" idx="3"/>
          </p:nvPr>
        </p:nvSpPr>
        <p:spPr bwMode="auto">
          <a:xfrm>
            <a:off x="906463" y="4715710"/>
            <a:ext cx="4984750" cy="4466511"/>
          </a:xfrm>
          <a:prstGeom prst="rect">
            <a:avLst/>
          </a:prstGeom>
          <a:noFill/>
          <a:ln w="9525">
            <a:noFill/>
            <a:miter lim="800000"/>
            <a:headEnd/>
            <a:tailEnd/>
          </a:ln>
          <a:effectLst/>
        </p:spPr>
        <p:txBody>
          <a:bodyPr vert="horz" wrap="square" lIns="93808" tIns="46905" rIns="93808" bIns="4690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1275" y="0"/>
            <a:ext cx="2946400" cy="496808"/>
          </a:xfrm>
          <a:prstGeom prst="rect">
            <a:avLst/>
          </a:prstGeom>
          <a:noFill/>
          <a:ln w="9525">
            <a:noFill/>
            <a:miter lim="800000"/>
            <a:headEnd/>
            <a:tailEnd/>
          </a:ln>
          <a:effectLst/>
        </p:spPr>
        <p:txBody>
          <a:bodyPr vert="horz" wrap="square" lIns="93808" tIns="46905" rIns="93808" bIns="46905"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054" name="Rectangle 6"/>
          <p:cNvSpPr>
            <a:spLocks noGrp="1" noChangeArrowheads="1"/>
          </p:cNvSpPr>
          <p:nvPr>
            <p:ph type="ftr" sz="quarter" idx="4"/>
          </p:nvPr>
        </p:nvSpPr>
        <p:spPr bwMode="auto">
          <a:xfrm>
            <a:off x="0" y="9429831"/>
            <a:ext cx="2946400" cy="496807"/>
          </a:xfrm>
          <a:prstGeom prst="rect">
            <a:avLst/>
          </a:prstGeom>
          <a:noFill/>
          <a:ln w="9525">
            <a:noFill/>
            <a:miter lim="800000"/>
            <a:headEnd/>
            <a:tailEnd/>
          </a:ln>
          <a:effectLst/>
        </p:spPr>
        <p:txBody>
          <a:bodyPr vert="horz" wrap="square" lIns="93808" tIns="46905" rIns="93808" bIns="46905"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1275" y="9429831"/>
            <a:ext cx="2946400" cy="496807"/>
          </a:xfrm>
          <a:prstGeom prst="rect">
            <a:avLst/>
          </a:prstGeom>
          <a:noFill/>
          <a:ln w="9525">
            <a:noFill/>
            <a:miter lim="800000"/>
            <a:headEnd/>
            <a:tailEnd/>
          </a:ln>
          <a:effectLst/>
        </p:spPr>
        <p:txBody>
          <a:bodyPr vert="horz" wrap="square" lIns="93808" tIns="46905" rIns="93808" bIns="46905" numCol="1" anchor="b" anchorCtr="0" compatLnSpc="1">
            <a:prstTxWarp prst="textNoShape">
              <a:avLst/>
            </a:prstTxWarp>
          </a:bodyPr>
          <a:lstStyle>
            <a:lvl1pPr algn="r" eaLnBrk="0" hangingPunct="0">
              <a:defRPr sz="1200">
                <a:latin typeface="Times New Roman" pitchFamily="18" charset="0"/>
              </a:defRPr>
            </a:lvl1pPr>
          </a:lstStyle>
          <a:p>
            <a:pPr>
              <a:defRPr/>
            </a:pPr>
            <a:fld id="{B1483B81-CB19-4F77-9164-C5FEC0C30363}" type="slidenum">
              <a:rPr lang="en-AU"/>
              <a:pPr>
                <a:defRPr/>
              </a:pPr>
              <a:t>‹#›</a:t>
            </a:fld>
            <a:endParaRPr lang="en-AU" dirty="0"/>
          </a:p>
        </p:txBody>
      </p:sp>
    </p:spTree>
    <p:extLst>
      <p:ext uri="{BB962C8B-B14F-4D97-AF65-F5344CB8AC3E}">
        <p14:creationId xmlns:p14="http://schemas.microsoft.com/office/powerpoint/2010/main" val="359784120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xfrm>
            <a:off x="847725" y="722313"/>
            <a:ext cx="4819650" cy="3614737"/>
          </a:xfrm>
          <a:ln/>
        </p:spPr>
      </p:sp>
      <p:sp>
        <p:nvSpPr>
          <p:cNvPr id="93188" name="Rectangle 3"/>
          <p:cNvSpPr>
            <a:spLocks noGrp="1" noChangeArrowheads="1"/>
          </p:cNvSpPr>
          <p:nvPr>
            <p:ph type="body" idx="1"/>
          </p:nvPr>
        </p:nvSpPr>
        <p:spPr>
          <a:noFill/>
          <a:ln/>
        </p:spPr>
        <p:txBody>
          <a:bodyPr/>
          <a:lstStyle/>
          <a:p>
            <a:endParaRPr lang="en-GB" altLang="en-US" dirty="0">
              <a:latin typeface="Arial" pitchFamily="34" charset="0"/>
            </a:endParaRPr>
          </a:p>
        </p:txBody>
      </p:sp>
      <p:sp>
        <p:nvSpPr>
          <p:cNvPr id="93189" name="Header Placeholder 6"/>
          <p:cNvSpPr>
            <a:spLocks noGrp="1"/>
          </p:cNvSpPr>
          <p:nvPr>
            <p:ph type="hdr" sz="quarter"/>
          </p:nvPr>
        </p:nvSpPr>
        <p:spPr>
          <a:noFill/>
        </p:spPr>
        <p:txBody>
          <a:bodyPr/>
          <a:lstStyle/>
          <a:p>
            <a:endParaRPr lang="en-AU" altLang="en-US"/>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389058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Australian Bureau of Statistics</a:t>
            </a:r>
            <a:r>
              <a:rPr lang="en-US" baseline="0" dirty="0"/>
              <a:t> Personal Safety Survey, 2012/Graphic from </a:t>
            </a:r>
            <a:r>
              <a:rPr lang="en-US" baseline="0" dirty="0" err="1"/>
              <a:t>OurWatch</a:t>
            </a:r>
            <a:r>
              <a:rPr lang="en-US" baseline="0" dirty="0"/>
              <a:t>: Reporting on Domestic Violence. September 2014. </a:t>
            </a:r>
          </a:p>
          <a:p>
            <a:r>
              <a:rPr lang="en-US" baseline="0" dirty="0"/>
              <a:t>https://</a:t>
            </a:r>
            <a:r>
              <a:rPr lang="en-US" baseline="0" dirty="0" err="1"/>
              <a:t>www.ourwatch.org.au</a:t>
            </a:r>
            <a:r>
              <a:rPr lang="en-US" baseline="0" dirty="0"/>
              <a:t>/</a:t>
            </a:r>
            <a:r>
              <a:rPr lang="en-US" baseline="0" dirty="0" err="1"/>
              <a:t>MediaLibraries</a:t>
            </a:r>
            <a:r>
              <a:rPr lang="en-US" baseline="0" dirty="0"/>
              <a:t>/</a:t>
            </a:r>
            <a:r>
              <a:rPr lang="en-US" baseline="0" dirty="0" err="1"/>
              <a:t>OurWatch</a:t>
            </a:r>
            <a:r>
              <a:rPr lang="en-US" baseline="0" dirty="0"/>
              <a:t>/Images/ourwatch_reporting_on_domestic_violence_aa_v1.pdf</a:t>
            </a:r>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213">
              <a:defRPr/>
            </a:pPr>
            <a:r>
              <a:rPr lang="en-US" dirty="0"/>
              <a:t>The Long Walk Women’s Luncheon – keynote address, (2015).</a:t>
            </a:r>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Sheridan-Burns, Lynette and McKee, Alan (1999) Reporting on Indigenous Issues: some practical suggestions for improving journalistic practice in the coverage of indigenous affairs. Australian Journalism Review, 21(2):pp. 103-116</a:t>
            </a:r>
            <a:r>
              <a:rPr lang="en-US" dirty="0"/>
              <a: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Sheridan-Burns, Lynette and McKee, Alan (1999) Reporting on Indigenous Issues: some practical suggestions for improving journalistic practice in the coverage of indigenous affairs. Australian Journalism Review, 21(2):pp. 103-116</a:t>
            </a:r>
            <a:r>
              <a:rPr lang="en-US" dirty="0"/>
              <a: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Sheridan-Burns, Lynette and McKee, Alan (1999) Reporting on Indigenous Issues: some practical suggestions for improving journalistic practice in the coverage of indigenous affairs. Australian Journalism Review, 21(2):pp. 103-116</a:t>
            </a:r>
            <a:r>
              <a:rPr lang="en-US" dirty="0"/>
              <a: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78629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16"/>
            <a:ext cx="5054600" cy="1470025"/>
          </a:xfrm>
        </p:spPr>
        <p:txBody>
          <a:bodyPr anchor="b">
            <a:normAutofit/>
          </a:bodyPr>
          <a:lstStyle>
            <a:lvl1pPr>
              <a:lnSpc>
                <a:spcPct val="80000"/>
              </a:lnSpc>
              <a:defRPr sz="4800">
                <a:solidFill>
                  <a:srgbClr val="4D4D4F"/>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rgbClr val="4D4D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52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
        <p:nvSpPr>
          <p:cNvPr id="3" name="Slide Number Placeholder 3">
            <a:extLst>
              <a:ext uri="{FF2B5EF4-FFF2-40B4-BE49-F238E27FC236}">
                <a16:creationId xmlns:a16="http://schemas.microsoft.com/office/drawing/2014/main" id="{970B0FBF-9C25-4F56-BBD9-6C7671977E1D}"/>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9801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C2BE7EA-A851-46B4-AB70-835D4984BD1B}"/>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1771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034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C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02360761-B15A-4171-B163-4F5898996399}"/>
              </a:ext>
            </a:extLst>
          </p:cNvPr>
          <p:cNvSpPr>
            <a:spLocks noGrp="1"/>
          </p:cNvSpPr>
          <p:nvPr>
            <p:ph type="body" idx="1" hasCustomPrompt="1"/>
          </p:nvPr>
        </p:nvSpPr>
        <p:spPr>
          <a:xfrm>
            <a:off x="685800" y="548680"/>
            <a:ext cx="7772400" cy="4464496"/>
          </a:xfrm>
        </p:spPr>
        <p:txBody>
          <a:bodyPr anchor="ctr">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Text Placeholder 2">
            <a:extLst>
              <a:ext uri="{FF2B5EF4-FFF2-40B4-BE49-F238E27FC236}">
                <a16:creationId xmlns:a16="http://schemas.microsoft.com/office/drawing/2014/main" id="{DAAF5289-621E-4FDD-9BA8-5C01C0E7AD56}"/>
              </a:ext>
            </a:extLst>
          </p:cNvPr>
          <p:cNvSpPr>
            <a:spLocks noGrp="1"/>
          </p:cNvSpPr>
          <p:nvPr>
            <p:ph type="body" idx="10" hasCustomPrompt="1"/>
          </p:nvPr>
        </p:nvSpPr>
        <p:spPr>
          <a:xfrm>
            <a:off x="696912" y="5229200"/>
            <a:ext cx="7772400" cy="936104"/>
          </a:xfrm>
        </p:spPr>
        <p:txBody>
          <a:bodyPr anchor="ctr">
            <a:normAutofit/>
          </a:bodyP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95538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261753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76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0400"/>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662512CD-68D2-4640-8934-F7F29FBCC7AB}"/>
              </a:ext>
            </a:extLst>
          </p:cNvPr>
          <p:cNvSpPr>
            <a:spLocks noGrp="1"/>
          </p:cNvSpPr>
          <p:nvPr>
            <p:ph type="sldNum" sz="quarter" idx="4294967295"/>
          </p:nvPr>
        </p:nvSpPr>
        <p:spPr>
          <a:xfrm>
            <a:off x="8534400" y="6525344"/>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0308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015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457200" y="1310400"/>
            <a:ext cx="6764868" cy="4276724"/>
          </a:xfrm>
        </p:spPr>
        <p:txBody>
          <a:bodyPr/>
          <a:lstStyle>
            <a:lvl1pPr marL="342900" indent="-216000">
              <a:buClr>
                <a:schemeClr val="accent1">
                  <a:lumMod val="60000"/>
                  <a:lumOff val="40000"/>
                </a:schemeClr>
              </a:buClr>
              <a:buFont typeface="Courier New" panose="02070309020205020404" pitchFamily="49" charset="0"/>
              <a:buChar char="o"/>
              <a:defRPr sz="1800"/>
            </a:lvl1pPr>
            <a:lvl2pPr marL="800100" indent="-216000">
              <a:buClr>
                <a:schemeClr val="accent1">
                  <a:lumMod val="60000"/>
                  <a:lumOff val="40000"/>
                </a:schemeClr>
              </a:buClr>
              <a:buFont typeface="Courier New" panose="02070309020205020404" pitchFamily="49" charset="0"/>
              <a:buChar char="o"/>
              <a:defRPr sz="1800"/>
            </a:lvl2pPr>
            <a:lvl3pPr marL="1257300" indent="-216000">
              <a:buClr>
                <a:schemeClr val="accent1">
                  <a:lumMod val="60000"/>
                  <a:lumOff val="40000"/>
                </a:schemeClr>
              </a:buClr>
              <a:buFont typeface="Courier New" panose="02070309020205020404" pitchFamily="49" charset="0"/>
              <a:buChar char="o"/>
              <a:defRPr sz="1800"/>
            </a:lvl3pPr>
            <a:lvl4pPr marL="1714500" indent="-216000">
              <a:buClr>
                <a:schemeClr val="accent1">
                  <a:lumMod val="60000"/>
                  <a:lumOff val="40000"/>
                </a:schemeClr>
              </a:buClr>
              <a:buFont typeface="Courier New" panose="02070309020205020404" pitchFamily="49" charset="0"/>
              <a:buChar char="o"/>
              <a:defRPr sz="1800"/>
            </a:lvl4pPr>
            <a:lvl5pPr marL="2171700" indent="-216000">
              <a:buClr>
                <a:schemeClr val="accent1">
                  <a:lumMod val="60000"/>
                  <a:lumOff val="40000"/>
                </a:schemeClr>
              </a:buClr>
              <a:buFont typeface="Courier New" panose="02070309020205020404" pitchFamily="49" charset="0"/>
              <a:buChar char="o"/>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342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7" name="Slide Number Placeholder 3">
            <a:extLst>
              <a:ext uri="{FF2B5EF4-FFF2-40B4-BE49-F238E27FC236}">
                <a16:creationId xmlns:a16="http://schemas.microsoft.com/office/drawing/2014/main" id="{34D23EBB-AD80-4245-A976-EEC451C0E4D9}"/>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2187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5" name="Slide Number Placeholder 3">
            <a:extLst>
              <a:ext uri="{FF2B5EF4-FFF2-40B4-BE49-F238E27FC236}">
                <a16:creationId xmlns:a16="http://schemas.microsoft.com/office/drawing/2014/main" id="{BEEAB5A0-0DB3-4792-865A-40E1C858CE56}"/>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506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860CDBD6-21E4-4794-A7A4-CC56E9A759AE}"/>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168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11A40899-72E8-4FD4-AA4E-9556BF163D40}"/>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9650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0523040"/>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4" r:id="rId14"/>
  </p:sldLayoutIdLst>
  <p:hf sldNum="0" hdr="0" ftr="0" dt="0"/>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artcenter.org/topic/self-care"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www.abc.net.au/news/2015-09-16/community-reacts-to-domestic-violence-sentencing-broadcast/6779842" TargetMode="External"/><Relationship Id="rId13" Type="http://schemas.openxmlformats.org/officeDocument/2006/relationships/hyperlink" Target="http://www.naccho.org.au/download/aboriginal-health/deaths%20in%20custody%202.htm" TargetMode="External"/><Relationship Id="rId3" Type="http://schemas.openxmlformats.org/officeDocument/2006/relationships/hyperlink" Target="https://edpols.abc.net.au/guidance/abc-indigenous-content/" TargetMode="External"/><Relationship Id="rId7" Type="http://schemas.openxmlformats.org/officeDocument/2006/relationships/hyperlink" Target="http://www.creativespirits.info/aboriginalculture/politics/media-coverage-of-aboriginal-issues#axzz3swOseRcy" TargetMode="External"/><Relationship Id="rId12" Type="http://schemas.openxmlformats.org/officeDocument/2006/relationships/hyperlink" Target="http://www.theaustralian.com.au/national-affairs/indigenous/domestic-violence-behind-spike-in-indigenous-jail-numbers-john-rau/news-story/c6b4a43dabbc638d8752a7e7862be08f"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www.fvpls.org/images/files/Long%20Walk%20Women's%20Luncheon%20AB%20speech.pdf" TargetMode="External"/><Relationship Id="rId11" Type="http://schemas.openxmlformats.org/officeDocument/2006/relationships/hyperlink" Target="https://www.ourwatch.org.au/MediaLibraries/OurWatch/Images/ourwatch_reporting_on_domestic_violence_aa_v1.pdf" TargetMode="External"/><Relationship Id="rId5" Type="http://schemas.openxmlformats.org/officeDocument/2006/relationships/hyperlink" Target="http://www.abc.net.au/news/2015-11-25/marlene-tighe-loses-eye-teeth-after-being-beaten-by-partner/6973972" TargetMode="External"/><Relationship Id="rId10" Type="http://schemas.openxmlformats.org/officeDocument/2006/relationships/hyperlink" Target="https://www.ourwatch.org.au/MediaLibraries/OurWatch/Images/ourwatch_reporting_on_a-ts_family_violence_aa_v1.pdf" TargetMode="External"/><Relationship Id="rId4" Type="http://schemas.openxmlformats.org/officeDocument/2006/relationships/hyperlink" Target="http://about.abc.net.au/wp-content/uploads/2014/08/ABC-RAP-Report-2013-2.pdf" TargetMode="External"/><Relationship Id="rId9" Type="http://schemas.openxmlformats.org/officeDocument/2006/relationships/hyperlink" Target="https://www.humanrights.gov.au/sites/default/files/document/publication/NIRV.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GB" altLang="en-US" dirty="0"/>
              <a:t>Reporting violence against women</a:t>
            </a:r>
          </a:p>
        </p:txBody>
      </p:sp>
      <p:sp>
        <p:nvSpPr>
          <p:cNvPr id="5" name="Subtitle 4">
            <a:extLst>
              <a:ext uri="{FF2B5EF4-FFF2-40B4-BE49-F238E27FC236}">
                <a16:creationId xmlns:a16="http://schemas.microsoft.com/office/drawing/2014/main" id="{53105892-4228-4C2C-B758-C7834C67B7E3}"/>
              </a:ext>
            </a:extLst>
          </p:cNvPr>
          <p:cNvSpPr>
            <a:spLocks noGrp="1"/>
          </p:cNvSpPr>
          <p:nvPr>
            <p:ph type="subTitle" idx="1"/>
          </p:nvPr>
        </p:nvSpPr>
        <p:spPr/>
        <p:txBody>
          <a:bodyPr>
            <a:normAutofit/>
          </a:bodyPr>
          <a:lstStyle/>
          <a:p>
            <a:r>
              <a:rPr lang="en-AU" altLang="en-US" sz="2800" dirty="0"/>
              <a:t>Aboriginal and Torres Strait Islander women’s experiences of violence</a:t>
            </a:r>
            <a:endParaRPr lang="en-AU" sz="2800" dirty="0"/>
          </a:p>
        </p:txBody>
      </p:sp>
      <p:sp>
        <p:nvSpPr>
          <p:cNvPr id="4" name="AutoShape 10" descr="data:image/jpeg;base64,/9j/4AAQSkZJRgABAQAAAQABAAD/2wCEAAkGBxQTEhUUExMWFhQXFx8aFxcYGB4cHRwYHBkXGBwdGRgcHCgiHBwmHRoXITEhJSkrLi4uICAzODMsNyktLisBCgoKDg0OGxAQGywkHyQsLCw0Lyw1LC8sLywsLCwsLSwtLCwsLCwsLCwsLCwsLCwsLCwsLCwsLCwsLCw0LCwsLP/AABEIANIAyAMBIgACEQEDEQH/xAAbAAEAAgMBAQAAAAAAAAAAAAAABAUCAwYBB//EAEMQAAEEAAUCBAMFBQUFCQAAAAEAAgMRBAUSITFBUQYTImEUcYEHIzJCkTNSkqGxFWJywdE0c4Ki8BYkQ1Oys9Lh8f/EABgBAQEBAQEAAAAAAAAAAAAAAAABAgME/8QAKREBAQACAQQBAQgDAAAAAAAAAAECESEDEjFBYVETIjJSkaGxwUJxgf/aAAwDAQACEQMRAD8A+4oiICIiAiIgIiICIiAiIgIiICKDnGNdFEXMjMkhIDGDq48Weg6krTksWKALsTJGSeGMZQb/AMRNu/RXXG11xtaLCaVrGlziGtAskmgB7lZquzPJYsQWmUOe1vDC46L7lvB+qTXsmvaVgsU2VjZG3pcLbYqx0Ne63rns48UxwP8ALDC8j8VEAD2+at8tx7J4xIzg9+QeoKtxsm1uNnKUiLTFi2Oc5jXAvb+JvUXxYWWW5aPi2+Z5ZNO06gO44NfJb1CxmC1ywyXXll31Dm1X60rNe1jLNI5HM0xmnFzbdfDbBcfnQK8UxFZlYS6ERFlBERAREQEREBERARFphxTHOe1rgSwgOA6Ei6PvXRBhmEcjmFsTwxx/ORqodSG9T81GyrK3Q7uxE0pPPmEV9AAKWWfZl8PA+UNLy0elo6uJoDb3KpPDeLzJ7w7ERRiI8g+lzfcDf9Cukl7dtyXtWWf5yYS1jG6nu4+XHA5JKn5bJI5gMrA13YG9v8j7LzFwtBM2jU9jDpA5PWh7mq+qg+Fc6dioTI+IxODi3STfHXcA+246Ka+7xE/xa/E2W4qYD4fECEAbjSbcf8d7D2peeEpMUGvjxY9bCNL+j2kdxyQR/RRfGWcTROhZh3xCR7vU15AJG1cnYE3Z/RdQrbZhJdf2tt7UeGSNznBpYXA+sCrB91tjjDfwgDrsK3UHLsmihfJIwHVId7N9SdvqVYrF16Zvwhy5pC2VsLpGiVwtrL3IXhy1vnif82jRXcXdlYT5LC+duIcy5Wig6z/Ti9yrBXcng/0KkxPiNrMYzCGN5c9t6+g5PHUbc9Fll+Y4l0pjlwuhrb+9EgLSOmltXZ7dFcaRd1v3TWvK+PL1ERZZEREBERAREQEREBERAXPeGofhMK44hwY7zHukc41ZLjvfuKV27FMDxGXDW4EhvWhya7e65T7TsulmwzTE1ztDtTmN3JGkgEDrR6LphN3tvtvCbur7dZhp2yMa9htrhbT3HQrnvGmNxMIjlhc0QsNzXzVtoV1FauN7pZZl4jbhPhozE5zZGgahsGtAaO29XddgvcPnWDzBskGqxW4d6bHdp9q/orjjZe7XCzGznXCTkmfR42OQwlzXN9J1DdpINHnf/wCl898JYsYLHPbPJQGpj3WSC4EUXfz391VYnEOwmImbhZnBodpDmn8TR36GjYtVZJJ6kk/Mkr14dGSX6V6MenJv6V0PjDFwYjHamvJiOhr3jsDTi35Bdd478T+VFG3DTN1uO5aQ4hgHN71Zr+a+YPYRyCPmsaWvspdfDX2cuvh9t8IYmeTCsdiARIb5FEtv0kjoSFdL5Nm3jOfFxMw7I9D3EBxY4289mihpB67ld34Kwc8WGDMQTr1GgTZDegJ/VePqdO483j4ebPCzm/ovlFmzCNsjYnGnvFtvg10vupS5rOctknxcRDSI4wCXnveogdzsAueMlvLGMl8ulRFS5pkLpn6visRH2DHANH007/VSSXykXSKPgYnsYGvf5jh+eqJ+YG1r1RG9ERAREQEREBERAREQVWUZX5ck8r95JX89o27MaPbk/MrTh/E0UmJOHjDnubepzR6W1zZvvtt1V2ud8JeHPhBNZBdJISHddA/CD77lblllt8t8Xdq9xLWlrg+tJBBvbYijuvlXjTwlHhGMfHI5wc7TpfRPBILSAOK3Vtm3gzGOg0HEeefN1aXEgVVXZ63vXHZcr4kybEYYxid2oEHQdRcABVgXxyF6ejjJeMnbpTV4yVUERcQ0K1gwgZuLJ7lQsrYS++gG/wBVZzGgvRledO2V9NUoUDEsUyVtdTso0yRI15bjXQyslZWphsXx2o/RdPN44xs0jDCyhYAja0uDj2c6v6VS48rv/D/jqHD4aOJ0T9bBR01R/vWTys9We+3dM571t1eW4fFjFTOle04cj7to5HbptW991eKvw2dQPMYErdUrdTGk04t+SwzTO44JYI38zOLWnsRXPsSQPqvBZbfDx2W3ws0RFhkREQEREBERAREQEREBERBXZTmomdMzh8MhY5vty0/Uf5rfFmEbpXwh3rYASPY3/wBfULScoj8/4httkrS7Sdnt6B4610PKps48PzfEjE4Z7Q/8wdxxX1BHRdJMbW5MbWPiXxe2JkzMOQ6eOtQIJDQTRPvVi/mvn+c43F4xgnlY50UdgOaymC6s/wAhuvruFyyNrnSmJgleKkcBz356LlfHXicQB2FZGLdHu47NaHWNm1uatdellJdYzl06eU3rGPnODxOgnseVbu3CrcZlE8TGvkicxjvwuI/S+x+a1xY5zRWx7WvXZvmPRZvmJz2e5UWZe/HAjcbqHJJZsqyEjBy+n5T4ey3EwxtYWueGgu0vp5NerULvlcz4DyODFPkE7jbQNDA6ru7Pc1Q/VX+XeCpMLO7EMeJBGHGNg2c80aa48f6rj1c543qxz6mU8b1XUf8AZvD+dHMGU+JoayiaAAobewJVdifDMk2NbiJ5G+XGR5UbQem41E++5r2W/Ls1nkwT5pY/JlAdQojgbHS7cfIqX4ZzU4mAPcAHAlrq4sdQvLvPHd/44fen8JOKzFrJooeXyaiB2a0WSfayApqg4fK2NmfOSXSOGmz+Vg/K0dB1PUqcud16YuvQiIogiIgIiICIiAiIgIiIBVd4fzL4jDxzUAXiyB0NkUrFRMvy9kOoMsNc4v09ATzp7AneleNLxpQ5Vn75cdisO4hoa0CIV1beonvepp+QWOT+FS5t48txEgdbHG9m7bE7WL3o8K1xmQwOmbiSCyVm+trqsAfm6EUrKOZrhbXAg8EEEfqulz/K3cvyuA+1TNXjRh9NMcNZcepBNAfLk/Rc5iMngEMtPkE8LGPeXVoJfXoA5DhfXsV9DlwM4xb5pZGOwjWEtYQDRA5AI2OxN2uVyjL45cvxWIxJc3zZPMLmiyNJOmged3OXfp5yYyT4/d1wy1irvC/g44uF0vmhlEtaKuyP3t9gtn2cNhOJcyZoc5zajsWLBOr61VH2K7bwFg4WYUOgc9wkJc5zxR1fhqhsKqlWYvCQ4LHQmHCOd5xoyajpZZo6RVA73ueOEvVuVyx/QvU3bigZt4NMWJOIa9seHY4SEi9TQ2iQ0V1r+a7jJs1jxMQliJLSSNxRBHIIUyRgcCCAQRRB4IXE5rneJgPw2EwBbRpjg0uYQerQ0V+pXHd6k17jnu58OuzPB+dE6MuLQ4USKuvqqzESswTcPFG30ySiPfncOJd87AVnlccjYYxK7VIGjW7u7qteJytkk0czySYgdDegc6rd7mgAO26xLri+GJfVTkRFhkREQEREBERAREQEREBEVRneLxQ9GGgDnH/xHuAY35tvUVZNrJtboouV4Z0cTWveZH8ueerjuaHQdgpSlRQS+KsO17op9UTxsQ9ppw7tcBTgVRRfZzEX6mzyCA76AKNc1q7fS13TmA8gGuFkuk6lx/Dw3M9fhUPjKYR4KQN2sBgHz2/papRnjcC2HDzxXA+EHWBfqN6wR1G443Vn4sj82TDwdHP1O+Q2/wDkr7F4OOVumRjXt7OAIWpZMZKsskm0bJ8fBLFeGLSxuwDRQB7VWy4/HxY/G4hjHxOggY8OO430kGy4H1HbYDYLvIIGsaGsaGtHAAofotizjn222RJlq7jTi8WyJuqR7WNH5nEAfqVDy3PIp3lsJMgaPU8A6AegDjsT7C1YPaCKIBHYoxgAoAAdgKWONM8aZIiKIIiICIiDns28aYPDyGKSQ+Y3lrWOdVi+g7Lfk3ivCYp2mGdpf+4fS76NdV/RcXhWg+IZLF+k/wDttUv7UshjbCMXE3y5o3i3M9NgmrNdQaIPzQfQ1U5J4jw+LLxBJqLK1AtLSLsDZwHYp4UzM4nCQzO/E5nq/wAQ2P8AMLhcK34HPC3iPEjbtb9//WD+qDv82zuHDGMTP0mV2lgAJLnbcAD3H6qXjMS2JjpHnSxgJcewHK4fFD4vO2N5jwceo/43V/np/RdN4x/2HE/7p39EFYPtEwH/AJrq/e8t9frS6TA4yOZgkie17HcOabBXzrwZjMMzJ3jEOjq5PS4izd0AOb7Kw+x7Byx4NxkBDXyamA7baQCa7EhB3M8zWNLnuDWgWXE0AO5J4XLP+0XAg15ji261iNxb/FSovtgxzz8PhWmmym3+/qa1o+VuJ+gXcx5LAIPh/Lb5WnTprkVW/v7oJOCxjJmCSJ7XscLDmmwVAwXiLDyzvw7JLmZeppaRwQDuRR5C88MeH48FCYo3Pc0uLreQTZ+QApcN4wHwWbYfFjaOXZ56bUx9/QtP0QfQs5zeHCx+bO/QywLonc+w3UuKQOaHDggEdNjvwuD8bt+Lx+DwQ3Y0maYew4B+gcP+Jd3PJpaXHoLQVGEZ5mMkf0jaGj5nn/NXarsjh0x2fxPJcfqrFay8rl5ERFlBERAREQEREBERB8vhmazxDI5zg0aTu4gD9m3qVv8AtJ8SRzxjB4U+fLI8ahH6qANgWNiSa+Qu11maeEMHiJDJNA1zzy63C623ohS8pyDDYb9hCxh7gb/xHdBj4Yyw4bCwwndzGjV/iO5/mVyn2uZcTFDimbPgeNx+64gg/Rwb+pXfrRjcIyVjo5GhzHCnNPBCDkfsvwjjDLi5P2mKkLyf7oJqvay5XvjH/YcT/unf0VlhMMyNjY42hrGimtHAAXuKwzZGOY8amOFOB6g9EHxjBeGRNlTcTE3/ALxDI91gbuYDwe5bVj6919N8FeIW43DNk2EjfTI0dHVyB2PIVplmWRYePy4WBjLJ0jizzyo+VZBh8M5zoImxl/4tN70SRtfuUHFfbFlby2HEsB+6tryPyglrmu+QcP5hdNkfjLCzwiR00cbgPWx7g0tPXYnce66CRgcCCAQdiDwQual8AZe52o4Zt9g5wb/CHUgucnzaLEs8yF2pmot1UQCRsavke65/7UMp8/AvIFuiPmD5DZw/hJXVYbDtjaGMaGtaKDQKAHsFlIwOBaRYIog9Qdig+d/ZXE+eSfGzbuIbCw+zQNRH/KP1XcZsbaGDl5r6dVsyzLosPGI4WBjBw0cb7lYsGqUno0UPmrFiWxtAAcBeoiiCIiAiIgIiICIiAiIg53G5niGnEvYY/Lw++hzTbgIw93r1UDua2U7HZ22Phj31H5r9NeiPuQTvw7YWdio2NwGGdK8STUZCC+LzaDjQAtl2bAG3VTcxyeOY24uHp0O0uLdTLvS6uRz77nuUGnMs8bE7T5b3gMa9xbVBrnFg5Is2OAjs9Y2F0j2uaWv8ssJbeuwANV6d7G90pOJyyN5cXA25rWmjXpY4vH8ysZspjc17SDT36yb3D9iCD0ogIIx8QM8jztJoO0EW3Z11u+9On+9dLObNjWHLYyRM/SbLfSNLjexo8dLW7+yWeV5ep431atXq1c3fH0qvZeR5PG1kbG6gI362kHfVvd971Gx7oMHZsGiUm3aJBGGgblzgygLNGy4b7KZgsQXtsscw2QWu529xsR7haJsqjc2RpB+8eHkgkEPGmi09CNIW/BYURt0guduSS42STySf+ggqMVm8jXSxAN80SMbFsaLJOHEXvWmS6/dU2XNGsdPrNNhY1526EPPff8PFLzHwQNlZiJXNY9gLWuc7SPV3BNEjeu1nutz8vif5hI1CZga/fYtAdVfxHcIIGLzsiGdwjLJYWatD6OxBLTbTRBo9ehWzNvEEcD9DgSQ0OfRaNLSSAaJBcdjs2zt8lsbkkeiRji9/mjS9znW4tAIAvoACf1Kzx2URyvD3FwdQadLq1NBsB3cAk8Udyg05lngie5vlvdoa1z3CqaHuc1pNmzu07BIsfof5Qje8jT5jmgU3XemxdnizQNDlZ47LWSPcCD941ofv0YXOb8t3FbJ8pY6XzbeDtqDXENdp/DqHWr/1tUR35/GJ/Jo3qDC627PIsDTeoiiN6rdW6rf7Li84yBx12HOYHbaq0hzm88Cuxr2U5k7TVOB1C20RuNtx3G4UGxEXgKD1EWLXg2AQa2Psed0GSIiAiIgIiIOPzvKpnjGloFOA0tMYJkqNthj7sXxsNipPiU4jW3yjIGeX6CwOP3t/mDfavx+n8VrpXvAFkgDuV61wIsGx3CDns7fMJ49HmkU30s1BpOv1HULbxyJBVcG7XmYum8815urXH5Wm/L8ux5mv8t/ivVv+HSujRBz+KxEwmcwCUgzRlpDSWiOhr9XAFg2Od1vEc2vFPBfqAqBrj6L8sGwOD6+p/wBVcog5mAzfDT+T8QZNA0+cN/Mo69Advf8Ay3wpvhrzNL9ZeW6vRrDwaoX+09ZF3z79FcErxzwKs8mh7nlBSZmNGKbLJG6SPyixpawv0P1An0gE+oULr8tbWo+PbK3DwiOJ0TNf3kbdRc2MhxA+79Q302G8ccLpUQc+2CZ8eFa90osnzSPS7Todp1kbjfT2NrVHHI5uBfKJNbCfM5FExuFvA963Pf3XSrRO6yG/qgpRFP5eLkYXmUlwhDjsAANOgHbm9yt3hnzKk1l5ZY0aw8Hj1ftPURffa7pXTfZeF423G/CCh8SYSXWHwA6pWGB5H5WuNtefZnr/AIlNOHLJsO2NpETI3tNDYV5QYCfkHfzU6KdrhbTYIBB6EG+D9ElxDW6bcBqNN9/kgosiEjg4Sef5hjIl1WGeYSf2ZPtdFm1Ve6jwsezDYNpE4jEdShgf5gcGANBr11q1cf3ei6KfGxsNOeAauvbuVi/MIxy8AUDfQA1VngXauqulXDFO4YMSGQGiZtJqyGgtDyPfkDqmLdK1mKIbIfvBo07HTpjBLaBJA9XAJ5pWjMwjJADtzZGx6c3tt15XkGYse/Q0my3VuCNroHfv0TVNVC8MvkMbxJr2kOnUHD0UCK1+ojnndXCIogiIgIiIKvMIvvozWv0uAaTTbGmiAdr591BfiJYtYBYPV22Bc3UfoNgANySV0Dmg1Y44XpC1MmpVLjczlAIaA0g0XEGhdlte+kcb7kBeYnGzlr9LdIpzWmjqsNBvbj8wruFeIndPob+FNLipjYjAJJcb0mqDAW9eXHb/APFl8RIZWkhzWatIB2sFpN11Pz42rqrdRxgxr1W472G3sCdiQO6bhtDxRm1OAvS0h1gDcEj011oBx/hUctmsvpxIJ0tP71SAEAcN3YPerV4idybUcWHxFNpzgAHONkW52phaDzpBp+3us8Rh5XB9NIJNE6hZZfDRdAUBd+6uUTuXuVOOa8YV7T6XBukEG+wBtR/7GdeqgTX4dRr8TTV/IG3c7nurkN1c8du62gJ3WHdpTQ5Q8OsyUNthdUQdddrNV2AWceVO1N1OBa0AdbpuqgO13ZPsFbIndU7qp4smprWkjSNFgdRGXUPkb3+q0T4QNIbrJcNIY2q21WCD1AHPy36K/XlJ3Ve6q/G5WJHOdYs6eRY9Gvnff8V17LRjcq22JIttgCyaLbc7o47DalcIkyqd1VhyZlu9TvUKPFkkEWXfUmuLUmHB6XB2ol1U4mt+o2raulKUindTdERFEEREBERAREQEREBERAREQFqcbNDjr/os3b7D9V61tcIPQEREBERAR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815008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and Help</a:t>
            </a:r>
          </a:p>
        </p:txBody>
      </p:sp>
      <p:sp>
        <p:nvSpPr>
          <p:cNvPr id="3" name="Content Placeholder 2"/>
          <p:cNvSpPr>
            <a:spLocks noGrp="1"/>
          </p:cNvSpPr>
          <p:nvPr>
            <p:ph sz="half" idx="4294967295"/>
          </p:nvPr>
        </p:nvSpPr>
        <p:spPr>
          <a:xfrm>
            <a:off x="457200" y="1310400"/>
            <a:ext cx="6764337" cy="4276725"/>
          </a:xfrm>
        </p:spPr>
        <p:txBody>
          <a:bodyPr lIns="0">
            <a:normAutofit fontScale="62500" lnSpcReduction="20000"/>
          </a:bodyPr>
          <a:lstStyle/>
          <a:p>
            <a:pPr marL="126900" indent="0">
              <a:buNone/>
            </a:pPr>
            <a:r>
              <a:rPr lang="en-AU" dirty="0"/>
              <a:t>Services for Journalists and Students</a:t>
            </a:r>
          </a:p>
          <a:p>
            <a:pPr marL="126900" indent="0">
              <a:buNone/>
            </a:pPr>
            <a:r>
              <a:rPr lang="en-AU" dirty="0"/>
              <a:t>DART Self-care resources available at </a:t>
            </a:r>
            <a:r>
              <a:rPr lang="en-AU" dirty="0">
                <a:hlinkClick r:id="rId3"/>
              </a:rPr>
              <a:t>http://dartcenter.org/topic/self-care</a:t>
            </a:r>
            <a:endParaRPr lang="en-AU" dirty="0"/>
          </a:p>
          <a:p>
            <a:pPr marL="126900" indent="0">
              <a:buNone/>
            </a:pPr>
            <a:r>
              <a:rPr lang="en-AU" dirty="0"/>
              <a:t>Please seek out your University Counselling Services </a:t>
            </a:r>
          </a:p>
          <a:p>
            <a:endParaRPr lang="en-AU" dirty="0"/>
          </a:p>
          <a:p>
            <a:pPr marL="126900" indent="0">
              <a:buNone/>
            </a:pPr>
            <a:r>
              <a:rPr lang="en-AU" dirty="0"/>
              <a:t>Other Services</a:t>
            </a:r>
          </a:p>
          <a:p>
            <a:pPr marL="126900" indent="0">
              <a:buNone/>
            </a:pPr>
            <a:r>
              <a:rPr lang="en-AU" dirty="0"/>
              <a:t>These organisations offer 24/7 telephone support and counselling services, and online chat, for specific groups and for people in specific situations.</a:t>
            </a:r>
          </a:p>
          <a:p>
            <a:pPr>
              <a:buFont typeface="Arial" panose="020B0604020202020204" pitchFamily="34" charset="0"/>
              <a:buChar char="•"/>
            </a:pPr>
            <a:r>
              <a:rPr lang="en-AU" b="1" dirty="0"/>
              <a:t>1800 RESPECT</a:t>
            </a:r>
          </a:p>
          <a:p>
            <a:pPr lvl="1"/>
            <a:r>
              <a:rPr lang="en-AU" dirty="0"/>
              <a:t>The national sexual assault, domestic and family violence counselling service. 24/7 phone and online services.</a:t>
            </a:r>
          </a:p>
          <a:p>
            <a:pPr lvl="1"/>
            <a:r>
              <a:rPr lang="en-AU" dirty="0"/>
              <a:t>1800 737 732</a:t>
            </a:r>
          </a:p>
          <a:p>
            <a:pPr>
              <a:buFont typeface="Arial" panose="020B0604020202020204" pitchFamily="34" charset="0"/>
              <a:buChar char="•"/>
            </a:pPr>
            <a:r>
              <a:rPr lang="en-AU" b="1" dirty="0"/>
              <a:t>KIDS HELPLINE</a:t>
            </a:r>
          </a:p>
          <a:p>
            <a:pPr lvl="1"/>
            <a:r>
              <a:rPr lang="en-AU" dirty="0"/>
              <a:t>Kids Helpline is a counselling service for Australian children and young people aged between 5 and 25 years. 24/7 phone and online services</a:t>
            </a:r>
          </a:p>
          <a:p>
            <a:pPr lvl="1"/>
            <a:r>
              <a:rPr lang="en-AU" dirty="0"/>
              <a:t>1800 55 1800</a:t>
            </a:r>
          </a:p>
          <a:p>
            <a:pPr>
              <a:buFont typeface="Arial" panose="020B0604020202020204" pitchFamily="34" charset="0"/>
              <a:buChar char="•"/>
            </a:pPr>
            <a:r>
              <a:rPr lang="en-AU" b="1" dirty="0"/>
              <a:t>MENS LINE</a:t>
            </a:r>
          </a:p>
          <a:p>
            <a:pPr lvl="1"/>
            <a:r>
              <a:rPr lang="en-AU" dirty="0"/>
              <a:t>Professional support and information service for Australian men. 24/6 phone and online services. </a:t>
            </a:r>
          </a:p>
          <a:p>
            <a:pPr lvl="1"/>
            <a:r>
              <a:rPr lang="en-AU" dirty="0"/>
              <a:t>1300 78 99 78</a:t>
            </a:r>
          </a:p>
          <a:p>
            <a:pPr>
              <a:buFont typeface="Arial" panose="020B0604020202020204" pitchFamily="34" charset="0"/>
              <a:buChar char="•"/>
            </a:pPr>
            <a:r>
              <a:rPr lang="en-AU" b="1" dirty="0"/>
              <a:t>MEN’S REFERRAL SERVICE (MRS)</a:t>
            </a:r>
          </a:p>
          <a:p>
            <a:pPr lvl="1"/>
            <a:r>
              <a:rPr lang="en-AU" dirty="0"/>
              <a:t>MRS provides anonymous and confidential telephone counselling, information and referrals to men to help them take action to stop using violence and controlling behaviour.</a:t>
            </a:r>
          </a:p>
          <a:p>
            <a:pPr lvl="1"/>
            <a:r>
              <a:rPr lang="en-AU" dirty="0"/>
              <a:t>1300 766 491</a:t>
            </a:r>
          </a:p>
          <a:p>
            <a:pPr>
              <a:buFont typeface="Arial" panose="020B0604020202020204" pitchFamily="34" charset="0"/>
              <a:buChar char="•"/>
            </a:pPr>
            <a:r>
              <a:rPr lang="en-AU" b="1" dirty="0"/>
              <a:t>NAPCAN</a:t>
            </a:r>
          </a:p>
          <a:p>
            <a:pPr lvl="1"/>
            <a:r>
              <a:rPr lang="en-AU" dirty="0"/>
              <a:t>Go to the Urgent Help section of the National Association for Prevention of Child Abuse and Neglect (NAPCAN) website for contact details of agencies which assist with reporting child abuse and neglect. </a:t>
            </a:r>
          </a:p>
          <a:p>
            <a:endParaRPr lang="en-US" dirty="0"/>
          </a:p>
        </p:txBody>
      </p:sp>
    </p:spTree>
    <p:extLst>
      <p:ext uri="{BB962C8B-B14F-4D97-AF65-F5344CB8AC3E}">
        <p14:creationId xmlns:p14="http://schemas.microsoft.com/office/powerpoint/2010/main" val="179287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4294967295"/>
          </p:nvPr>
        </p:nvSpPr>
        <p:spPr>
          <a:xfrm>
            <a:off x="457200" y="1310400"/>
            <a:ext cx="8077200" cy="4276725"/>
          </a:xfrm>
        </p:spPr>
        <p:txBody>
          <a:bodyPr lIns="0">
            <a:normAutofit fontScale="55000" lnSpcReduction="20000"/>
          </a:bodyPr>
          <a:lstStyle/>
          <a:p>
            <a:r>
              <a:rPr lang="en-US" dirty="0"/>
              <a:t>ABC (2015) ‘Indigenous Content Guidelines’ </a:t>
            </a:r>
            <a:r>
              <a:rPr lang="en-US" dirty="0">
                <a:solidFill>
                  <a:srgbClr val="A6CB46"/>
                </a:solidFill>
                <a:hlinkClick r:id="rId3">
                  <a:extLst>
                    <a:ext uri="{A12FA001-AC4F-418D-AE19-62706E023703}">
                      <ahyp:hlinkClr xmlns:ahyp="http://schemas.microsoft.com/office/drawing/2018/hyperlinkcolor" val="tx"/>
                    </a:ext>
                  </a:extLst>
                </a:hlinkClick>
              </a:rPr>
              <a:t>https://edpols.abc.net.au/guidance/abc-indigenous-content/</a:t>
            </a:r>
            <a:r>
              <a:rPr lang="en-US" dirty="0">
                <a:solidFill>
                  <a:srgbClr val="A6CB46"/>
                </a:solidFill>
              </a:rPr>
              <a:t> </a:t>
            </a:r>
          </a:p>
          <a:p>
            <a:r>
              <a:rPr lang="en-US" dirty="0"/>
              <a:t>ABC (2014) ‘ABC Reconciliation Action Plan 2013-15: First report against the Plan, January-December 2013’, </a:t>
            </a:r>
            <a:r>
              <a:rPr lang="en-US" dirty="0">
                <a:hlinkClick r:id="rId4"/>
              </a:rPr>
              <a:t>http://about.abc.net.au/wp-content/uploads/2014/08/ABC-RAP-Report-2013-2.pdf</a:t>
            </a:r>
            <a:r>
              <a:rPr lang="en-US" dirty="0"/>
              <a:t> </a:t>
            </a:r>
          </a:p>
          <a:p>
            <a:r>
              <a:rPr lang="en-US" dirty="0"/>
              <a:t>Bowden, T. (2015) ABC Online, ‘ “I can’t hide my scars”: Woman who lost eye in hammer attack speaks out against domestic violence’, 25 November, </a:t>
            </a:r>
            <a:r>
              <a:rPr lang="en-US" dirty="0">
                <a:hlinkClick r:id="rId5"/>
              </a:rPr>
              <a:t>http://www.abc.net.au/news/2015-11-25/marlene-tighe-loses-eye-teeth-after-being-beaten-by-partner/6973972</a:t>
            </a:r>
            <a:r>
              <a:rPr lang="en-US" dirty="0"/>
              <a:t> </a:t>
            </a:r>
          </a:p>
          <a:p>
            <a:r>
              <a:rPr lang="en-US" dirty="0" err="1"/>
              <a:t>Braybrook</a:t>
            </a:r>
            <a:r>
              <a:rPr lang="en-US" dirty="0"/>
              <a:t>, A. (2015) Aboriginal Family Violence &amp; Legal Service Victoria, ‘The Long Walk Women’s Luncheon – keynote address’, 16th October, </a:t>
            </a:r>
            <a:r>
              <a:rPr lang="en-US" dirty="0">
                <a:hlinkClick r:id="rId6"/>
              </a:rPr>
              <a:t>http://www.fvpls.org/images/files/Long%20Walk%20Women's%20Luncheon%20AB%20speech.pdf</a:t>
            </a:r>
            <a:r>
              <a:rPr lang="en-US" dirty="0"/>
              <a:t> </a:t>
            </a:r>
          </a:p>
          <a:p>
            <a:r>
              <a:rPr lang="en-US" dirty="0" err="1"/>
              <a:t>Korff</a:t>
            </a:r>
            <a:r>
              <a:rPr lang="en-US" dirty="0"/>
              <a:t>, J. (2015) Creative Spirits, ‘Mainstream media coverage of Aboriginal issues’, </a:t>
            </a:r>
            <a:r>
              <a:rPr lang="en-US" dirty="0">
                <a:hlinkClick r:id="rId7"/>
              </a:rPr>
              <a:t>http://www.creativespirits.info/aboriginalculture/politics/media-coverage-of-aboriginal-issues#axzz3swOseRcy</a:t>
            </a:r>
            <a:r>
              <a:rPr lang="en-US" dirty="0"/>
              <a:t> </a:t>
            </a:r>
          </a:p>
          <a:p>
            <a:r>
              <a:rPr lang="en-US" dirty="0"/>
              <a:t>Gregory, K. (2015) ABC Online, ‘Bagot Indigenous leader slams broadcast of Darwin domestic violence offender sentencing’, 17 September, </a:t>
            </a:r>
            <a:r>
              <a:rPr lang="en-US" dirty="0">
                <a:hlinkClick r:id="rId8"/>
              </a:rPr>
              <a:t>http://www.abc.net.au/news/2015-09-16/community-reacts-to-domestic-violence-sentencing-broadcast/6779842</a:t>
            </a:r>
            <a:r>
              <a:rPr lang="en-US" dirty="0"/>
              <a:t> </a:t>
            </a:r>
          </a:p>
          <a:p>
            <a:r>
              <a:rPr lang="en-US" dirty="0"/>
              <a:t>Human Rights and Equal Opportunity Commission (1991), ‘Racist Violence: Report of the National Inquiry into Racist Violence in Australia’, </a:t>
            </a:r>
            <a:r>
              <a:rPr lang="en-US" dirty="0">
                <a:hlinkClick r:id="rId9"/>
              </a:rPr>
              <a:t>https://www.humanrights.gov.au/sites/default/files/document/publication/NIRV.pdf</a:t>
            </a:r>
            <a:r>
              <a:rPr lang="en-US" dirty="0"/>
              <a:t> </a:t>
            </a:r>
          </a:p>
          <a:p>
            <a:r>
              <a:rPr lang="en-US" dirty="0"/>
              <a:t>McCallum, K., Meadows, M., Waller, L., Dunne Breen, M., Reid, H. (2012) The Media and Indigenous Policy: How media reporting and mediatized practice impact on Indigenous policy – A preliminary report, Journalism &amp; Communication Studies, University of Canberra. </a:t>
            </a:r>
          </a:p>
          <a:p>
            <a:r>
              <a:rPr lang="en-US" dirty="0"/>
              <a:t>Our Watch (2014) ‘Reporting on Family Violence in Aboriginal and Torres Strait Islander Communities’, </a:t>
            </a:r>
            <a:r>
              <a:rPr lang="en-US" dirty="0">
                <a:hlinkClick r:id="rId10"/>
              </a:rPr>
              <a:t>https://www.ourwatch.org.au/MediaLibraries/OurWatch/Images/ourwatch_reporting_on_a-ts_family_violence_aa_v1.pdf</a:t>
            </a:r>
            <a:r>
              <a:rPr lang="en-US" dirty="0"/>
              <a:t> </a:t>
            </a:r>
          </a:p>
          <a:p>
            <a:r>
              <a:rPr lang="en-US" dirty="0"/>
              <a:t>Our Watch, (2014), ‘Reporting on Domestic Violence, </a:t>
            </a:r>
            <a:r>
              <a:rPr lang="en-US" dirty="0">
                <a:hlinkClick r:id="rId11"/>
              </a:rPr>
              <a:t>https://www.ourwatch.org.au/MediaLibraries/OurWatch/Images/ourwatch_reporting_on_domestic_violence_aa_v1.pdf</a:t>
            </a:r>
            <a:r>
              <a:rPr lang="en-US" dirty="0"/>
              <a:t> </a:t>
            </a:r>
          </a:p>
          <a:p>
            <a:r>
              <a:rPr lang="en-US" dirty="0"/>
              <a:t>Owen, M. (2015) The Australian, ‘Domestic violence behind spikes in indigenous jail numbers: John Rau’, 15 September, </a:t>
            </a:r>
            <a:r>
              <a:rPr lang="en-US" dirty="0">
                <a:hlinkClick r:id="rId12"/>
              </a:rPr>
              <a:t>http://www.theaustralian.com.au/national-affairs/indigenous/domestic-violence-behind-spike-in-indigenous-jail-numbers-john-rau/news-story/c6b4a43dabbc638d8752a7e7862be08f</a:t>
            </a:r>
            <a:endParaRPr lang="en-US" dirty="0"/>
          </a:p>
          <a:p>
            <a:r>
              <a:rPr lang="en-US" dirty="0"/>
              <a:t>Porter, A. (2015), ‘</a:t>
            </a:r>
            <a:r>
              <a:rPr lang="en-US" dirty="0" err="1"/>
              <a:t>Riotus</a:t>
            </a:r>
            <a:r>
              <a:rPr lang="en-US" dirty="0"/>
              <a:t> or Righteous </a:t>
            </a:r>
            <a:r>
              <a:rPr lang="en-US" dirty="0" err="1"/>
              <a:t>Behaviour</a:t>
            </a:r>
            <a:r>
              <a:rPr lang="en-US" dirty="0"/>
              <a:t>? Representations of Subaltern Resistance in the Australian Mainstream Media’, Current Issues in Criminal Justice, 26(3), 289-304. </a:t>
            </a:r>
          </a:p>
          <a:p>
            <a:r>
              <a:rPr lang="en-US" dirty="0"/>
              <a:t>Royal Commission into Aboriginal Deaths in Custody (1987) ‘National Report Volume 2’, </a:t>
            </a:r>
            <a:r>
              <a:rPr lang="en-US" dirty="0">
                <a:hlinkClick r:id="rId13"/>
              </a:rPr>
              <a:t>http://www.naccho.org.au/download/aboriginal-health/deaths%20in%20custody%202.htm</a:t>
            </a:r>
            <a:r>
              <a:rPr lang="en-US" dirty="0"/>
              <a:t> </a:t>
            </a:r>
          </a:p>
          <a:p>
            <a:r>
              <a:rPr lang="en-US" dirty="0"/>
              <a:t>Sheridan-Burns, L. and McKee, A. (1999), ‘Reporting on Indigenous Issues: some practical suggestions for improving journalistic practice in the coverage of indigenous affairs’ Australian Journalism Review, 21(2), pp.103-116</a:t>
            </a:r>
          </a:p>
          <a:p>
            <a:r>
              <a:rPr lang="en-US" dirty="0" err="1"/>
              <a:t>Stockwell</a:t>
            </a:r>
            <a:r>
              <a:rPr lang="en-US" dirty="0"/>
              <a:t>, S. and Scott, P. (2000), All-Media Guide to Fair and Cross-Cultural Reporting: For Journalists, program makers and media students, Australian Key Centre for Cultural and Media Policy.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400BB6-3625-420B-9CCA-094560D91079}"/>
              </a:ext>
            </a:extLst>
          </p:cNvPr>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3" cstate="print"/>
          <a:srcRect/>
          <a:stretch>
            <a:fillRect/>
          </a:stretch>
        </p:blipFill>
        <p:spPr bwMode="auto">
          <a:xfrm>
            <a:off x="1436489" y="171450"/>
            <a:ext cx="6271022" cy="6515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must do our job</a:t>
            </a:r>
          </a:p>
        </p:txBody>
      </p:sp>
      <p:sp>
        <p:nvSpPr>
          <p:cNvPr id="4" name="Content Placeholder 3"/>
          <p:cNvSpPr>
            <a:spLocks noGrp="1"/>
          </p:cNvSpPr>
          <p:nvPr>
            <p:ph sz="half" idx="2"/>
          </p:nvPr>
        </p:nvSpPr>
        <p:spPr/>
        <p:txBody>
          <a:bodyPr lIns="0"/>
          <a:lstStyle/>
          <a:p>
            <a:pPr marL="126900" indent="0">
              <a:buNone/>
            </a:pPr>
            <a:r>
              <a:rPr lang="en-US" dirty="0"/>
              <a:t>Violence against Aboriginal and Torres Strait Islander women is an important news story, and reporting it is part of our job as journalists. We should not shy away because of our own ignorance or lack of confidence.</a:t>
            </a:r>
          </a:p>
          <a:p>
            <a:pPr marL="126900" indent="0">
              <a:buNone/>
            </a:pPr>
            <a:endParaRPr lang="en-US" dirty="0"/>
          </a:p>
          <a:p>
            <a:pPr marL="126900" indent="0">
              <a:buNone/>
            </a:pPr>
            <a:r>
              <a:rPr lang="en-US" dirty="0"/>
              <a:t>However:</a:t>
            </a:r>
          </a:p>
          <a:p>
            <a:r>
              <a:rPr lang="en-US" dirty="0"/>
              <a:t>We must be aware of our own cultural biases and prejudices</a:t>
            </a:r>
          </a:p>
          <a:p>
            <a:endParaRPr lang="en-US" dirty="0"/>
          </a:p>
          <a:p>
            <a:r>
              <a:rPr lang="en-US" dirty="0"/>
              <a:t>For most of us, there are extra layers of sensitivities and difficulties to negotiate if we are to do a good, constructive job</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569224" y="1052736"/>
            <a:ext cx="8027776" cy="4464496"/>
          </a:xfrm>
        </p:spPr>
        <p:txBody>
          <a:bodyPr>
            <a:normAutofit/>
          </a:bodyPr>
          <a:lstStyle/>
          <a:p>
            <a:pPr algn="ctr"/>
            <a:r>
              <a:rPr lang="en-US" dirty="0"/>
              <a:t>“Just about every woman has her own story; </a:t>
            </a:r>
            <a:br>
              <a:rPr lang="en-US" dirty="0"/>
            </a:br>
            <a:r>
              <a:rPr lang="en-US" dirty="0"/>
              <a:t>we just need to listen. It is a sad truth that many Aboriginal and Torres Strait Islander women continue to be silenced by families, communities and systems. It is a sad truth that Aboriginal and Torres Strait Islander women and their cultural needs continue to be invisible to policy and lawmakers. It is a sad truth that many Aboriginal and Torres Strait Islander women get poor responses from the very system that is meant to protect them.”</a:t>
            </a:r>
          </a:p>
          <a:p>
            <a:endParaRPr lang="en-US" dirty="0"/>
          </a:p>
        </p:txBody>
      </p:sp>
      <p:sp>
        <p:nvSpPr>
          <p:cNvPr id="12" name="Text Placeholder 11">
            <a:extLst>
              <a:ext uri="{FF2B5EF4-FFF2-40B4-BE49-F238E27FC236}">
                <a16:creationId xmlns:a16="http://schemas.microsoft.com/office/drawing/2014/main" id="{3DE56140-AEBE-47DE-AE5F-371A0A9C4474}"/>
              </a:ext>
            </a:extLst>
          </p:cNvPr>
          <p:cNvSpPr>
            <a:spLocks noGrp="1"/>
          </p:cNvSpPr>
          <p:nvPr>
            <p:ph type="body" idx="10"/>
          </p:nvPr>
        </p:nvSpPr>
        <p:spPr/>
        <p:txBody>
          <a:bodyPr/>
          <a:lstStyle/>
          <a:p>
            <a:pPr algn="ctr"/>
            <a:r>
              <a:rPr lang="en-AU" dirty="0"/>
              <a:t>Antoinette Braybrook </a:t>
            </a:r>
            <a:br>
              <a:rPr lang="en-AU" dirty="0"/>
            </a:br>
            <a:r>
              <a:rPr lang="en-AU" dirty="0"/>
              <a:t>CEO of the Aboriginal Family Violence Prevention and Legal Service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F536-E06B-4E2E-9932-5B35089E3A93}"/>
              </a:ext>
            </a:extLst>
          </p:cNvPr>
          <p:cNvSpPr>
            <a:spLocks noGrp="1"/>
          </p:cNvSpPr>
          <p:nvPr>
            <p:ph type="title"/>
          </p:nvPr>
        </p:nvSpPr>
        <p:spPr/>
        <p:txBody>
          <a:bodyPr/>
          <a:lstStyle/>
          <a:p>
            <a:r>
              <a:rPr lang="en-AU" dirty="0"/>
              <a:t>Context</a:t>
            </a:r>
          </a:p>
        </p:txBody>
      </p:sp>
      <p:sp>
        <p:nvSpPr>
          <p:cNvPr id="3" name="Content Placeholder 2">
            <a:extLst>
              <a:ext uri="{FF2B5EF4-FFF2-40B4-BE49-F238E27FC236}">
                <a16:creationId xmlns:a16="http://schemas.microsoft.com/office/drawing/2014/main" id="{6E9E5F9F-93EF-4D9A-AA6B-EFF408F149A0}"/>
              </a:ext>
            </a:extLst>
          </p:cNvPr>
          <p:cNvSpPr>
            <a:spLocks noGrp="1"/>
          </p:cNvSpPr>
          <p:nvPr>
            <p:ph sz="half" idx="4294967295"/>
          </p:nvPr>
        </p:nvSpPr>
        <p:spPr>
          <a:xfrm>
            <a:off x="457200" y="1310400"/>
            <a:ext cx="6764337" cy="4276725"/>
          </a:xfrm>
        </p:spPr>
        <p:txBody>
          <a:bodyPr lIns="0"/>
          <a:lstStyle/>
          <a:p>
            <a:pPr marL="126900" indent="0">
              <a:buNone/>
            </a:pPr>
            <a:r>
              <a:rPr lang="en-US" dirty="0"/>
              <a:t>Family violence in Aboriginal and Torres Strait Islander communities occurs in the context of violent </a:t>
            </a:r>
            <a:r>
              <a:rPr lang="en-US" dirty="0" err="1"/>
              <a:t>colonisation</a:t>
            </a:r>
            <a:r>
              <a:rPr lang="en-US" dirty="0"/>
              <a:t>, dispossession, denial of culture, a breakdown of traditional kinship systems and the forced removal of children from their families</a:t>
            </a:r>
          </a:p>
          <a:p>
            <a:pPr marL="126900" indent="0">
              <a:buNone/>
            </a:pPr>
            <a:endParaRPr lang="en-US" dirty="0"/>
          </a:p>
          <a:p>
            <a:pPr marL="126900" indent="0">
              <a:buNone/>
            </a:pPr>
            <a:r>
              <a:rPr lang="en-US" dirty="0"/>
              <a:t>Relatedly, many Aboriginal and Torres Strait Islander people live with enormous socio-economic disadvantage</a:t>
            </a:r>
          </a:p>
          <a:p>
            <a:pPr marL="126900" indent="0">
              <a:buNone/>
            </a:pPr>
            <a:endParaRPr lang="en-US" dirty="0"/>
          </a:p>
          <a:p>
            <a:pPr marL="126900" indent="0">
              <a:buNone/>
            </a:pPr>
            <a:r>
              <a:rPr lang="en-US" dirty="0"/>
              <a:t>Family violence is not an aspect of ‘traditional’ Indigenous cultures: be sure not to suggest that culture or ethnicity explains violence</a:t>
            </a:r>
          </a:p>
        </p:txBody>
      </p:sp>
    </p:spTree>
    <p:extLst>
      <p:ext uri="{BB962C8B-B14F-4D97-AF65-F5344CB8AC3E}">
        <p14:creationId xmlns:p14="http://schemas.microsoft.com/office/powerpoint/2010/main" val="233430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a:t>
            </a:r>
            <a:br>
              <a:rPr lang="en-US" dirty="0"/>
            </a:br>
            <a:r>
              <a:rPr lang="en-US" dirty="0">
                <a:solidFill>
                  <a:srgbClr val="A6CB46"/>
                </a:solidFill>
              </a:rPr>
              <a:t>Getting information</a:t>
            </a:r>
          </a:p>
        </p:txBody>
      </p:sp>
      <p:sp>
        <p:nvSpPr>
          <p:cNvPr id="3" name="Content Placeholder 2"/>
          <p:cNvSpPr>
            <a:spLocks noGrp="1"/>
          </p:cNvSpPr>
          <p:nvPr>
            <p:ph sz="half" idx="4294967295"/>
          </p:nvPr>
        </p:nvSpPr>
        <p:spPr>
          <a:xfrm>
            <a:off x="457200" y="1310400"/>
            <a:ext cx="6764337" cy="4276725"/>
          </a:xfrm>
        </p:spPr>
        <p:txBody>
          <a:bodyPr lIns="0"/>
          <a:lstStyle/>
          <a:p>
            <a:pPr marL="126900" indent="0">
              <a:buNone/>
            </a:pPr>
            <a:r>
              <a:rPr lang="en-US" dirty="0"/>
              <a:t>Take the time to learn the protocols of your local Aboriginal and Torres Strait Islander communities</a:t>
            </a:r>
          </a:p>
          <a:p>
            <a:pPr marL="126900" indent="0">
              <a:buNone/>
            </a:pPr>
            <a:endParaRPr lang="en-US" dirty="0"/>
          </a:p>
          <a:p>
            <a:pPr marL="126900" indent="0">
              <a:buNone/>
            </a:pPr>
            <a:r>
              <a:rPr lang="en-US" dirty="0"/>
              <a:t>Develop a range of contacts in local Aboriginal and Torres Strait Islander communities rather than identifying one person as a spokesperson on all issues</a:t>
            </a:r>
          </a:p>
          <a:p>
            <a:pPr marL="126900" indent="0">
              <a:buNone/>
            </a:pPr>
            <a:endParaRPr lang="en-US" dirty="0"/>
          </a:p>
          <a:p>
            <a:pPr marL="126900" indent="0">
              <a:buNone/>
            </a:pPr>
            <a:r>
              <a:rPr lang="en-US" dirty="0"/>
              <a:t>Victims may be at greater risk in small and isolated communities</a:t>
            </a:r>
          </a:p>
          <a:p>
            <a:pPr marL="126900" indent="0">
              <a:buNone/>
            </a:pPr>
            <a:endParaRPr lang="en-US" dirty="0"/>
          </a:p>
          <a:p>
            <a:pPr marL="126900" indent="0">
              <a:buNone/>
            </a:pPr>
            <a:r>
              <a:rPr lang="en-US" dirty="0"/>
              <a:t>Don't be afraid to admit your own ignorance. Ask for suggestions on where to go, and who to talk to</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a:t>
            </a:r>
            <a:br>
              <a:rPr lang="en-US" dirty="0"/>
            </a:br>
            <a:r>
              <a:rPr lang="en-US" dirty="0">
                <a:solidFill>
                  <a:srgbClr val="A6CB46"/>
                </a:solidFill>
              </a:rPr>
              <a:t>Getting information</a:t>
            </a:r>
          </a:p>
        </p:txBody>
      </p:sp>
      <p:sp>
        <p:nvSpPr>
          <p:cNvPr id="3" name="Content Placeholder 2"/>
          <p:cNvSpPr>
            <a:spLocks noGrp="1"/>
          </p:cNvSpPr>
          <p:nvPr>
            <p:ph sz="half" idx="4294967295"/>
          </p:nvPr>
        </p:nvSpPr>
        <p:spPr>
          <a:xfrm>
            <a:off x="457200" y="1310400"/>
            <a:ext cx="6764337" cy="4276725"/>
          </a:xfrm>
        </p:spPr>
        <p:txBody>
          <a:bodyPr lIns="0"/>
          <a:lstStyle/>
          <a:p>
            <a:pPr marL="126900" indent="0">
              <a:buNone/>
            </a:pPr>
            <a:r>
              <a:rPr lang="en-US" dirty="0"/>
              <a:t>Do not take refusal to speak as hostility. There may be many reasons that people are reluctant to talk. Ask for alternatives</a:t>
            </a:r>
          </a:p>
          <a:p>
            <a:pPr marL="126900" indent="0">
              <a:buNone/>
            </a:pPr>
            <a:endParaRPr lang="en-US" dirty="0"/>
          </a:p>
          <a:p>
            <a:pPr marL="126900" indent="0">
              <a:buNone/>
            </a:pPr>
            <a:r>
              <a:rPr lang="en-US" dirty="0"/>
              <a:t>Be patient: it may take longer to interview Indigenous people</a:t>
            </a:r>
          </a:p>
          <a:p>
            <a:pPr marL="126900" indent="0">
              <a:buNone/>
            </a:pPr>
            <a:endParaRPr lang="en-US" dirty="0"/>
          </a:p>
          <a:p>
            <a:pPr marL="126900" indent="0">
              <a:buNone/>
            </a:pPr>
            <a:r>
              <a:rPr lang="en-US" dirty="0"/>
              <a:t>Don't be embarrassed by silence in interviews </a:t>
            </a:r>
          </a:p>
          <a:p>
            <a:pPr marL="126900" indent="0">
              <a:buNone/>
            </a:pPr>
            <a:endParaRPr lang="en-US" dirty="0"/>
          </a:p>
          <a:p>
            <a:pPr marL="126900" indent="0">
              <a:buNone/>
            </a:pPr>
            <a:r>
              <a:rPr lang="en-US" dirty="0"/>
              <a:t>Be aware that in some Indigenous cultures, staring is rude</a:t>
            </a:r>
          </a:p>
          <a:p>
            <a:pPr marL="126900" indent="0">
              <a:buNone/>
            </a:pPr>
            <a:endParaRPr lang="en-US" dirty="0"/>
          </a:p>
          <a:p>
            <a:pPr marL="126900" indent="0">
              <a:buNone/>
            </a:pPr>
            <a:r>
              <a:rPr lang="en-US" dirty="0"/>
              <a:t>Ask about cultural differences when reporting grief. In some Indigenous communities, the name or image of a recently deceased person should not be used. Seek the permission of the deceased’s family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F"/>
                </a:solidFill>
              </a:rPr>
              <a:t>Guidelines</a:t>
            </a:r>
            <a:r>
              <a:rPr lang="en-US" dirty="0"/>
              <a:t> </a:t>
            </a:r>
            <a:br>
              <a:rPr lang="en-US" dirty="0"/>
            </a:br>
            <a:r>
              <a:rPr lang="en-US" dirty="0">
                <a:solidFill>
                  <a:srgbClr val="A6CB46"/>
                </a:solidFill>
              </a:rPr>
              <a:t>Presenting the story</a:t>
            </a:r>
          </a:p>
        </p:txBody>
      </p:sp>
      <p:sp>
        <p:nvSpPr>
          <p:cNvPr id="3" name="Content Placeholder 2"/>
          <p:cNvSpPr>
            <a:spLocks noGrp="1"/>
          </p:cNvSpPr>
          <p:nvPr>
            <p:ph sz="half" idx="4294967295"/>
          </p:nvPr>
        </p:nvSpPr>
        <p:spPr>
          <a:xfrm>
            <a:off x="457200" y="1311275"/>
            <a:ext cx="6764337" cy="4276725"/>
          </a:xfrm>
        </p:spPr>
        <p:txBody>
          <a:bodyPr lIns="0"/>
          <a:lstStyle/>
          <a:p>
            <a:pPr marL="126900" indent="0">
              <a:buNone/>
            </a:pPr>
            <a:r>
              <a:rPr lang="en-US" dirty="0">
                <a:solidFill>
                  <a:srgbClr val="4D4D4F"/>
                </a:solidFill>
              </a:rPr>
              <a:t>Remember that although </a:t>
            </a:r>
            <a:r>
              <a:rPr lang="en-US" dirty="0"/>
              <a:t>Aboriginal and Torres Strait Islander</a:t>
            </a:r>
            <a:r>
              <a:rPr lang="en-US" dirty="0">
                <a:solidFill>
                  <a:srgbClr val="4D4D4F"/>
                </a:solidFill>
              </a:rPr>
              <a:t> people are more likely to be victims of violence, the perpetrator is not always another </a:t>
            </a:r>
            <a:r>
              <a:rPr lang="en-US" dirty="0"/>
              <a:t>Aboriginal and Torres Strait Islander </a:t>
            </a:r>
            <a:endParaRPr lang="en-US" dirty="0">
              <a:solidFill>
                <a:srgbClr val="4D4D4F"/>
              </a:solidFill>
            </a:endParaRPr>
          </a:p>
          <a:p>
            <a:pPr marL="126900" indent="0">
              <a:buNone/>
            </a:pPr>
            <a:endParaRPr lang="en-US" dirty="0">
              <a:solidFill>
                <a:srgbClr val="4D4D4F"/>
              </a:solidFill>
            </a:endParaRPr>
          </a:p>
          <a:p>
            <a:pPr marL="126900" indent="0">
              <a:buNone/>
            </a:pPr>
            <a:r>
              <a:rPr lang="en-US" dirty="0">
                <a:solidFill>
                  <a:srgbClr val="4D4D4F"/>
                </a:solidFill>
              </a:rPr>
              <a:t>Not every story about violence against </a:t>
            </a:r>
            <a:r>
              <a:rPr lang="en-US" dirty="0"/>
              <a:t>Aboriginal and Torres Strait Islander</a:t>
            </a:r>
            <a:r>
              <a:rPr lang="en-US" dirty="0">
                <a:solidFill>
                  <a:srgbClr val="4D4D4F"/>
                </a:solidFill>
              </a:rPr>
              <a:t> women is about indigeneity</a:t>
            </a:r>
          </a:p>
          <a:p>
            <a:pPr marL="126900" indent="0">
              <a:buNone/>
            </a:pPr>
            <a:endParaRPr lang="en-US" dirty="0">
              <a:solidFill>
                <a:srgbClr val="4D4D4F"/>
              </a:solidFill>
            </a:endParaRPr>
          </a:p>
          <a:p>
            <a:pPr marL="126900" indent="0">
              <a:buNone/>
            </a:pPr>
            <a:r>
              <a:rPr lang="en-US" dirty="0">
                <a:solidFill>
                  <a:srgbClr val="4D4D4F"/>
                </a:solidFill>
              </a:rPr>
              <a:t>Consider giving some cultural context and the history of the community involved</a:t>
            </a:r>
          </a:p>
          <a:p>
            <a:pPr marL="126900" indent="0">
              <a:buNone/>
            </a:pPr>
            <a:endParaRPr lang="en-US" dirty="0">
              <a:solidFill>
                <a:srgbClr val="4D4D4F"/>
              </a:solidFill>
            </a:endParaRPr>
          </a:p>
          <a:p>
            <a:pPr marL="126900" indent="0">
              <a:buNone/>
            </a:pPr>
            <a:r>
              <a:rPr lang="en-US" dirty="0">
                <a:solidFill>
                  <a:srgbClr val="4D4D4F"/>
                </a:solidFill>
              </a:rPr>
              <a:t>When looking at social problems consider presenting solutions and active responses from community members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D6581-5001-0045-9EA1-4F8FEC220D9D}"/>
              </a:ext>
            </a:extLst>
          </p:cNvPr>
          <p:cNvSpPr>
            <a:spLocks noGrp="1"/>
          </p:cNvSpPr>
          <p:nvPr>
            <p:ph type="title"/>
          </p:nvPr>
        </p:nvSpPr>
        <p:spPr>
          <a:xfrm>
            <a:off x="304800" y="2276872"/>
            <a:ext cx="8229600" cy="792162"/>
          </a:xfrm>
        </p:spPr>
        <p:txBody>
          <a:bodyPr/>
          <a:lstStyle/>
          <a:p>
            <a:r>
              <a:rPr lang="en-US" sz="4800" dirty="0"/>
              <a:t>Examples</a:t>
            </a:r>
          </a:p>
        </p:txBody>
      </p:sp>
      <p:sp>
        <p:nvSpPr>
          <p:cNvPr id="8" name="Slide Number Placeholder 3">
            <a:extLst>
              <a:ext uri="{FF2B5EF4-FFF2-40B4-BE49-F238E27FC236}">
                <a16:creationId xmlns:a16="http://schemas.microsoft.com/office/drawing/2014/main" id="{261A325D-CBB2-4FCF-B2B8-E03672C3BFD6}"/>
              </a:ext>
            </a:extLst>
          </p:cNvPr>
          <p:cNvSpPr txBox="1">
            <a:spLocks/>
          </p:cNvSpPr>
          <p:nvPr/>
        </p:nvSpPr>
        <p:spPr>
          <a:xfrm>
            <a:off x="8534400" y="6570663"/>
            <a:ext cx="609600" cy="287337"/>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fld id="{2BBB5E19-F10A-4C2F-BF6F-11C513378A2E}" type="slidenum">
              <a:rPr lang="en-US" smtClean="0"/>
              <a:pPr/>
              <a:t>9</a:t>
            </a:fld>
            <a:endParaRPr lang="en-US" dirty="0"/>
          </a:p>
        </p:txBody>
      </p:sp>
    </p:spTree>
    <p:extLst>
      <p:ext uri="{BB962C8B-B14F-4D97-AF65-F5344CB8AC3E}">
        <p14:creationId xmlns:p14="http://schemas.microsoft.com/office/powerpoint/2010/main" val="618393519"/>
      </p:ext>
    </p:extLst>
  </p:cSld>
  <p:clrMapOvr>
    <a:masterClrMapping/>
  </p:clrMapOvr>
</p:sld>
</file>

<file path=ppt/theme/theme1.xml><?xml version="1.0" encoding="utf-8"?>
<a:theme xmlns:a="http://schemas.openxmlformats.org/drawingml/2006/main" name="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0" ma:contentTypeDescription="Create a new document." ma:contentTypeScope="" ma:versionID="568db1e97408eff6bb21d618b143e0ae">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4ae76ebdee98b8f0e3bc9e664c0a0919"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EEFE8-787D-4482-B5BB-75ECEA285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55829-77b5-4572-9306-0706e327d7ed"/>
    <ds:schemaRef ds:uri="ef89dfe1-2fd6-4ffd-966a-b6a657178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A2450B-F16C-4B74-8EBA-15BFD2D54BD6}">
  <ds:schemaRefs>
    <ds:schemaRef ds:uri="http://schemas.openxmlformats.org/package/2006/metadata/core-properties"/>
    <ds:schemaRef ds:uri="http://purl.org/dc/terms/"/>
    <ds:schemaRef ds:uri="24655829-77b5-4572-9306-0706e327d7ed"/>
    <ds:schemaRef ds:uri="http://schemas.microsoft.com/office/2006/documentManagement/types"/>
    <ds:schemaRef ds:uri="ef89dfe1-2fd6-4ffd-966a-b6a657178080"/>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3C2995A-494C-4A17-B275-C48A73EB6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15041</TotalTime>
  <Words>1437</Words>
  <Application>Microsoft Office PowerPoint</Application>
  <PresentationFormat>On-screen Show (4:3)</PresentationFormat>
  <Paragraphs>88</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Unicode MS</vt:lpstr>
      <vt:lpstr>Calibri</vt:lpstr>
      <vt:lpstr>Courier New</vt:lpstr>
      <vt:lpstr>Lucida Grande</vt:lpstr>
      <vt:lpstr>Times New Roman</vt:lpstr>
      <vt:lpstr>Verdana</vt:lpstr>
      <vt:lpstr>Our Watch Master</vt:lpstr>
      <vt:lpstr>Reporting violence against women</vt:lpstr>
      <vt:lpstr>PowerPoint Presentation</vt:lpstr>
      <vt:lpstr>We must do our job</vt:lpstr>
      <vt:lpstr>PowerPoint Presentation</vt:lpstr>
      <vt:lpstr>Context</vt:lpstr>
      <vt:lpstr>Guidelines  Getting information</vt:lpstr>
      <vt:lpstr>Guidelines  Getting information</vt:lpstr>
      <vt:lpstr>Guidelines  Presenting the story</vt:lpstr>
      <vt:lpstr>Examples</vt:lpstr>
      <vt:lpstr>Resources and Help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Diana Labiris</cp:lastModifiedBy>
  <cp:revision>651</cp:revision>
  <cp:lastPrinted>2018-07-11T23:05:31Z</cp:lastPrinted>
  <dcterms:created xsi:type="dcterms:W3CDTF">2006-12-20T05:50:13Z</dcterms:created>
  <dcterms:modified xsi:type="dcterms:W3CDTF">2019-06-24T03:49:20Z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y fmtid="{D5CDD505-2E9C-101B-9397-08002B2CF9AE}" pid="3" name="Order">
    <vt:r8>2986600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