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5050" r:id="rId4"/>
    <p:sldMasterId id="2147485066" r:id="rId5"/>
  </p:sldMasterIdLst>
  <p:notesMasterIdLst>
    <p:notesMasterId r:id="rId41"/>
  </p:notesMasterIdLst>
  <p:handoutMasterIdLst>
    <p:handoutMasterId r:id="rId42"/>
  </p:handoutMasterIdLst>
  <p:sldIdLst>
    <p:sldId id="337" r:id="rId6"/>
    <p:sldId id="660" r:id="rId7"/>
    <p:sldId id="658" r:id="rId8"/>
    <p:sldId id="659" r:id="rId9"/>
    <p:sldId id="619" r:id="rId10"/>
    <p:sldId id="620" r:id="rId11"/>
    <p:sldId id="679" r:id="rId12"/>
    <p:sldId id="686" r:id="rId13"/>
    <p:sldId id="672" r:id="rId14"/>
    <p:sldId id="687" r:id="rId15"/>
    <p:sldId id="651" r:id="rId16"/>
    <p:sldId id="655" r:id="rId17"/>
    <p:sldId id="565" r:id="rId18"/>
    <p:sldId id="680" r:id="rId19"/>
    <p:sldId id="608" r:id="rId20"/>
    <p:sldId id="617" r:id="rId21"/>
    <p:sldId id="618" r:id="rId22"/>
    <p:sldId id="681" r:id="rId23"/>
    <p:sldId id="668" r:id="rId24"/>
    <p:sldId id="684" r:id="rId25"/>
    <p:sldId id="683" r:id="rId26"/>
    <p:sldId id="635" r:id="rId27"/>
    <p:sldId id="637" r:id="rId28"/>
    <p:sldId id="643" r:id="rId29"/>
    <p:sldId id="685" r:id="rId30"/>
    <p:sldId id="644" r:id="rId31"/>
    <p:sldId id="645" r:id="rId32"/>
    <p:sldId id="673" r:id="rId33"/>
    <p:sldId id="610" r:id="rId34"/>
    <p:sldId id="676" r:id="rId35"/>
    <p:sldId id="677" r:id="rId36"/>
    <p:sldId id="678" r:id="rId37"/>
    <p:sldId id="650" r:id="rId38"/>
    <p:sldId id="688" r:id="rId39"/>
    <p:sldId id="661" r:id="rId40"/>
  </p:sldIdLst>
  <p:sldSz cx="9144000" cy="6858000" type="screen4x3"/>
  <p:notesSz cx="6805613" cy="9939338"/>
  <p:defaultTex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imons" initials="MS" lastIdx="22" clrIdx="0"/>
  <p:cmAuthor id="1" name="Annie Blatchford" initials="AB" lastIdx="16" clrIdx="1"/>
  <p:cmAuthor id="2" name="Annie Blatchford" initials="" lastIdx="0" clrIdx="2"/>
  <p:cmAuthor id="3" name="Meg" initials="M" lastIdx="5" clrIdx="3"/>
  <p:cmAuthor id="4" name="Cait" initials="C" lastIdx="3"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702652"/>
    <a:srgbClr val="D0430C"/>
    <a:srgbClr val="A6CB46"/>
    <a:srgbClr val="196B87"/>
    <a:srgbClr val="E6E6E6"/>
    <a:srgbClr val="3C9A80"/>
    <a:srgbClr val="F15D4A"/>
    <a:srgbClr val="FCAC3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4" autoAdjust="0"/>
    <p:restoredTop sz="81122" autoAdjust="0"/>
  </p:normalViewPr>
  <p:slideViewPr>
    <p:cSldViewPr>
      <p:cViewPr varScale="1">
        <p:scale>
          <a:sx n="61" d="100"/>
          <a:sy n="61" d="100"/>
        </p:scale>
        <p:origin x="192" y="-102"/>
      </p:cViewPr>
      <p:guideLst>
        <p:guide orient="horz" pos="2160"/>
        <p:guide pos="2880"/>
      </p:guideLst>
    </p:cSldViewPr>
  </p:slideViewPr>
  <p:outlineViewPr>
    <p:cViewPr>
      <p:scale>
        <a:sx n="33" d="100"/>
        <a:sy n="33" d="100"/>
      </p:scale>
      <p:origin x="54" y="40740"/>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64" d="100"/>
          <a:sy n="64" d="100"/>
        </p:scale>
        <p:origin x="-3396" y="-114"/>
      </p:cViewPr>
      <p:guideLst>
        <p:guide orient="horz" pos="3127"/>
        <p:guide pos="2142"/>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yn Hoggan" userId="S::caitlyn.hoggan@ourwatch.org.au::292ea94e-740c-4899-96b0-18efb1e2724b" providerId="AD" clId="Web-{D8C8131D-0F42-FE38-4D4B-7668D5CF36E5}"/>
    <pc:docChg chg="modSld">
      <pc:chgData name="Caitlyn Hoggan" userId="S::caitlyn.hoggan@ourwatch.org.au::292ea94e-740c-4899-96b0-18efb1e2724b" providerId="AD" clId="Web-{D8C8131D-0F42-FE38-4D4B-7668D5CF36E5}" dt="2019-06-18T02:32:45.004" v="9" actId="20577"/>
      <pc:docMkLst>
        <pc:docMk/>
      </pc:docMkLst>
      <pc:sldChg chg="modSp">
        <pc:chgData name="Caitlyn Hoggan" userId="S::caitlyn.hoggan@ourwatch.org.au::292ea94e-740c-4899-96b0-18efb1e2724b" providerId="AD" clId="Web-{D8C8131D-0F42-FE38-4D4B-7668D5CF36E5}" dt="2019-06-18T02:32:45.004" v="8" actId="20577"/>
        <pc:sldMkLst>
          <pc:docMk/>
          <pc:sldMk cId="0" sldId="337"/>
        </pc:sldMkLst>
        <pc:spChg chg="mod">
          <ac:chgData name="Caitlyn Hoggan" userId="S::caitlyn.hoggan@ourwatch.org.au::292ea94e-740c-4899-96b0-18efb1e2724b" providerId="AD" clId="Web-{D8C8131D-0F42-FE38-4D4B-7668D5CF36E5}" dt="2019-06-18T02:32:45.004" v="8" actId="20577"/>
          <ac:spMkLst>
            <pc:docMk/>
            <pc:sldMk cId="0" sldId="337"/>
            <ac:spMk id="5" creationId="{53105892-4228-4C2C-B758-C7834C67B7E3}"/>
          </ac:spMkLst>
        </pc:spChg>
      </pc:sldChg>
    </pc:docChg>
  </pc:docChgLst>
  <pc:docChgLst>
    <pc:chgData name="Caitlyn Hoggan" userId="292ea94e-740c-4899-96b0-18efb1e2724b" providerId="ADAL" clId="{493F69C9-C6FC-495D-A3D1-DC5908A56288}"/>
    <pc:docChg chg="custSel modSld">
      <pc:chgData name="Caitlyn Hoggan" userId="292ea94e-740c-4899-96b0-18efb1e2724b" providerId="ADAL" clId="{493F69C9-C6FC-495D-A3D1-DC5908A56288}" dt="2019-06-18T03:57:02.356" v="20" actId="255"/>
      <pc:docMkLst>
        <pc:docMk/>
      </pc:docMkLst>
      <pc:sldChg chg="modSp">
        <pc:chgData name="Caitlyn Hoggan" userId="292ea94e-740c-4899-96b0-18efb1e2724b" providerId="ADAL" clId="{493F69C9-C6FC-495D-A3D1-DC5908A56288}" dt="2019-06-18T03:54:16.690" v="11" actId="2710"/>
        <pc:sldMkLst>
          <pc:docMk/>
          <pc:sldMk cId="0" sldId="618"/>
        </pc:sldMkLst>
        <pc:spChg chg="mod">
          <ac:chgData name="Caitlyn Hoggan" userId="292ea94e-740c-4899-96b0-18efb1e2724b" providerId="ADAL" clId="{493F69C9-C6FC-495D-A3D1-DC5908A56288}" dt="2019-06-18T03:54:16.690" v="11" actId="2710"/>
          <ac:spMkLst>
            <pc:docMk/>
            <pc:sldMk cId="0" sldId="618"/>
            <ac:spMk id="4" creationId="{00000000-0000-0000-0000-000000000000}"/>
          </ac:spMkLst>
        </pc:spChg>
      </pc:sldChg>
      <pc:sldChg chg="modSp">
        <pc:chgData name="Caitlyn Hoggan" userId="292ea94e-740c-4899-96b0-18efb1e2724b" providerId="ADAL" clId="{493F69C9-C6FC-495D-A3D1-DC5908A56288}" dt="2019-06-18T03:55:49.287" v="18" actId="255"/>
        <pc:sldMkLst>
          <pc:docMk/>
          <pc:sldMk cId="0" sldId="637"/>
        </pc:sldMkLst>
        <pc:spChg chg="mod">
          <ac:chgData name="Caitlyn Hoggan" userId="292ea94e-740c-4899-96b0-18efb1e2724b" providerId="ADAL" clId="{493F69C9-C6FC-495D-A3D1-DC5908A56288}" dt="2019-06-18T03:55:49.287" v="18" actId="255"/>
          <ac:spMkLst>
            <pc:docMk/>
            <pc:sldMk cId="0" sldId="637"/>
            <ac:spMk id="44035" creationId="{00000000-0000-0000-0000-000000000000}"/>
          </ac:spMkLst>
        </pc:spChg>
      </pc:sldChg>
      <pc:sldChg chg="modSp">
        <pc:chgData name="Caitlyn Hoggan" userId="292ea94e-740c-4899-96b0-18efb1e2724b" providerId="ADAL" clId="{493F69C9-C6FC-495D-A3D1-DC5908A56288}" dt="2019-06-18T03:52:33.069" v="1" actId="2710"/>
        <pc:sldMkLst>
          <pc:docMk/>
          <pc:sldMk cId="1274952213" sldId="651"/>
        </pc:sldMkLst>
        <pc:spChg chg="mod">
          <ac:chgData name="Caitlyn Hoggan" userId="292ea94e-740c-4899-96b0-18efb1e2724b" providerId="ADAL" clId="{493F69C9-C6FC-495D-A3D1-DC5908A56288}" dt="2019-06-18T03:52:33.069" v="1" actId="2710"/>
          <ac:spMkLst>
            <pc:docMk/>
            <pc:sldMk cId="1274952213" sldId="651"/>
            <ac:spMk id="3" creationId="{00000000-0000-0000-0000-000000000000}"/>
          </ac:spMkLst>
        </pc:spChg>
      </pc:sldChg>
      <pc:sldChg chg="modSp">
        <pc:chgData name="Caitlyn Hoggan" userId="292ea94e-740c-4899-96b0-18efb1e2724b" providerId="ADAL" clId="{493F69C9-C6FC-495D-A3D1-DC5908A56288}" dt="2019-06-18T03:57:02.356" v="20" actId="255"/>
        <pc:sldMkLst>
          <pc:docMk/>
          <pc:sldMk cId="260711580" sldId="673"/>
        </pc:sldMkLst>
        <pc:spChg chg="mod">
          <ac:chgData name="Caitlyn Hoggan" userId="292ea94e-740c-4899-96b0-18efb1e2724b" providerId="ADAL" clId="{493F69C9-C6FC-495D-A3D1-DC5908A56288}" dt="2019-06-18T03:57:02.356" v="20" actId="255"/>
          <ac:spMkLst>
            <pc:docMk/>
            <pc:sldMk cId="260711580" sldId="673"/>
            <ac:spMk id="2" creationId="{901EC36B-FF64-42FD-AC25-A8D002CB103E}"/>
          </ac:spMkLst>
        </pc:spChg>
      </pc:sldChg>
      <pc:sldChg chg="modSp">
        <pc:chgData name="Caitlyn Hoggan" userId="292ea94e-740c-4899-96b0-18efb1e2724b" providerId="ADAL" clId="{493F69C9-C6FC-495D-A3D1-DC5908A56288}" dt="2019-06-18T03:55:17.608" v="14" actId="255"/>
        <pc:sldMkLst>
          <pc:docMk/>
          <pc:sldMk cId="163041371" sldId="683"/>
        </pc:sldMkLst>
        <pc:spChg chg="mod">
          <ac:chgData name="Caitlyn Hoggan" userId="292ea94e-740c-4899-96b0-18efb1e2724b" providerId="ADAL" clId="{493F69C9-C6FC-495D-A3D1-DC5908A56288}" dt="2019-06-18T03:55:17.608" v="14" actId="255"/>
          <ac:spMkLst>
            <pc:docMk/>
            <pc:sldMk cId="163041371" sldId="683"/>
            <ac:spMk id="7" creationId="{A58E72EA-754C-4017-9550-68E2F13D9F5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A6CB46"/>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747</c:v>
                </c:pt>
                <c:pt idx="1">
                  <c:v>821</c:v>
                </c:pt>
                <c:pt idx="2">
                  <c:v>881</c:v>
                </c:pt>
                <c:pt idx="3">
                  <c:v>989</c:v>
                </c:pt>
                <c:pt idx="4">
                  <c:v>1234</c:v>
                </c:pt>
                <c:pt idx="5">
                  <c:v>940</c:v>
                </c:pt>
                <c:pt idx="6">
                  <c:v>1119</c:v>
                </c:pt>
                <c:pt idx="7">
                  <c:v>1230</c:v>
                </c:pt>
                <c:pt idx="8">
                  <c:v>1141</c:v>
                </c:pt>
                <c:pt idx="9">
                  <c:v>1188</c:v>
                </c:pt>
                <c:pt idx="10">
                  <c:v>1157</c:v>
                </c:pt>
                <c:pt idx="11">
                  <c:v>1016</c:v>
                </c:pt>
                <c:pt idx="12">
                  <c:v>1205</c:v>
                </c:pt>
                <c:pt idx="13">
                  <c:v>1606</c:v>
                </c:pt>
                <c:pt idx="14">
                  <c:v>2230</c:v>
                </c:pt>
                <c:pt idx="15">
                  <c:v>4543</c:v>
                </c:pt>
                <c:pt idx="16">
                  <c:v>3654</c:v>
                </c:pt>
                <c:pt idx="17">
                  <c:v>2770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0-AA9C-491D-948A-7D5C404EBC31}"/>
            </c:ext>
          </c:extLst>
        </c:ser>
        <c:dLbls>
          <c:showLegendKey val="0"/>
          <c:showVal val="0"/>
          <c:showCatName val="0"/>
          <c:showSerName val="0"/>
          <c:showPercent val="0"/>
          <c:showBubbleSize val="0"/>
        </c:dLbls>
        <c:gapWidth val="80"/>
        <c:overlap val="25"/>
        <c:axId val="568014840"/>
        <c:axId val="568011560"/>
      </c:barChart>
      <c:catAx>
        <c:axId val="5680148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568011560"/>
        <c:crosses val="autoZero"/>
        <c:auto val="1"/>
        <c:lblAlgn val="ctr"/>
        <c:lblOffset val="100"/>
        <c:noMultiLvlLbl val="0"/>
      </c:catAx>
      <c:valAx>
        <c:axId val="568011560"/>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568014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lumMod val="60000"/>
                <a:lumOff val="40000"/>
              </a:schemeClr>
            </a:solidFill>
          </c:spPr>
          <c:dPt>
            <c:idx val="0"/>
            <c:bubble3D val="0"/>
            <c:spPr>
              <a:solidFill>
                <a:srgbClr val="D0430C"/>
              </a:solidFill>
              <a:ln w="19050">
                <a:solidFill>
                  <a:schemeClr val="lt1"/>
                </a:solidFill>
              </a:ln>
              <a:effectLst/>
            </c:spPr>
            <c:extLst>
              <c:ext xmlns:c16="http://schemas.microsoft.com/office/drawing/2014/chart" uri="{C3380CC4-5D6E-409C-BE32-E72D297353CC}">
                <c16:uniqueId val="{00000001-2645-43A4-AAA0-50EBD4B61C46}"/>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2-2645-43A4-AAA0-50EBD4B61C46}"/>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2090-4EEA-A08D-60A7BB45E9D6}"/>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2090-4EEA-A08D-60A7BB45E9D6}"/>
              </c:ext>
            </c:extLst>
          </c:dPt>
          <c:cat>
            <c:strRef>
              <c:f>Sheet1!$A$2:$A$5</c:f>
              <c:strCache>
                <c:ptCount val="2"/>
                <c:pt idx="0">
                  <c:v>1st Qtr</c:v>
                </c:pt>
                <c:pt idx="1">
                  <c:v>2nd Qtr</c:v>
                </c:pt>
              </c:strCache>
            </c:strRef>
          </c:cat>
          <c:val>
            <c:numRef>
              <c:f>Sheet1!$B$2:$B$5</c:f>
              <c:numCache>
                <c:formatCode>General</c:formatCode>
                <c:ptCount val="4"/>
                <c:pt idx="0">
                  <c:v>3.3</c:v>
                </c:pt>
                <c:pt idx="1">
                  <c:v>6.7</c:v>
                </c:pt>
              </c:numCache>
            </c:numRef>
          </c:val>
          <c:extLst>
            <c:ext xmlns:c16="http://schemas.microsoft.com/office/drawing/2014/chart" uri="{C3380CC4-5D6E-409C-BE32-E72D297353CC}">
              <c16:uniqueId val="{00000000-2645-43A4-AAA0-50EBD4B61C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3C9A80"/>
            </a:solidFill>
          </c:spPr>
          <c:dPt>
            <c:idx val="0"/>
            <c:bubble3D val="0"/>
            <c:spPr>
              <a:solidFill>
                <a:srgbClr val="702652"/>
              </a:solidFill>
              <a:ln w="19050">
                <a:solidFill>
                  <a:schemeClr val="lt1"/>
                </a:solidFill>
              </a:ln>
              <a:effectLst/>
            </c:spPr>
            <c:extLst>
              <c:ext xmlns:c16="http://schemas.microsoft.com/office/drawing/2014/chart" uri="{C3380CC4-5D6E-409C-BE32-E72D297353CC}">
                <c16:uniqueId val="{00000001-621C-4663-9522-37EB93D8DC61}"/>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621C-4663-9522-37EB93D8DC61}"/>
              </c:ext>
            </c:extLst>
          </c:dPt>
          <c:dPt>
            <c:idx val="2"/>
            <c:bubble3D val="0"/>
            <c:spPr>
              <a:solidFill>
                <a:srgbClr val="3C9A80"/>
              </a:solidFill>
              <a:ln w="19050">
                <a:solidFill>
                  <a:schemeClr val="lt1"/>
                </a:solidFill>
              </a:ln>
              <a:effectLst/>
            </c:spPr>
            <c:extLst>
              <c:ext xmlns:c16="http://schemas.microsoft.com/office/drawing/2014/chart" uri="{C3380CC4-5D6E-409C-BE32-E72D297353CC}">
                <c16:uniqueId val="{00000005-621C-4663-9522-37EB93D8DC61}"/>
              </c:ext>
            </c:extLst>
          </c:dPt>
          <c:dPt>
            <c:idx val="3"/>
            <c:bubble3D val="0"/>
            <c:spPr>
              <a:solidFill>
                <a:srgbClr val="3C9A80"/>
              </a:solidFill>
              <a:ln w="19050">
                <a:solidFill>
                  <a:schemeClr val="lt1"/>
                </a:solidFill>
              </a:ln>
              <a:effectLst/>
            </c:spPr>
            <c:extLst>
              <c:ext xmlns:c16="http://schemas.microsoft.com/office/drawing/2014/chart" uri="{C3380CC4-5D6E-409C-BE32-E72D297353CC}">
                <c16:uniqueId val="{00000007-621C-4663-9522-37EB93D8DC61}"/>
              </c:ext>
            </c:extLst>
          </c:dPt>
          <c:cat>
            <c:strRef>
              <c:f>Sheet1!$A$2:$A$5</c:f>
              <c:strCache>
                <c:ptCount val="2"/>
                <c:pt idx="0">
                  <c:v>1st Qtr</c:v>
                </c:pt>
                <c:pt idx="1">
                  <c:v>2nd Qtr</c:v>
                </c:pt>
              </c:strCache>
            </c:strRef>
          </c:cat>
          <c:val>
            <c:numRef>
              <c:f>Sheet1!$B$2:$B$5</c:f>
              <c:numCache>
                <c:formatCode>General</c:formatCode>
                <c:ptCount val="4"/>
                <c:pt idx="0">
                  <c:v>5</c:v>
                </c:pt>
                <c:pt idx="1">
                  <c:v>5</c:v>
                </c:pt>
              </c:numCache>
            </c:numRef>
          </c:val>
          <c:extLst>
            <c:ext xmlns:c16="http://schemas.microsoft.com/office/drawing/2014/chart" uri="{C3380CC4-5D6E-409C-BE32-E72D297353CC}">
              <c16:uniqueId val="{00000008-621C-4663-9522-37EB93D8DC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lumMod val="60000"/>
                <a:lumOff val="40000"/>
              </a:schemeClr>
            </a:solidFill>
          </c:spPr>
          <c:dPt>
            <c:idx val="0"/>
            <c:bubble3D val="0"/>
            <c:spPr>
              <a:solidFill>
                <a:srgbClr val="D0430C"/>
              </a:solidFill>
              <a:ln w="19050">
                <a:solidFill>
                  <a:schemeClr val="lt1"/>
                </a:solidFill>
              </a:ln>
              <a:effectLst/>
            </c:spPr>
            <c:extLst>
              <c:ext xmlns:c16="http://schemas.microsoft.com/office/drawing/2014/chart" uri="{C3380CC4-5D6E-409C-BE32-E72D297353CC}">
                <c16:uniqueId val="{00000001-8E9F-4F90-AE51-562EEB6F1106}"/>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8E9F-4F90-AE51-562EEB6F1106}"/>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8E9F-4F90-AE51-562EEB6F1106}"/>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8E9F-4F90-AE51-562EEB6F1106}"/>
              </c:ext>
            </c:extLst>
          </c:dPt>
          <c:cat>
            <c:strRef>
              <c:f>Sheet1!$A$2:$A$5</c:f>
              <c:strCache>
                <c:ptCount val="2"/>
                <c:pt idx="0">
                  <c:v>1st Qtr</c:v>
                </c:pt>
                <c:pt idx="1">
                  <c:v>2nd Qtr</c:v>
                </c:pt>
              </c:strCache>
            </c:strRef>
          </c:cat>
          <c:val>
            <c:numRef>
              <c:f>Sheet1!$B$2:$B$5</c:f>
              <c:numCache>
                <c:formatCode>General</c:formatCode>
                <c:ptCount val="4"/>
                <c:pt idx="0">
                  <c:v>1</c:v>
                </c:pt>
                <c:pt idx="1">
                  <c:v>4</c:v>
                </c:pt>
              </c:numCache>
            </c:numRef>
          </c:val>
          <c:extLst>
            <c:ext xmlns:c16="http://schemas.microsoft.com/office/drawing/2014/chart" uri="{C3380CC4-5D6E-409C-BE32-E72D297353CC}">
              <c16:uniqueId val="{00000008-8E9F-4F90-AE51-562EEB6F11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3C9A80"/>
            </a:solidFill>
          </c:spPr>
          <c:dPt>
            <c:idx val="0"/>
            <c:bubble3D val="0"/>
            <c:spPr>
              <a:solidFill>
                <a:srgbClr val="702652"/>
              </a:solidFill>
              <a:ln w="19050">
                <a:solidFill>
                  <a:schemeClr val="lt1"/>
                </a:solidFill>
              </a:ln>
              <a:effectLst/>
            </c:spPr>
            <c:extLst>
              <c:ext xmlns:c16="http://schemas.microsoft.com/office/drawing/2014/chart" uri="{C3380CC4-5D6E-409C-BE32-E72D297353CC}">
                <c16:uniqueId val="{00000001-B063-4877-B5FE-341C244807E9}"/>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B063-4877-B5FE-341C244807E9}"/>
              </c:ext>
            </c:extLst>
          </c:dPt>
          <c:dPt>
            <c:idx val="2"/>
            <c:bubble3D val="0"/>
            <c:spPr>
              <a:solidFill>
                <a:srgbClr val="3C9A80"/>
              </a:solidFill>
              <a:ln w="19050">
                <a:solidFill>
                  <a:schemeClr val="lt1"/>
                </a:solidFill>
              </a:ln>
              <a:effectLst/>
            </c:spPr>
            <c:extLst>
              <c:ext xmlns:c16="http://schemas.microsoft.com/office/drawing/2014/chart" uri="{C3380CC4-5D6E-409C-BE32-E72D297353CC}">
                <c16:uniqueId val="{00000005-B063-4877-B5FE-341C244807E9}"/>
              </c:ext>
            </c:extLst>
          </c:dPt>
          <c:dPt>
            <c:idx val="3"/>
            <c:bubble3D val="0"/>
            <c:spPr>
              <a:solidFill>
                <a:srgbClr val="3C9A80"/>
              </a:solidFill>
              <a:ln w="19050">
                <a:solidFill>
                  <a:schemeClr val="lt1"/>
                </a:solidFill>
              </a:ln>
              <a:effectLst/>
            </c:spPr>
            <c:extLst>
              <c:ext xmlns:c16="http://schemas.microsoft.com/office/drawing/2014/chart" uri="{C3380CC4-5D6E-409C-BE32-E72D297353CC}">
                <c16:uniqueId val="{00000007-B063-4877-B5FE-341C244807E9}"/>
              </c:ext>
            </c:extLst>
          </c:dPt>
          <c:cat>
            <c:strRef>
              <c:f>Sheet1!$A$2:$A$5</c:f>
              <c:strCache>
                <c:ptCount val="2"/>
                <c:pt idx="0">
                  <c:v>1st Qtr</c:v>
                </c:pt>
                <c:pt idx="1">
                  <c:v>2nd Qtr</c:v>
                </c:pt>
              </c:strCache>
            </c:strRef>
          </c:cat>
          <c:val>
            <c:numRef>
              <c:f>Sheet1!$B$2:$B$5</c:f>
              <c:numCache>
                <c:formatCode>General</c:formatCode>
                <c:ptCount val="4"/>
                <c:pt idx="0">
                  <c:v>1</c:v>
                </c:pt>
                <c:pt idx="1">
                  <c:v>21</c:v>
                </c:pt>
              </c:numCache>
            </c:numRef>
          </c:val>
          <c:extLst>
            <c:ext xmlns:c16="http://schemas.microsoft.com/office/drawing/2014/chart" uri="{C3380CC4-5D6E-409C-BE32-E72D297353CC}">
              <c16:uniqueId val="{00000008-B063-4877-B5FE-341C244807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578929"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100">
                <a:latin typeface="Verdana" pitchFamily="34" charset="0"/>
              </a:defRPr>
            </a:lvl1pPr>
          </a:lstStyle>
          <a:p>
            <a:pPr>
              <a:defRPr/>
            </a:pPr>
            <a:endParaRPr lang="en-AU"/>
          </a:p>
        </p:txBody>
      </p:sp>
      <p:sp>
        <p:nvSpPr>
          <p:cNvPr id="3077" name="Rectangle 5"/>
          <p:cNvSpPr>
            <a:spLocks noGrp="1" noChangeArrowheads="1"/>
          </p:cNvSpPr>
          <p:nvPr>
            <p:ph type="sldNum" sz="quarter" idx="3"/>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100">
                <a:latin typeface="Verdana" pitchFamily="34" charset="0"/>
              </a:defRPr>
            </a:lvl1pPr>
          </a:lstStyle>
          <a:p>
            <a:pPr>
              <a:defRPr/>
            </a:pPr>
            <a:fld id="{FD98C51C-A681-4DCA-A1B2-4678D3E84BE6}" type="slidenum">
              <a:rPr lang="en-AU"/>
              <a:pPr>
                <a:defRPr/>
              </a:pPr>
              <a:t>‹#›</a:t>
            </a:fld>
            <a:endParaRPr lang="en-AU" dirty="0"/>
          </a:p>
        </p:txBody>
      </p:sp>
    </p:spTree>
    <p:extLst>
      <p:ext uri="{BB962C8B-B14F-4D97-AF65-F5344CB8AC3E}">
        <p14:creationId xmlns:p14="http://schemas.microsoft.com/office/powerpoint/2010/main" val="353919192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92163" name="Rectangle 3"/>
          <p:cNvSpPr>
            <a:spLocks noGrp="1" noRot="1" noChangeAspect="1" noChangeArrowheads="1" noTextEdit="1"/>
          </p:cNvSpPr>
          <p:nvPr>
            <p:ph type="sldImg" idx="2"/>
          </p:nvPr>
        </p:nvSpPr>
        <p:spPr bwMode="auto">
          <a:xfrm>
            <a:off x="922338" y="747713"/>
            <a:ext cx="4962525" cy="3722687"/>
          </a:xfrm>
          <a:prstGeom prst="rect">
            <a:avLst/>
          </a:prstGeom>
          <a:noFill/>
          <a:ln w="12700">
            <a:solidFill>
              <a:srgbClr val="000000"/>
            </a:solidFill>
            <a:miter lim="800000"/>
            <a:headEnd/>
            <a:tailEnd/>
          </a:ln>
        </p:spPr>
      </p:sp>
      <p:sp>
        <p:nvSpPr>
          <p:cNvPr id="2052" name="Rectangle 4"/>
          <p:cNvSpPr>
            <a:spLocks noGrp="1" noChangeArrowheads="1"/>
          </p:cNvSpPr>
          <p:nvPr>
            <p:ph type="body" sz="quarter" idx="3"/>
          </p:nvPr>
        </p:nvSpPr>
        <p:spPr bwMode="auto">
          <a:xfrm>
            <a:off x="907522" y="4721744"/>
            <a:ext cx="4990571" cy="4472225"/>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3" name="Rectangle 5"/>
          <p:cNvSpPr>
            <a:spLocks noGrp="1" noChangeArrowheads="1"/>
          </p:cNvSpPr>
          <p:nvPr>
            <p:ph type="dt" idx="1"/>
          </p:nvPr>
        </p:nvSpPr>
        <p:spPr bwMode="auto">
          <a:xfrm>
            <a:off x="3855773"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2054" name="Rectangle 6"/>
          <p:cNvSpPr>
            <a:spLocks noGrp="1" noChangeArrowheads="1"/>
          </p:cNvSpPr>
          <p:nvPr>
            <p:ph type="ftr" sz="quarter" idx="4"/>
          </p:nvPr>
        </p:nvSpPr>
        <p:spPr bwMode="auto">
          <a:xfrm>
            <a:off x="0"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200">
                <a:latin typeface="Times New Roman" pitchFamily="18" charset="0"/>
              </a:defRPr>
            </a:lvl1pPr>
          </a:lstStyle>
          <a:p>
            <a:pPr>
              <a:defRPr/>
            </a:pPr>
            <a:fld id="{B1483B81-CB19-4F77-9164-C5FEC0C30363}" type="slidenum">
              <a:rPr lang="en-AU"/>
              <a:pPr>
                <a:defRPr/>
              </a:pPr>
              <a:t>‹#›</a:t>
            </a:fld>
            <a:endParaRPr lang="en-AU" dirty="0"/>
          </a:p>
        </p:txBody>
      </p:sp>
    </p:spTree>
    <p:extLst>
      <p:ext uri="{BB962C8B-B14F-4D97-AF65-F5344CB8AC3E}">
        <p14:creationId xmlns:p14="http://schemas.microsoft.com/office/powerpoint/2010/main" val="359784120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xfrm>
            <a:off x="919163" y="744538"/>
            <a:ext cx="4967287" cy="3727450"/>
          </a:xfrm>
          <a:ln/>
        </p:spPr>
      </p:sp>
      <p:sp>
        <p:nvSpPr>
          <p:cNvPr id="93188" name="Rectangle 3"/>
          <p:cNvSpPr>
            <a:spLocks noGrp="1" noChangeArrowheads="1"/>
          </p:cNvSpPr>
          <p:nvPr>
            <p:ph type="body" idx="1"/>
          </p:nvPr>
        </p:nvSpPr>
        <p:spPr>
          <a:noFill/>
          <a:ln/>
        </p:spPr>
        <p:txBody>
          <a:bodyPr/>
          <a:lstStyle/>
          <a:p>
            <a:endParaRPr lang="en-GB" altLang="en-US" dirty="0">
              <a:latin typeface="Arial" pitchFamily="34" charset="0"/>
            </a:endParaRPr>
          </a:p>
        </p:txBody>
      </p:sp>
      <p:sp>
        <p:nvSpPr>
          <p:cNvPr id="93189" name="Header Placeholder 6"/>
          <p:cNvSpPr>
            <a:spLocks noGrp="1"/>
          </p:cNvSpPr>
          <p:nvPr>
            <p:ph type="hdr" sz="quarter"/>
          </p:nvPr>
        </p:nvSpPr>
        <p:spPr>
          <a:noFill/>
        </p:spPr>
        <p:txBody>
          <a:bodyPr/>
          <a:lstStyle/>
          <a:p>
            <a:endParaRPr lang="en-AU" altLang="en-US"/>
          </a:p>
        </p:txBody>
      </p:sp>
      <p:sp>
        <p:nvSpPr>
          <p:cNvPr id="2" name="Footer Placeholder 1"/>
          <p:cNvSpPr>
            <a:spLocks noGrp="1"/>
          </p:cNvSpPr>
          <p:nvPr>
            <p:ph type="ftr" sz="quarter" idx="10"/>
          </p:nvPr>
        </p:nvSpPr>
        <p:spPr/>
        <p:txBody>
          <a:bodyPr/>
          <a:lstStyle/>
          <a:p>
            <a:pPr>
              <a:defRPr/>
            </a:pPr>
            <a:endParaRPr lang="en-AU"/>
          </a:p>
        </p:txBody>
      </p:sp>
    </p:spTree>
    <p:extLst>
      <p:ext uri="{BB962C8B-B14F-4D97-AF65-F5344CB8AC3E}">
        <p14:creationId xmlns:p14="http://schemas.microsoft.com/office/powerpoint/2010/main" val="35485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41936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a:latin typeface="Arial Unicode MS" panose="020B0604020202020204" pitchFamily="34" charset="-128"/>
                <a:ea typeface="Arial Unicode MS" panose="020B0604020202020204" pitchFamily="34" charset="-128"/>
                <a:cs typeface="Arial Unicode MS" panose="020B0604020202020204" pitchFamily="34" charset="-128"/>
              </a:rPr>
              <a:t>Women’s Health Goulburn NE (2000) ‘A Powerful Journey: Women reflect on what helped them leave’.</a:t>
            </a:r>
          </a:p>
          <a:p>
            <a:endParaRPr lang="en-US" altLang="en-US" dirty="0">
              <a:latin typeface="Arial" pitchFamily="34" charset="0"/>
            </a:endParaRPr>
          </a:p>
        </p:txBody>
      </p:sp>
      <p:sp>
        <p:nvSpPr>
          <p:cNvPr id="2" name="Footer Placeholder 1"/>
          <p:cNvSpPr>
            <a:spLocks noGrp="1"/>
          </p:cNvSpPr>
          <p:nvPr>
            <p:ph type="ftr" sz="quarter" idx="10"/>
          </p:nvPr>
        </p:nvSpPr>
        <p:spPr/>
        <p:txBody>
          <a:bodyPr/>
          <a:lstStyle/>
          <a:p>
            <a:pPr>
              <a:defRPr/>
            </a:pPr>
            <a:endParaRPr lang="en-AU"/>
          </a:p>
        </p:txBody>
      </p:sp>
    </p:spTree>
    <p:extLst>
      <p:ext uri="{BB962C8B-B14F-4D97-AF65-F5344CB8AC3E}">
        <p14:creationId xmlns:p14="http://schemas.microsoft.com/office/powerpoint/2010/main" val="64753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9996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graph is sourced from a Factiva</a:t>
            </a:r>
            <a:r>
              <a:rPr lang="en-US" baseline="0" dirty="0"/>
              <a:t> search of ‘violence against women’ or ‘domestic violence’ or ‘family violence’ or ‘intimate partner violence’ within the time period 1 January 2000 – 31 December 2017. The search is Australia wide, including all publication and web news but not blogs, pictures or multimedia. It is also excluding republished news, pricing or market news or obituaries, sports and so forth. </a:t>
            </a: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63847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Research by</a:t>
            </a:r>
            <a:r>
              <a:rPr lang="en-US" baseline="0" dirty="0"/>
              <a:t> the Centre for Advancing Journalism at the University of Melbourne suggests these causal factors behind the increased news stories. It should be noted that the increase began well before the murder of Luke Batty, so that was not the cause, although it certainly swelled the amount of coverage. There were other particularly graphic cases before then that also attracted interest and concern within newsrooms. However, possibly the single key influence was a changed attitude by police forces, including alterations to the way crime statistics were compiled that drew attention to the size of the problem. The Victorian Police Commissioner, Ken Lay, publically advocated for more attention to the issue as a crime story, making a number of key speeches about this. All this built on longstanding work by the domestic violence sector to build awareness among journalists. One interesting thing mentioned by a number of reporters is the role of social media. Outlets that reported on violence against women received an overwhelming response, and this encouraged them to do more. It is also possible that although the gender imbalance at senior levels of the industry is still marked, the fact that there are more women in leading roles, and some female founded and lead media outlets, has helped to push this issue on to the news agenda. Examples include the social media campaign Destroy the Joint and </a:t>
            </a:r>
            <a:r>
              <a:rPr lang="en-US" baseline="0" dirty="0" err="1"/>
              <a:t>Mamamia</a:t>
            </a:r>
            <a:r>
              <a:rPr lang="en-US" baseline="0" dirty="0"/>
              <a:t>.</a:t>
            </a: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208050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3" indent="-171633" defTabSz="915375">
              <a:buFont typeface="Arial" panose="020B0604020202020204" pitchFamily="34" charset="0"/>
              <a:buChar char="•"/>
              <a:defRPr/>
            </a:pPr>
            <a:r>
              <a:rPr lang="en-US" baseline="0" dirty="0"/>
              <a:t>The ABS Survey showed that men were more likely to be victims of physical violence while women were more likely to be victims of sexual violence</a:t>
            </a:r>
          </a:p>
          <a:p>
            <a:pPr marL="171633" indent="-171633" defTabSz="915375">
              <a:buFont typeface="Arial" panose="020B0604020202020204" pitchFamily="34" charset="0"/>
              <a:buChar char="•"/>
              <a:defRPr/>
            </a:pPr>
            <a:r>
              <a:rPr lang="en-US" baseline="0" dirty="0"/>
              <a:t>The violence experienced by men and women had some different characteristics:</a:t>
            </a:r>
          </a:p>
          <a:p>
            <a:pPr marL="629320" lvl="1" indent="-171633" defTabSz="915375">
              <a:buFont typeface="Arial" panose="020B0604020202020204" pitchFamily="34" charset="0"/>
              <a:buChar char="•"/>
              <a:defRPr/>
            </a:pPr>
            <a:r>
              <a:rPr lang="en-US" baseline="0" dirty="0"/>
              <a:t>The most common place for violence to occur for women was in her home and by a cohabitating partner, and for men – violence most commonly occurred in his place of entertainment and by a stranger. </a:t>
            </a:r>
          </a:p>
          <a:p>
            <a:pPr marL="171633" indent="-171633" defTabSz="915375">
              <a:buFont typeface="Arial" panose="020B0604020202020204" pitchFamily="34" charset="0"/>
              <a:buChar char="•"/>
              <a:defRPr/>
            </a:pPr>
            <a:r>
              <a:rPr lang="en-US" baseline="0" dirty="0"/>
              <a:t>However, both women and men were three times more likely to be physically assaulted by a man. </a:t>
            </a:r>
          </a:p>
          <a:p>
            <a:pPr defTabSz="915375">
              <a:defRPr/>
            </a:pPr>
            <a:endParaRPr lang="en-US" baseline="0" dirty="0"/>
          </a:p>
          <a:p>
            <a:pPr defTabSz="915375">
              <a:defRPr/>
            </a:pPr>
            <a:r>
              <a:rPr lang="en-US" baseline="0" dirty="0"/>
              <a:t>Source: ANROWS, (2015). ‘Violence against women in Australia: Additional analysis of the Australian Bureau of Statistics’ Personal Safety Survey, 2012: Key findings and future directions’, </a:t>
            </a:r>
            <a:r>
              <a:rPr lang="en-US" i="1" baseline="0" dirty="0"/>
              <a:t>Compass</a:t>
            </a:r>
            <a:r>
              <a:rPr lang="en-US" i="0" baseline="0" dirty="0"/>
              <a:t>, 2, 1-8. </a:t>
            </a:r>
            <a:endParaRPr lang="en-US" baseline="0" dirty="0"/>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700750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b="0" dirty="0">
                <a:ea typeface="Arial Unicode MS" panose="020B0604020202020204" pitchFamily="34" charset="-128"/>
                <a:cs typeface="Arial Unicode MS" panose="020B0604020202020204" pitchFamily="34" charset="-128"/>
              </a:rPr>
              <a:t>Source: 2011 Australian Institute of Health and Welfare Burden of Disease Study (</a:t>
            </a:r>
            <a:r>
              <a:rPr lang="en-AU" altLang="en-US" sz="1200" b="0" dirty="0" err="1">
                <a:ea typeface="Arial Unicode MS" panose="020B0604020202020204" pitchFamily="34" charset="-128"/>
                <a:cs typeface="Arial Unicode MS" panose="020B0604020202020204" pitchFamily="34" charset="-128"/>
              </a:rPr>
              <a:t>Ayre</a:t>
            </a:r>
            <a:r>
              <a:rPr lang="en-AU" altLang="en-US" sz="1200" b="0" dirty="0">
                <a:ea typeface="Arial Unicode MS" panose="020B0604020202020204" pitchFamily="34" charset="-128"/>
                <a:cs typeface="Arial Unicode MS" panose="020B0604020202020204" pitchFamily="34" charset="-128"/>
              </a:rPr>
              <a:t> et al. 2016; Webster, 2016)</a:t>
            </a:r>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98984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err="1"/>
              <a:t>PriceWaterhouseCoopers</a:t>
            </a:r>
            <a:r>
              <a:rPr lang="en-AU" dirty="0"/>
              <a:t> Australia (PwC), </a:t>
            </a:r>
            <a:r>
              <a:rPr lang="en-AU" dirty="0" err="1"/>
              <a:t>OurWatch</a:t>
            </a:r>
            <a:r>
              <a:rPr lang="en-AU" dirty="0"/>
              <a:t> &amp; VicHealth, (2015). </a:t>
            </a:r>
            <a:r>
              <a:rPr lang="en-AU" i="1" dirty="0"/>
              <a:t>A high price to pay: The economic case for preventing violence against women</a:t>
            </a:r>
            <a:r>
              <a:rPr lang="en-AU" dirty="0"/>
              <a:t>, 1-62. </a:t>
            </a:r>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87885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altLang="en-US" baseline="0" dirty="0">
                <a:latin typeface="Arial" pitchFamily="34" charset="0"/>
                <a:ea typeface="ＭＳ Ｐゴシック" pitchFamily="34" charset="-128"/>
              </a:rPr>
              <a:t>Some points worth making at this stage include:</a:t>
            </a:r>
          </a:p>
          <a:p>
            <a:pPr>
              <a:buFont typeface="Arial" pitchFamily="34" charset="0"/>
              <a:buChar char="•"/>
            </a:pPr>
            <a:r>
              <a:rPr lang="en-US" altLang="en-US" baseline="0" dirty="0">
                <a:latin typeface="Arial" pitchFamily="34" charset="0"/>
                <a:ea typeface="ＭＳ Ｐゴシック" pitchFamily="34" charset="-128"/>
              </a:rPr>
              <a:t> It would be wrong to assume that the perpetrators are always Aboriginal men</a:t>
            </a:r>
          </a:p>
          <a:p>
            <a:pPr>
              <a:buFont typeface="Arial" pitchFamily="34" charset="0"/>
              <a:buChar char="•"/>
            </a:pPr>
            <a:r>
              <a:rPr lang="en-US" altLang="en-US" baseline="0" dirty="0">
                <a:latin typeface="Arial" pitchFamily="34" charset="0"/>
                <a:ea typeface="ＭＳ Ｐゴシック" pitchFamily="34" charset="-128"/>
              </a:rPr>
              <a:t> Violence in Aboriginal communities takes place in a context of long term disadvantage, inequality and violent dispossession</a:t>
            </a:r>
          </a:p>
          <a:p>
            <a:endParaRPr lang="en-US" altLang="en-US" dirty="0">
              <a:latin typeface="Arial" pitchFamily="34" charset="0"/>
              <a:ea typeface="ＭＳ Ｐゴシック" pitchFamily="34" charset="-128"/>
            </a:endParaRPr>
          </a:p>
        </p:txBody>
      </p:sp>
      <p:sp>
        <p:nvSpPr>
          <p:cNvPr id="105476" name="Header Placeholder 3"/>
          <p:cNvSpPr>
            <a:spLocks noGrp="1"/>
          </p:cNvSpPr>
          <p:nvPr>
            <p:ph type="hdr" sz="quarter"/>
          </p:nvPr>
        </p:nvSpPr>
        <p:spPr>
          <a:noFill/>
        </p:spPr>
        <p:txBody>
          <a:bodyPr/>
          <a:lstStyle/>
          <a:p>
            <a:endParaRPr lang="en-AU" altLang="en-US">
              <a:ea typeface="ＭＳ Ｐゴシック" pitchFamily="34" charset="-128"/>
            </a:endParaRPr>
          </a:p>
        </p:txBody>
      </p:sp>
      <p:sp>
        <p:nvSpPr>
          <p:cNvPr id="105477" name="Footer Placeholder 4"/>
          <p:cNvSpPr>
            <a:spLocks noGrp="1"/>
          </p:cNvSpPr>
          <p:nvPr>
            <p:ph type="ftr" sz="quarter" idx="4"/>
          </p:nvPr>
        </p:nvSpPr>
        <p:spPr>
          <a:noFill/>
        </p:spPr>
        <p:txBody>
          <a:bodyPr/>
          <a:lstStyle/>
          <a:p>
            <a:endParaRPr lang="en-AU" altLang="en-US">
              <a:ea typeface="ＭＳ Ｐゴシック" pitchFamily="34" charset="-128"/>
            </a:endParaRPr>
          </a:p>
        </p:txBody>
      </p:sp>
    </p:spTree>
    <p:extLst>
      <p:ext uri="{BB962C8B-B14F-4D97-AF65-F5344CB8AC3E}">
        <p14:creationId xmlns:p14="http://schemas.microsoft.com/office/powerpoint/2010/main" val="160312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a:t>(Murray &amp; Powell 2008); (Plummer &amp; Findlay 2012)</a:t>
            </a: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29890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563444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312356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1330838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(Adler and Denmark 1995, </a:t>
            </a:r>
            <a:r>
              <a:rPr lang="en-US" dirty="0" err="1"/>
              <a:t>Heise</a:t>
            </a:r>
            <a:r>
              <a:rPr lang="en-US" dirty="0"/>
              <a:t> 1998, García-Moreno, Jansen et al. 2005, Ellsberg, Jansen et al. 2008, Office of Women's Policy 2009)</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(Flood and Pease 2009, Flood and Pease 2012).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(ANROWS, 2015)</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1365326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Arial Unicode MS" charset="0"/>
                <a:ea typeface="Arial Unicode MS" charset="0"/>
                <a:cs typeface="Arial Unicode MS" charset="0"/>
              </a:rPr>
              <a:t>ANROWS and Our Watch, (2016) ‘Media Representations of violence against women and their children: Final Report’, Horizons, 3. </a:t>
            </a:r>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48593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ANROWS, (2015) ‘Media representations of violence against women and their children: State of knowledge paper’, Landscapes, 15.</a:t>
            </a:r>
          </a:p>
          <a:p>
            <a:r>
              <a:rPr lang="en-US" dirty="0"/>
              <a:t>ANROWS, (2016) ‘Media Representations of violence against women and their children: Final Report’, Horizons, 3. </a:t>
            </a:r>
          </a:p>
          <a:p>
            <a:endParaRPr lang="en-US" dirty="0"/>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17822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173310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32745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208407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166516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82916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78762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https://www.ourwatch.org.au/getmedia/0aa0109b-6b03-43f2-85fe-a9f5ec92ae4e/Change-the-story-framework-prevent-violence-women-children-AA-new.pdf.aspx </a:t>
            </a:r>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8397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[3mins]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rPr>
              <a:t>Touch on </a:t>
            </a:r>
            <a:r>
              <a:rPr lang="en-AU" sz="1200" kern="1200" dirty="0">
                <a:solidFill>
                  <a:schemeClr val="tx1"/>
                </a:solidFill>
                <a:effectLst/>
                <a:latin typeface="+mn-lt"/>
                <a:ea typeface="+mn-ea"/>
                <a:cs typeface="+mn-cs"/>
              </a:rPr>
              <a:t>each misconceptions: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Stress: In the aftermath of bush fires or increases in industrial communities where many male workers have lost their jobs. </a:t>
            </a:r>
            <a:r>
              <a:rPr lang="en-AU" sz="1200" u="sng" kern="1200" dirty="0">
                <a:solidFill>
                  <a:schemeClr val="tx1"/>
                </a:solidFill>
                <a:effectLst/>
                <a:latin typeface="+mn-lt"/>
                <a:ea typeface="+mn-ea"/>
                <a:cs typeface="+mn-cs"/>
              </a:rPr>
              <a:t>BUT</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stress drives violence, then we would see it perpetrated more equally across the genders – as women also experience stress.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Alcohol is a feature in a disproportionate number of police call-outs to family violence and is correlated with a higher number of, and more severe incidents of violence against women. </a:t>
            </a:r>
            <a:r>
              <a:rPr lang="en-US" sz="1200" u="sng" kern="1200" dirty="0">
                <a:solidFill>
                  <a:schemeClr val="tx1"/>
                </a:solidFill>
                <a:effectLst/>
                <a:latin typeface="+mn-lt"/>
                <a:ea typeface="+mn-ea"/>
                <a:cs typeface="+mn-cs"/>
              </a:rPr>
              <a:t>BUT </a:t>
            </a:r>
            <a:r>
              <a:rPr lang="en-US" sz="1200" kern="1200" dirty="0">
                <a:solidFill>
                  <a:schemeClr val="tx1"/>
                </a:solidFill>
                <a:effectLst/>
                <a:latin typeface="+mn-lt"/>
                <a:ea typeface="+mn-ea"/>
                <a:cs typeface="+mn-cs"/>
              </a:rPr>
              <a:t>Not all violence against women involves alcohol, nor does alcohol consumption (even when it is excessive) always result in violence.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Not all people who drink are violent, and many people who do not drink perpetrate violence against women.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Anger management issues: Most perpetrators of violence against women have no problem managing their anger and emotions in other contexts (for example, at work or in the general community).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Mental illness: Research shows us that people with mental health issues are </a:t>
            </a:r>
            <a:r>
              <a:rPr lang="en-US" sz="1200" i="1" kern="1200" dirty="0">
                <a:solidFill>
                  <a:schemeClr val="tx1"/>
                </a:solidFill>
                <a:effectLst/>
                <a:latin typeface="+mn-lt"/>
                <a:ea typeface="+mn-ea"/>
                <a:cs typeface="+mn-cs"/>
              </a:rPr>
              <a:t>equally as likely</a:t>
            </a:r>
            <a:r>
              <a:rPr lang="en-US" sz="1200" kern="1200" dirty="0">
                <a:solidFill>
                  <a:schemeClr val="tx1"/>
                </a:solidFill>
                <a:effectLst/>
                <a:latin typeface="+mn-lt"/>
                <a:ea typeface="+mn-ea"/>
                <a:cs typeface="+mn-cs"/>
              </a:rPr>
              <a:t> as the general population to commit violence. However, people with mental health issues are </a:t>
            </a:r>
            <a:r>
              <a:rPr lang="en-US" sz="1200" i="1" kern="1200" dirty="0">
                <a:solidFill>
                  <a:schemeClr val="tx1"/>
                </a:solidFill>
                <a:effectLst/>
                <a:latin typeface="+mn-lt"/>
                <a:ea typeface="+mn-ea"/>
                <a:cs typeface="+mn-cs"/>
              </a:rPr>
              <a:t>much more</a:t>
            </a:r>
            <a:r>
              <a:rPr lang="en-US" sz="1200" kern="1200" dirty="0">
                <a:solidFill>
                  <a:schemeClr val="tx1"/>
                </a:solidFill>
                <a:effectLst/>
                <a:latin typeface="+mn-lt"/>
                <a:ea typeface="+mn-ea"/>
                <a:cs typeface="+mn-cs"/>
              </a:rPr>
              <a:t> likely to be victims of family violence than the general population. </a:t>
            </a:r>
          </a:p>
          <a:p>
            <a:pPr marL="628650" lvl="1" indent="-171450">
              <a:buFont typeface="Arial" panose="020B0604020202020204" pitchFamily="34" charset="0"/>
              <a:buChar char="•"/>
            </a:pPr>
            <a:r>
              <a:rPr lang="en-US" sz="1200" b="1" kern="1200" dirty="0">
                <a:solidFill>
                  <a:schemeClr val="tx1"/>
                </a:solidFill>
                <a:effectLst/>
                <a:highlight>
                  <a:srgbClr val="FFFF00"/>
                </a:highlight>
                <a:latin typeface="+mn-lt"/>
                <a:ea typeface="+mn-ea"/>
                <a:cs typeface="+mn-cs"/>
              </a:rPr>
              <a:t>Most victims do not go on to become perpetrators and most perpetrators were never victims. </a:t>
            </a:r>
            <a:r>
              <a:rPr lang="en-US" sz="1200" b="1" i="1" kern="1200" dirty="0">
                <a:solidFill>
                  <a:schemeClr val="tx1"/>
                </a:solidFill>
                <a:effectLst/>
                <a:highlight>
                  <a:srgbClr val="FFFF00"/>
                </a:highlight>
                <a:latin typeface="+mn-lt"/>
                <a:ea typeface="+mn-ea"/>
                <a:cs typeface="+mn-cs"/>
              </a:rPr>
              <a:t>Many</a:t>
            </a:r>
            <a:r>
              <a:rPr lang="en-US" sz="1200" b="1" kern="1200" dirty="0">
                <a:solidFill>
                  <a:schemeClr val="tx1"/>
                </a:solidFill>
                <a:effectLst/>
                <a:highlight>
                  <a:srgbClr val="FFFF00"/>
                </a:highlight>
                <a:latin typeface="+mn-lt"/>
                <a:ea typeface="+mn-ea"/>
                <a:cs typeface="+mn-cs"/>
              </a:rPr>
              <a:t> victims of violence against women and children (both male and female) go on to become some of the strongest advocates against violence.  They often become highly attuned to identifying controlling and abusive behavior and do not associate with people displaying these sorts of </a:t>
            </a:r>
            <a:r>
              <a:rPr lang="en-US" sz="1200" b="1" kern="1200" dirty="0" err="1">
                <a:solidFill>
                  <a:schemeClr val="tx1"/>
                </a:solidFill>
                <a:effectLst/>
                <a:highlight>
                  <a:srgbClr val="FFFF00"/>
                </a:highlight>
                <a:latin typeface="+mn-lt"/>
                <a:ea typeface="+mn-ea"/>
                <a:cs typeface="+mn-cs"/>
              </a:rPr>
              <a:t>behaviours</a:t>
            </a:r>
            <a:r>
              <a:rPr lang="en-US" sz="1200" b="1" kern="1200" dirty="0">
                <a:solidFill>
                  <a:schemeClr val="tx1"/>
                </a:solidFill>
                <a:effectLst/>
                <a:highlight>
                  <a:srgbClr val="FFFF00"/>
                </a:highlight>
                <a:latin typeface="+mn-lt"/>
                <a:ea typeface="+mn-ea"/>
                <a:cs typeface="+mn-cs"/>
              </a:rPr>
              <a:t>. It is also important that boys who are victims of violence and abuse in childhood are seen and supported as </a:t>
            </a:r>
            <a:r>
              <a:rPr lang="en-US" sz="1200" b="1" i="1" kern="1200" dirty="0">
                <a:solidFill>
                  <a:schemeClr val="tx1"/>
                </a:solidFill>
                <a:effectLst/>
                <a:highlight>
                  <a:srgbClr val="FFFF00"/>
                </a:highlight>
                <a:latin typeface="+mn-lt"/>
                <a:ea typeface="+mn-ea"/>
                <a:cs typeface="+mn-cs"/>
              </a:rPr>
              <a:t>victims</a:t>
            </a:r>
            <a:r>
              <a:rPr lang="en-US" sz="1200" b="1" kern="1200" dirty="0">
                <a:solidFill>
                  <a:schemeClr val="tx1"/>
                </a:solidFill>
                <a:effectLst/>
                <a:highlight>
                  <a:srgbClr val="FFFF00"/>
                </a:highlight>
                <a:latin typeface="+mn-lt"/>
                <a:ea typeface="+mn-ea"/>
                <a:cs typeface="+mn-cs"/>
              </a:rPr>
              <a:t> of violence –not as </a:t>
            </a:r>
            <a:r>
              <a:rPr lang="en-US" sz="1200" b="1" i="1" kern="1200" dirty="0">
                <a:solidFill>
                  <a:schemeClr val="tx1"/>
                </a:solidFill>
                <a:effectLst/>
                <a:highlight>
                  <a:srgbClr val="FFFF00"/>
                </a:highlight>
                <a:latin typeface="+mn-lt"/>
                <a:ea typeface="+mn-ea"/>
                <a:cs typeface="+mn-cs"/>
              </a:rPr>
              <a:t>future perpetrators</a:t>
            </a:r>
            <a:r>
              <a:rPr lang="en-US" sz="1200" b="1" kern="1200" dirty="0">
                <a:solidFill>
                  <a:schemeClr val="tx1"/>
                </a:solidFill>
                <a:effectLst/>
                <a:highlight>
                  <a:srgbClr val="FFFF00"/>
                </a:highlight>
                <a:latin typeface="+mn-lt"/>
                <a:ea typeface="+mn-ea"/>
                <a:cs typeface="+mn-cs"/>
              </a:rPr>
              <a:t> - and it is harmful and disrespectful to male victims to reinforce this myth.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does not provide an adequate explanation for why most men are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violent or sexual assault perpetrators. An excuse.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Reiterate-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these </a:t>
            </a:r>
            <a:r>
              <a:rPr lang="en-AU" sz="1200" u="sng" kern="1200" dirty="0">
                <a:solidFill>
                  <a:schemeClr val="tx1"/>
                </a:solidFill>
                <a:effectLst/>
                <a:latin typeface="+mn-lt"/>
                <a:ea typeface="+mn-ea"/>
                <a:cs typeface="+mn-cs"/>
              </a:rPr>
              <a:t>can</a:t>
            </a:r>
            <a:r>
              <a:rPr lang="en-AU" sz="1200" kern="1200" dirty="0">
                <a:solidFill>
                  <a:schemeClr val="tx1"/>
                </a:solidFill>
                <a:effectLst/>
                <a:latin typeface="+mn-lt"/>
                <a:ea typeface="+mn-ea"/>
                <a:cs typeface="+mn-cs"/>
              </a:rPr>
              <a:t> contribute but are not the key drivers of VAW. i.e.</a:t>
            </a:r>
            <a:r>
              <a:rPr lang="en-AU" sz="1200" kern="1200" baseline="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Individual level factors may be relevant</a:t>
            </a:r>
            <a:r>
              <a:rPr lang="en-AU" sz="1200" i="1" kern="1200" baseline="0" dirty="0">
                <a:solidFill>
                  <a:schemeClr val="tx1"/>
                </a:solidFill>
                <a:effectLst/>
                <a:latin typeface="+mn-lt"/>
                <a:ea typeface="+mn-ea"/>
                <a:cs typeface="+mn-cs"/>
              </a:rPr>
              <a:t> but </a:t>
            </a:r>
            <a:r>
              <a:rPr lang="en-AU" sz="1200" i="1" kern="1200" dirty="0">
                <a:solidFill>
                  <a:schemeClr val="tx1"/>
                </a:solidFill>
                <a:effectLst/>
                <a:latin typeface="+mn-lt"/>
                <a:ea typeface="+mn-ea"/>
                <a:cs typeface="+mn-cs"/>
              </a:rPr>
              <a:t>they don’t explain why most men to whom they apply, are not violent, and why other men not exposed to any of these factors are violent. </a:t>
            </a:r>
          </a:p>
          <a:p>
            <a:pPr marL="0" lvl="0" indent="0">
              <a:buFont typeface="Arial" panose="020B0604020202020204" pitchFamily="34" charset="0"/>
              <a:buNone/>
            </a:pPr>
            <a:endParaRPr lang="en-AU"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Link to</a:t>
            </a:r>
            <a:r>
              <a:rPr lang="en-AU" sz="1200" i="0" kern="1200" baseline="0" dirty="0">
                <a:solidFill>
                  <a:schemeClr val="tx1"/>
                </a:solidFill>
                <a:effectLst/>
                <a:latin typeface="+mn-lt"/>
                <a:ea typeface="+mn-ea"/>
                <a:cs typeface="+mn-cs"/>
              </a:rPr>
              <a:t> video by asking- so what does research show us does drive violence against women?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CB4D49-A4E8-433B-9EE8-4AFF3D5A752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178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349253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16"/>
            <a:ext cx="5054600" cy="1470025"/>
          </a:xfrm>
        </p:spPr>
        <p:txBody>
          <a:bodyPr anchor="b">
            <a:normAutofit/>
          </a:bodyPr>
          <a:lstStyle>
            <a:lvl1pPr>
              <a:lnSpc>
                <a:spcPct val="80000"/>
              </a:lnSpc>
              <a:defRPr sz="4800">
                <a:solidFill>
                  <a:schemeClr val="tx2">
                    <a:lumMod val="90000"/>
                    <a:lumOff val="10000"/>
                  </a:schemeClr>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6518"/>
            <a:ext cx="6400800" cy="1752600"/>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13" name="Straight Connector 12"/>
          <p:cNvCxnSpPr/>
          <p:nvPr userDrawn="1"/>
        </p:nvCxnSpPr>
        <p:spPr>
          <a:xfrm>
            <a:off x="804333" y="2075941"/>
            <a:ext cx="442576" cy="0"/>
          </a:xfrm>
          <a:prstGeom prst="line">
            <a:avLst/>
          </a:prstGeom>
          <a:ln w="57150" cmpd="sng">
            <a:solidFill>
              <a:srgbClr val="4D4D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0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Click to edit Master title style</a:t>
            </a:r>
            <a:endParaRPr lang="en-US" dirty="0"/>
          </a:p>
        </p:txBody>
      </p:sp>
      <p:sp>
        <p:nvSpPr>
          <p:cNvPr id="3" name="Slide Number Placeholder 3">
            <a:extLst>
              <a:ext uri="{FF2B5EF4-FFF2-40B4-BE49-F238E27FC236}">
                <a16:creationId xmlns:a16="http://schemas.microsoft.com/office/drawing/2014/main" id="{970B0FBF-9C25-4F56-BBD9-6C7671977E1D}"/>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5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29"/>
          </a:xfrm>
        </p:spPr>
        <p:txBody>
          <a:bodyPr/>
          <a:lstStyle/>
          <a:p>
            <a:r>
              <a:rPr lang="en-AU" dirty="0"/>
              <a:t>Click to edit Master title style</a:t>
            </a:r>
            <a:endParaRPr lang="en-US" dirty="0"/>
          </a:p>
        </p:txBody>
      </p:sp>
      <p:sp>
        <p:nvSpPr>
          <p:cNvPr id="6" name="Rectangle 5"/>
          <p:cNvSpPr/>
          <p:nvPr userDrawn="1"/>
        </p:nvSpPr>
        <p:spPr>
          <a:xfrm>
            <a:off x="557213" y="1311275"/>
            <a:ext cx="8129587" cy="413818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C2BE7EA-A851-46B4-AB70-835D4984BD1B}"/>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014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Image onl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912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A6C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02360761-B15A-4171-B163-4F5898996399}"/>
              </a:ext>
            </a:extLst>
          </p:cNvPr>
          <p:cNvSpPr>
            <a:spLocks noGrp="1"/>
          </p:cNvSpPr>
          <p:nvPr>
            <p:ph type="body" idx="1" hasCustomPrompt="1"/>
          </p:nvPr>
        </p:nvSpPr>
        <p:spPr>
          <a:xfrm>
            <a:off x="685800" y="548680"/>
            <a:ext cx="7772400" cy="4464496"/>
          </a:xfrm>
        </p:spPr>
        <p:txBody>
          <a:bodyPr anchor="ctr">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Text Placeholder 2">
            <a:extLst>
              <a:ext uri="{FF2B5EF4-FFF2-40B4-BE49-F238E27FC236}">
                <a16:creationId xmlns:a16="http://schemas.microsoft.com/office/drawing/2014/main" id="{DAAF5289-621E-4FDD-9BA8-5C01C0E7AD56}"/>
              </a:ext>
            </a:extLst>
          </p:cNvPr>
          <p:cNvSpPr>
            <a:spLocks noGrp="1"/>
          </p:cNvSpPr>
          <p:nvPr>
            <p:ph type="body" idx="10" hasCustomPrompt="1"/>
          </p:nvPr>
        </p:nvSpPr>
        <p:spPr>
          <a:xfrm>
            <a:off x="696912" y="5229200"/>
            <a:ext cx="7772400" cy="936104"/>
          </a:xfrm>
        </p:spPr>
        <p:txBody>
          <a:bodyPr anchor="ctr">
            <a:normAutofit/>
          </a:bodyPr>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309346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11275"/>
            <a:ext cx="5610321" cy="1008207"/>
          </a:xfrm>
        </p:spPr>
        <p:txBody>
          <a:bodyPr anchor="t">
            <a:normAutofit/>
          </a:bodyPr>
          <a:lstStyle>
            <a:lvl1pPr>
              <a:lnSpc>
                <a:spcPct val="80000"/>
              </a:lnSpc>
              <a:defRPr sz="3200">
                <a:solidFill>
                  <a:schemeClr val="tx2">
                    <a:lumMod val="90000"/>
                    <a:lumOff val="10000"/>
                  </a:schemeClr>
                </a:solidFill>
              </a:defRPr>
            </a:lvl1pPr>
          </a:lstStyle>
          <a:p>
            <a:r>
              <a:rPr lang="en-AU" dirty="0"/>
              <a:t>Click to edit Master title style</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sp>
        <p:nvSpPr>
          <p:cNvPr id="8" name="Subtitle 2"/>
          <p:cNvSpPr>
            <a:spLocks noGrp="1"/>
          </p:cNvSpPr>
          <p:nvPr>
            <p:ph type="subTitle" idx="1" hasCustomPrompt="1"/>
          </p:nvPr>
        </p:nvSpPr>
        <p:spPr>
          <a:xfrm>
            <a:off x="685800" y="2319482"/>
            <a:ext cx="3247352" cy="1952336"/>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Contact details (if necessary)</a:t>
            </a:r>
            <a:endParaRPr lang="en-US" dirty="0"/>
          </a:p>
        </p:txBody>
      </p:sp>
    </p:spTree>
    <p:extLst>
      <p:ext uri="{BB962C8B-B14F-4D97-AF65-F5344CB8AC3E}">
        <p14:creationId xmlns:p14="http://schemas.microsoft.com/office/powerpoint/2010/main" val="370080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11276"/>
            <a:ext cx="6764868" cy="4276724"/>
          </a:xfrm>
        </p:spPr>
        <p:txBody>
          <a:bodyPr/>
          <a:lstStyle>
            <a:lvl1pPr marL="342900" indent="-216000">
              <a:buClr>
                <a:schemeClr val="accent1">
                  <a:lumMod val="60000"/>
                  <a:lumOff val="40000"/>
                </a:schemeClr>
              </a:buClr>
              <a:buFont typeface="Courier New" panose="02070309020205020404" pitchFamily="49" charset="0"/>
              <a:buChar char="o"/>
              <a:defRPr sz="1800"/>
            </a:lvl1pPr>
            <a:lvl2pPr marL="800100" indent="-216000">
              <a:buClr>
                <a:schemeClr val="accent1">
                  <a:lumMod val="60000"/>
                  <a:lumOff val="40000"/>
                </a:schemeClr>
              </a:buClr>
              <a:buFont typeface="Courier New" panose="02070309020205020404" pitchFamily="49" charset="0"/>
              <a:buChar char="o"/>
              <a:defRPr sz="1800"/>
            </a:lvl2pPr>
            <a:lvl3pPr marL="1257300" indent="-216000">
              <a:buClr>
                <a:schemeClr val="accent1">
                  <a:lumMod val="60000"/>
                  <a:lumOff val="40000"/>
                </a:schemeClr>
              </a:buClr>
              <a:buFont typeface="Courier New" panose="02070309020205020404" pitchFamily="49" charset="0"/>
              <a:buChar char="o"/>
              <a:defRPr sz="1800"/>
            </a:lvl3pPr>
            <a:lvl4pPr marL="1714500" indent="-216000">
              <a:buClr>
                <a:schemeClr val="accent1">
                  <a:lumMod val="60000"/>
                  <a:lumOff val="40000"/>
                </a:schemeClr>
              </a:buClr>
              <a:buFont typeface="Courier New" panose="02070309020205020404" pitchFamily="49" charset="0"/>
              <a:buChar char="o"/>
              <a:defRPr sz="1800"/>
            </a:lvl4pPr>
            <a:lvl5pPr marL="2171700" indent="-216000">
              <a:buClr>
                <a:schemeClr val="accent1">
                  <a:lumMod val="60000"/>
                  <a:lumOff val="40000"/>
                </a:schemeClr>
              </a:buClr>
              <a:buFont typeface="Courier New" panose="02070309020205020404" pitchFamily="49" charset="0"/>
              <a:buChar char="o"/>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3367286E-9ECD-4EC7-B549-E172CAAF1054}"/>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1925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16"/>
            <a:ext cx="5054600" cy="1470025"/>
          </a:xfrm>
        </p:spPr>
        <p:txBody>
          <a:bodyPr anchor="b">
            <a:normAutofit/>
          </a:bodyPr>
          <a:lstStyle>
            <a:lvl1pPr>
              <a:lnSpc>
                <a:spcPct val="80000"/>
              </a:lnSpc>
              <a:defRPr sz="4800">
                <a:solidFill>
                  <a:schemeClr val="tx2">
                    <a:lumMod val="90000"/>
                    <a:lumOff val="10000"/>
                  </a:schemeClr>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6518"/>
            <a:ext cx="6400800" cy="1752600"/>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13" name="Straight Connector 12"/>
          <p:cNvCxnSpPr/>
          <p:nvPr userDrawn="1"/>
        </p:nvCxnSpPr>
        <p:spPr>
          <a:xfrm>
            <a:off x="804333" y="2075941"/>
            <a:ext cx="442576"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98018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w Image">
    <p:spTree>
      <p:nvGrpSpPr>
        <p:cNvPr id="1" name=""/>
        <p:cNvGrpSpPr/>
        <p:nvPr/>
      </p:nvGrpSpPr>
      <p:grpSpPr>
        <a:xfrm>
          <a:off x="0" y="0"/>
          <a:ext cx="0" cy="0"/>
          <a:chOff x="0" y="0"/>
          <a:chExt cx="0" cy="0"/>
        </a:xfrm>
      </p:grpSpPr>
      <p:pic>
        <p:nvPicPr>
          <p:cNvPr id="4" name="Picture 3" descr="101028 Melbourne Laneways_Concrete_RGB_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r="19091"/>
          <a:stretch/>
        </p:blipFill>
        <p:spPr>
          <a:xfrm>
            <a:off x="0" y="-548"/>
            <a:ext cx="9144000" cy="6879032"/>
          </a:xfrm>
          <a:prstGeom prst="rect">
            <a:avLst/>
          </a:prstGeom>
        </p:spPr>
      </p:pic>
      <p:sp>
        <p:nvSpPr>
          <p:cNvPr id="2" name="Title 1"/>
          <p:cNvSpPr>
            <a:spLocks noGrp="1"/>
          </p:cNvSpPr>
          <p:nvPr>
            <p:ph type="ctrTitle"/>
          </p:nvPr>
        </p:nvSpPr>
        <p:spPr>
          <a:xfrm>
            <a:off x="685800" y="404576"/>
            <a:ext cx="4504267" cy="1470025"/>
          </a:xfrm>
        </p:spPr>
        <p:txBody>
          <a:bodyPr anchor="b">
            <a:normAutofit/>
          </a:bodyPr>
          <a:lstStyle>
            <a:lvl1pPr>
              <a:lnSpc>
                <a:spcPct val="80000"/>
              </a:lnSpc>
              <a:defRPr sz="48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0970"/>
            <a:ext cx="6400800" cy="17526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OurWatch_Maste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8" name="Straight Connector 7"/>
          <p:cNvCxnSpPr/>
          <p:nvPr userDrawn="1"/>
        </p:nvCxnSpPr>
        <p:spPr>
          <a:xfrm>
            <a:off x="804333" y="2075941"/>
            <a:ext cx="44257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89702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genda / Contents List">
    <p:spTree>
      <p:nvGrpSpPr>
        <p:cNvPr id="1" name=""/>
        <p:cNvGrpSpPr/>
        <p:nvPr/>
      </p:nvGrpSpPr>
      <p:grpSpPr>
        <a:xfrm>
          <a:off x="0" y="0"/>
          <a:ext cx="0" cy="0"/>
          <a:chOff x="0" y="0"/>
          <a:chExt cx="0" cy="0"/>
        </a:xfrm>
      </p:grpSpPr>
      <p:sp>
        <p:nvSpPr>
          <p:cNvPr id="2" name="Title 1"/>
          <p:cNvSpPr>
            <a:spLocks noGrp="1"/>
          </p:cNvSpPr>
          <p:nvPr>
            <p:ph type="title"/>
          </p:nvPr>
        </p:nvSpPr>
        <p:spPr>
          <a:xfrm>
            <a:off x="1914524" y="274638"/>
            <a:ext cx="6772275" cy="809095"/>
          </a:xfrm>
        </p:spPr>
        <p:txBody>
          <a:bodyPr/>
          <a:lstStyle/>
          <a:p>
            <a:r>
              <a:rPr lang="en-AU" dirty="0"/>
              <a:t>Click to edit Master title style</a:t>
            </a:r>
            <a:endParaRPr lang="en-US" dirty="0"/>
          </a:p>
        </p:txBody>
      </p:sp>
      <p:sp>
        <p:nvSpPr>
          <p:cNvPr id="3" name="Content Placeholder 2"/>
          <p:cNvSpPr>
            <a:spLocks noGrp="1"/>
          </p:cNvSpPr>
          <p:nvPr>
            <p:ph idx="1"/>
          </p:nvPr>
        </p:nvSpPr>
        <p:spPr>
          <a:xfrm>
            <a:off x="1914524" y="1311276"/>
            <a:ext cx="6772275" cy="4199754"/>
          </a:xfrm>
        </p:spPr>
        <p:txBody>
          <a:bodyPr/>
          <a:lstStyle>
            <a:lvl1pPr indent="-324000">
              <a:spcAft>
                <a:spcPts val="800"/>
              </a:spcAft>
              <a:buClrTx/>
              <a:defRPr>
                <a:solidFill>
                  <a:schemeClr val="tx2"/>
                </a:solidFill>
              </a:defRPr>
            </a:lvl1pPr>
            <a:lvl2pPr indent="-324000">
              <a:spcAft>
                <a:spcPts val="800"/>
              </a:spcAft>
              <a:buClrTx/>
              <a:defRPr>
                <a:solidFill>
                  <a:schemeClr val="tx2"/>
                </a:solidFill>
              </a:defRPr>
            </a:lvl2pPr>
            <a:lvl3pPr indent="-324000">
              <a:spcAft>
                <a:spcPts val="800"/>
              </a:spcAft>
              <a:buClrTx/>
              <a:defRPr>
                <a:solidFill>
                  <a:schemeClr val="tx2"/>
                </a:solidFill>
              </a:defRPr>
            </a:lvl3pPr>
            <a:lvl4pPr indent="-324000">
              <a:spcAft>
                <a:spcPts val="800"/>
              </a:spcAft>
              <a:buClrTx/>
              <a:defRPr>
                <a:solidFill>
                  <a:schemeClr val="tx2"/>
                </a:solidFill>
              </a:defRPr>
            </a:lvl4pPr>
            <a:lvl5pPr indent="-324000">
              <a:spcAft>
                <a:spcPts val="800"/>
              </a:spcAft>
              <a:buClrTx/>
              <a:defRPr>
                <a:solidFill>
                  <a:schemeClr val="tx2"/>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1778873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88" y="1009553"/>
            <a:ext cx="2127779" cy="990700"/>
          </a:xfrm>
        </p:spPr>
        <p:txBody>
          <a:bodyPr anchor="b"/>
          <a:lstStyle>
            <a:lvl1pPr algn="l">
              <a:defRPr sz="6000" b="1" cap="all"/>
            </a:lvl1pPr>
          </a:lstStyle>
          <a:p>
            <a:r>
              <a:rPr lang="en-AU" dirty="0"/>
              <a:t>1</a:t>
            </a:r>
            <a:endParaRPr lang="en-US" dirty="0"/>
          </a:p>
        </p:txBody>
      </p:sp>
      <p:sp>
        <p:nvSpPr>
          <p:cNvPr id="3" name="Text Placeholder 2"/>
          <p:cNvSpPr>
            <a:spLocks noGrp="1"/>
          </p:cNvSpPr>
          <p:nvPr>
            <p:ph type="body" idx="1"/>
          </p:nvPr>
        </p:nvSpPr>
        <p:spPr>
          <a:xfrm>
            <a:off x="674688" y="1864787"/>
            <a:ext cx="7772400" cy="1775778"/>
          </a:xfrm>
        </p:spPr>
        <p:txBody>
          <a:bodyPr anchor="t">
            <a:normAutofit/>
          </a:bodyPr>
          <a:lstStyle>
            <a:lvl1pPr marL="0" indent="0">
              <a:buNone/>
              <a:defRPr sz="2800" b="1">
                <a:solidFill>
                  <a:schemeClr val="tx2">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8" name="Rectangle 7"/>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308469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 Image">
    <p:spTree>
      <p:nvGrpSpPr>
        <p:cNvPr id="1" name=""/>
        <p:cNvGrpSpPr/>
        <p:nvPr/>
      </p:nvGrpSpPr>
      <p:grpSpPr>
        <a:xfrm>
          <a:off x="0" y="0"/>
          <a:ext cx="0" cy="0"/>
          <a:chOff x="0" y="0"/>
          <a:chExt cx="0" cy="0"/>
        </a:xfrm>
      </p:grpSpPr>
      <p:pic>
        <p:nvPicPr>
          <p:cNvPr id="4" name="Picture 3" descr="101028 Melbourne Laneways_Concrete_RGB_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r="19091"/>
          <a:stretch/>
        </p:blipFill>
        <p:spPr>
          <a:xfrm>
            <a:off x="0" y="-548"/>
            <a:ext cx="9144000" cy="6879032"/>
          </a:xfrm>
          <a:prstGeom prst="rect">
            <a:avLst/>
          </a:prstGeom>
        </p:spPr>
      </p:pic>
      <p:sp>
        <p:nvSpPr>
          <p:cNvPr id="2" name="Title 1"/>
          <p:cNvSpPr>
            <a:spLocks noGrp="1"/>
          </p:cNvSpPr>
          <p:nvPr>
            <p:ph type="ctrTitle"/>
          </p:nvPr>
        </p:nvSpPr>
        <p:spPr>
          <a:xfrm>
            <a:off x="685800" y="404576"/>
            <a:ext cx="4504267" cy="1470025"/>
          </a:xfrm>
        </p:spPr>
        <p:txBody>
          <a:bodyPr anchor="b">
            <a:normAutofit/>
          </a:bodyPr>
          <a:lstStyle>
            <a:lvl1pPr>
              <a:lnSpc>
                <a:spcPct val="80000"/>
              </a:lnSpc>
              <a:defRPr sz="48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0970"/>
            <a:ext cx="6400800" cy="17526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8" name="Straight Connector 7"/>
          <p:cNvCxnSpPr/>
          <p:nvPr userDrawn="1"/>
        </p:nvCxnSpPr>
        <p:spPr>
          <a:xfrm>
            <a:off x="804333" y="2075941"/>
            <a:ext cx="44257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114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780288" y="274638"/>
            <a:ext cx="7906511"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780288" y="1311276"/>
            <a:ext cx="7906513" cy="427672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21659529"/>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w Text Column +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08102"/>
            <a:ext cx="3134976" cy="4233716"/>
          </a:xfrm>
        </p:spPr>
        <p:txBody>
          <a:bodyPr/>
          <a:lstStyle>
            <a:lvl1pPr>
              <a:defRPr sz="1600">
                <a:solidFill>
                  <a:schemeClr val="tx2">
                    <a:lumMod val="90000"/>
                    <a:lumOff val="10000"/>
                  </a:schemeClr>
                </a:solidFill>
              </a:defRPr>
            </a:lvl1pPr>
            <a:lvl2pPr>
              <a:defRPr sz="1600">
                <a:solidFill>
                  <a:schemeClr val="tx2">
                    <a:lumMod val="90000"/>
                    <a:lumOff val="10000"/>
                  </a:schemeClr>
                </a:solidFill>
              </a:defRPr>
            </a:lvl2pPr>
            <a:lvl3pPr>
              <a:defRPr sz="1600">
                <a:solidFill>
                  <a:schemeClr val="tx2">
                    <a:lumMod val="90000"/>
                    <a:lumOff val="10000"/>
                  </a:schemeClr>
                </a:solidFill>
              </a:defRPr>
            </a:lvl3pPr>
            <a:lvl4pPr>
              <a:defRPr sz="1600">
                <a:solidFill>
                  <a:schemeClr val="tx2">
                    <a:lumMod val="90000"/>
                    <a:lumOff val="10000"/>
                  </a:schemeClr>
                </a:solidFill>
              </a:defRPr>
            </a:lvl4pPr>
            <a:lvl5pPr>
              <a:defRPr sz="1600">
                <a:solidFill>
                  <a:schemeClr val="tx2">
                    <a:lumMod val="90000"/>
                    <a:lumOff val="10000"/>
                  </a:schemeClr>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Rectangle 5"/>
          <p:cNvSpPr/>
          <p:nvPr userDrawn="1"/>
        </p:nvSpPr>
        <p:spPr>
          <a:xfrm>
            <a:off x="5418667" y="1308101"/>
            <a:ext cx="3268134" cy="4233717"/>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Content Placeholder 2"/>
          <p:cNvSpPr>
            <a:spLocks noGrp="1"/>
          </p:cNvSpPr>
          <p:nvPr>
            <p:ph sz="half" idx="1"/>
          </p:nvPr>
        </p:nvSpPr>
        <p:spPr>
          <a:xfrm>
            <a:off x="361758" y="348531"/>
            <a:ext cx="1340042" cy="5193287"/>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Tree>
    <p:extLst>
      <p:ext uri="{BB962C8B-B14F-4D97-AF65-F5344CB8AC3E}">
        <p14:creationId xmlns:p14="http://schemas.microsoft.com/office/powerpoint/2010/main" val="3079262426"/>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lide w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7" name="Rectangle 6"/>
          <p:cNvSpPr/>
          <p:nvPr userDrawn="1"/>
        </p:nvSpPr>
        <p:spPr>
          <a:xfrm>
            <a:off x="2028585" y="1308102"/>
            <a:ext cx="6665911" cy="421322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2"/>
          <p:cNvSpPr>
            <a:spLocks noGrp="1"/>
          </p:cNvSpPr>
          <p:nvPr>
            <p:ph sz="half" idx="1"/>
          </p:nvPr>
        </p:nvSpPr>
        <p:spPr>
          <a:xfrm>
            <a:off x="361758" y="348531"/>
            <a:ext cx="1340042" cy="5172795"/>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Tree>
    <p:extLst>
      <p:ext uri="{BB962C8B-B14F-4D97-AF65-F5344CB8AC3E}">
        <p14:creationId xmlns:p14="http://schemas.microsoft.com/office/powerpoint/2010/main" val="2459499233"/>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no marg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1276"/>
            <a:ext cx="8229600" cy="421004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4518366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ntent Slide no margin 2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311276"/>
            <a:ext cx="4038600" cy="419205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311276"/>
            <a:ext cx="4038600" cy="419205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84745810"/>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Click to edit Master title style</a:t>
            </a:r>
            <a:endParaRPr lang="en-US" dirty="0"/>
          </a:p>
        </p:txBody>
      </p:sp>
    </p:spTree>
    <p:extLst>
      <p:ext uri="{BB962C8B-B14F-4D97-AF65-F5344CB8AC3E}">
        <p14:creationId xmlns:p14="http://schemas.microsoft.com/office/powerpoint/2010/main" val="171350705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ontent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29"/>
          </a:xfrm>
        </p:spPr>
        <p:txBody>
          <a:bodyPr/>
          <a:lstStyle/>
          <a:p>
            <a:r>
              <a:rPr lang="en-AU" dirty="0"/>
              <a:t>Click to edit Master title style</a:t>
            </a:r>
            <a:endParaRPr lang="en-US" dirty="0"/>
          </a:p>
        </p:txBody>
      </p:sp>
      <p:sp>
        <p:nvSpPr>
          <p:cNvPr id="6" name="Rectangle 5"/>
          <p:cNvSpPr/>
          <p:nvPr userDrawn="1"/>
        </p:nvSpPr>
        <p:spPr>
          <a:xfrm>
            <a:off x="557213" y="1311275"/>
            <a:ext cx="8129587" cy="413818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7117280"/>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Image onl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7434596"/>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11275"/>
            <a:ext cx="5610321" cy="1008207"/>
          </a:xfrm>
        </p:spPr>
        <p:txBody>
          <a:bodyPr anchor="t">
            <a:normAutofit/>
          </a:bodyPr>
          <a:lstStyle>
            <a:lvl1pPr>
              <a:lnSpc>
                <a:spcPct val="80000"/>
              </a:lnSpc>
              <a:defRPr sz="3200">
                <a:solidFill>
                  <a:schemeClr val="tx2">
                    <a:lumMod val="90000"/>
                    <a:lumOff val="10000"/>
                  </a:schemeClr>
                </a:solidFill>
              </a:defRPr>
            </a:lvl1pPr>
          </a:lstStyle>
          <a:p>
            <a:r>
              <a:rPr lang="en-AU" dirty="0"/>
              <a:t>Click to edit Master title style</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sp>
        <p:nvSpPr>
          <p:cNvPr id="8" name="Subtitle 2"/>
          <p:cNvSpPr>
            <a:spLocks noGrp="1"/>
          </p:cNvSpPr>
          <p:nvPr>
            <p:ph type="subTitle" idx="1" hasCustomPrompt="1"/>
          </p:nvPr>
        </p:nvSpPr>
        <p:spPr>
          <a:xfrm>
            <a:off x="685800" y="2319482"/>
            <a:ext cx="3247352" cy="1952336"/>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Contact details (if necessary)</a:t>
            </a:r>
            <a:endParaRPr lang="en-US" dirty="0"/>
          </a:p>
        </p:txBody>
      </p:sp>
    </p:spTree>
    <p:extLst>
      <p:ext uri="{BB962C8B-B14F-4D97-AF65-F5344CB8AC3E}">
        <p14:creationId xmlns:p14="http://schemas.microsoft.com/office/powerpoint/2010/main" val="379407108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 line title no subhead">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6623784" cy="1264320"/>
          </a:xfrm>
          <a:prstGeom prst="rect">
            <a:avLst/>
          </a:prstGeom>
        </p:spPr>
        <p:txBody>
          <a:bodyPr lIns="0" tIns="0" rIns="0" bIns="0"/>
          <a:lstStyle/>
          <a:p>
            <a:r>
              <a:rPr lang="en-US"/>
              <a:t>Click to edit Master title style</a:t>
            </a:r>
            <a:endParaRPr lang="en-AU" dirty="0"/>
          </a:p>
        </p:txBody>
      </p:sp>
      <p:sp>
        <p:nvSpPr>
          <p:cNvPr id="4" name="Content Placeholder 3"/>
          <p:cNvSpPr>
            <a:spLocks noGrp="1"/>
          </p:cNvSpPr>
          <p:nvPr>
            <p:ph sz="quarter" idx="10"/>
          </p:nvPr>
        </p:nvSpPr>
        <p:spPr>
          <a:xfrm>
            <a:off x="539750" y="1935360"/>
            <a:ext cx="6624638" cy="4126400"/>
          </a:xfrm>
          <a:prstGeom prst="rect">
            <a:avLst/>
          </a:prstGeom>
        </p:spPr>
        <p:txBody>
          <a:bodyPr lIns="0" tIns="0" rIns="0" bIns="0"/>
          <a:lstStyle>
            <a:lvl1pPr marL="179388" indent="-179388">
              <a:defRPr sz="2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8486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 Contents List">
    <p:spTree>
      <p:nvGrpSpPr>
        <p:cNvPr id="1" name=""/>
        <p:cNvGrpSpPr/>
        <p:nvPr/>
      </p:nvGrpSpPr>
      <p:grpSpPr>
        <a:xfrm>
          <a:off x="0" y="0"/>
          <a:ext cx="0" cy="0"/>
          <a:chOff x="0" y="0"/>
          <a:chExt cx="0" cy="0"/>
        </a:xfrm>
      </p:grpSpPr>
      <p:sp>
        <p:nvSpPr>
          <p:cNvPr id="2" name="Title 1"/>
          <p:cNvSpPr>
            <a:spLocks noGrp="1"/>
          </p:cNvSpPr>
          <p:nvPr>
            <p:ph type="title"/>
          </p:nvPr>
        </p:nvSpPr>
        <p:spPr>
          <a:xfrm>
            <a:off x="1914524" y="274638"/>
            <a:ext cx="6772275" cy="809095"/>
          </a:xfrm>
        </p:spPr>
        <p:txBody>
          <a:bodyPr/>
          <a:lstStyle/>
          <a:p>
            <a:r>
              <a:rPr lang="en-AU" dirty="0"/>
              <a:t>Click to edit Master title style</a:t>
            </a:r>
            <a:endParaRPr lang="en-US" dirty="0"/>
          </a:p>
        </p:txBody>
      </p:sp>
      <p:sp>
        <p:nvSpPr>
          <p:cNvPr id="3" name="Content Placeholder 2"/>
          <p:cNvSpPr>
            <a:spLocks noGrp="1"/>
          </p:cNvSpPr>
          <p:nvPr>
            <p:ph idx="1"/>
          </p:nvPr>
        </p:nvSpPr>
        <p:spPr>
          <a:xfrm>
            <a:off x="1914524" y="1311276"/>
            <a:ext cx="6772275" cy="4199754"/>
          </a:xfrm>
        </p:spPr>
        <p:txBody>
          <a:bodyPr/>
          <a:lstStyle>
            <a:lvl1pPr indent="-324000">
              <a:spcAft>
                <a:spcPts val="800"/>
              </a:spcAft>
              <a:buClrTx/>
              <a:defRPr>
                <a:solidFill>
                  <a:schemeClr val="tx2"/>
                </a:solidFill>
              </a:defRPr>
            </a:lvl1pPr>
            <a:lvl2pPr indent="-324000">
              <a:spcAft>
                <a:spcPts val="800"/>
              </a:spcAft>
              <a:buClrTx/>
              <a:defRPr>
                <a:solidFill>
                  <a:schemeClr val="tx2"/>
                </a:solidFill>
              </a:defRPr>
            </a:lvl2pPr>
            <a:lvl3pPr indent="-324000">
              <a:spcAft>
                <a:spcPts val="800"/>
              </a:spcAft>
              <a:buClrTx/>
              <a:defRPr>
                <a:solidFill>
                  <a:schemeClr val="tx2"/>
                </a:solidFill>
              </a:defRPr>
            </a:lvl3pPr>
            <a:lvl4pPr indent="-324000">
              <a:spcAft>
                <a:spcPts val="800"/>
              </a:spcAft>
              <a:buClrTx/>
              <a:defRPr>
                <a:solidFill>
                  <a:schemeClr val="tx2"/>
                </a:solidFill>
              </a:defRPr>
            </a:lvl4pPr>
            <a:lvl5pPr indent="-324000">
              <a:spcAft>
                <a:spcPts val="800"/>
              </a:spcAft>
              <a:buClrTx/>
              <a:defRPr>
                <a:solidFill>
                  <a:schemeClr val="tx2"/>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89350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88" y="1009553"/>
            <a:ext cx="2127779" cy="990700"/>
          </a:xfrm>
        </p:spPr>
        <p:txBody>
          <a:bodyPr anchor="b"/>
          <a:lstStyle>
            <a:lvl1pPr algn="l">
              <a:defRPr sz="6000" b="1" cap="all"/>
            </a:lvl1pPr>
          </a:lstStyle>
          <a:p>
            <a:r>
              <a:rPr lang="en-AU" dirty="0"/>
              <a:t>1</a:t>
            </a:r>
            <a:endParaRPr lang="en-US" dirty="0"/>
          </a:p>
        </p:txBody>
      </p:sp>
      <p:sp>
        <p:nvSpPr>
          <p:cNvPr id="3" name="Text Placeholder 2"/>
          <p:cNvSpPr>
            <a:spLocks noGrp="1"/>
          </p:cNvSpPr>
          <p:nvPr>
            <p:ph type="body" idx="1"/>
          </p:nvPr>
        </p:nvSpPr>
        <p:spPr>
          <a:xfrm>
            <a:off x="674688" y="1864787"/>
            <a:ext cx="7772400" cy="1775778"/>
          </a:xfrm>
        </p:spPr>
        <p:txBody>
          <a:bodyPr anchor="t">
            <a:normAutofit/>
          </a:bodyPr>
          <a:lstStyle>
            <a:lvl1pPr marL="0" indent="0">
              <a:buNone/>
              <a:defRPr sz="2800" b="1">
                <a:solidFill>
                  <a:schemeClr val="tx2">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8" name="Rectangle 7"/>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903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361758" y="348532"/>
            <a:ext cx="1340042" cy="5239468"/>
          </a:xfrm>
          <a:ln>
            <a:noFill/>
          </a:ln>
        </p:spPr>
        <p:txBody>
          <a:bodyPr>
            <a:noAutofit/>
          </a:bodyPr>
          <a:lstStyle>
            <a:lvl1pPr marL="0" indent="0">
              <a:buFontTx/>
              <a:buNone/>
              <a:defRPr sz="1000">
                <a:solidFill>
                  <a:schemeClr val="tx2">
                    <a:lumMod val="75000"/>
                    <a:lumOff val="25000"/>
                  </a:schemeClr>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4" name="Content Placeholder 3"/>
          <p:cNvSpPr>
            <a:spLocks noGrp="1"/>
          </p:cNvSpPr>
          <p:nvPr>
            <p:ph sz="half" idx="2"/>
          </p:nvPr>
        </p:nvSpPr>
        <p:spPr>
          <a:xfrm>
            <a:off x="1921933" y="1311276"/>
            <a:ext cx="6764868" cy="427672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3367286E-9ECD-4EC7-B549-E172CAAF1054}"/>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0262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 Text Column +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08102"/>
            <a:ext cx="3134976" cy="4233716"/>
          </a:xfrm>
        </p:spPr>
        <p:txBody>
          <a:bodyPr/>
          <a:lstStyle>
            <a:lvl1pPr>
              <a:defRPr sz="1600">
                <a:solidFill>
                  <a:schemeClr val="tx2">
                    <a:lumMod val="90000"/>
                    <a:lumOff val="10000"/>
                  </a:schemeClr>
                </a:solidFill>
              </a:defRPr>
            </a:lvl1pPr>
            <a:lvl2pPr>
              <a:defRPr sz="1600">
                <a:solidFill>
                  <a:schemeClr val="tx2">
                    <a:lumMod val="90000"/>
                    <a:lumOff val="10000"/>
                  </a:schemeClr>
                </a:solidFill>
              </a:defRPr>
            </a:lvl2pPr>
            <a:lvl3pPr>
              <a:defRPr sz="1600">
                <a:solidFill>
                  <a:schemeClr val="tx2">
                    <a:lumMod val="90000"/>
                    <a:lumOff val="10000"/>
                  </a:schemeClr>
                </a:solidFill>
              </a:defRPr>
            </a:lvl3pPr>
            <a:lvl4pPr>
              <a:defRPr sz="1600">
                <a:solidFill>
                  <a:schemeClr val="tx2">
                    <a:lumMod val="90000"/>
                    <a:lumOff val="10000"/>
                  </a:schemeClr>
                </a:solidFill>
              </a:defRPr>
            </a:lvl4pPr>
            <a:lvl5pPr>
              <a:defRPr sz="1600">
                <a:solidFill>
                  <a:schemeClr val="tx2">
                    <a:lumMod val="90000"/>
                    <a:lumOff val="10000"/>
                  </a:schemeClr>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Rectangle 5"/>
          <p:cNvSpPr/>
          <p:nvPr userDrawn="1"/>
        </p:nvSpPr>
        <p:spPr>
          <a:xfrm>
            <a:off x="5418667" y="1308101"/>
            <a:ext cx="3268134" cy="4233717"/>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ontent Placeholder 2"/>
          <p:cNvSpPr>
            <a:spLocks noGrp="1"/>
          </p:cNvSpPr>
          <p:nvPr>
            <p:ph sz="half" idx="1"/>
          </p:nvPr>
        </p:nvSpPr>
        <p:spPr>
          <a:xfrm>
            <a:off x="361758" y="348531"/>
            <a:ext cx="1340042" cy="5193287"/>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7" name="Slide Number Placeholder 3">
            <a:extLst>
              <a:ext uri="{FF2B5EF4-FFF2-40B4-BE49-F238E27FC236}">
                <a16:creationId xmlns:a16="http://schemas.microsoft.com/office/drawing/2014/main" id="{34D23EBB-AD80-4245-A976-EEC451C0E4D9}"/>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588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w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7" name="Rectangle 6"/>
          <p:cNvSpPr/>
          <p:nvPr userDrawn="1"/>
        </p:nvSpPr>
        <p:spPr>
          <a:xfrm>
            <a:off x="2028585" y="1308102"/>
            <a:ext cx="6665911" cy="421322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p:cNvSpPr>
            <a:spLocks noGrp="1"/>
          </p:cNvSpPr>
          <p:nvPr>
            <p:ph sz="half" idx="1"/>
          </p:nvPr>
        </p:nvSpPr>
        <p:spPr>
          <a:xfrm>
            <a:off x="361758" y="348531"/>
            <a:ext cx="1340042" cy="5172795"/>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5" name="Slide Number Placeholder 3">
            <a:extLst>
              <a:ext uri="{FF2B5EF4-FFF2-40B4-BE49-F238E27FC236}">
                <a16:creationId xmlns:a16="http://schemas.microsoft.com/office/drawing/2014/main" id="{BEEAB5A0-0DB3-4792-865A-40E1C858CE56}"/>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757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no marg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1276"/>
            <a:ext cx="8229600" cy="421004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860CDBD6-21E4-4794-A7A4-CC56E9A759AE}"/>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268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Slide no margin 2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311276"/>
            <a:ext cx="4038600" cy="419205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311276"/>
            <a:ext cx="4038600" cy="419205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11A40899-72E8-4FD4-AA4E-9556BF163D40}"/>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13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921125"/>
          </a:xfrm>
          <a:prstGeom prst="rect">
            <a:avLst/>
          </a:prstGeom>
        </p:spPr>
        <p:txBody>
          <a:bodyPr vert="horz" lIns="91440" tIns="45720" rIns="91440" bIns="45720" rtlCol="0" anchor="t">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Rectangle 5"/>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604160"/>
      </p:ext>
    </p:extLst>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4" r:id="rId13"/>
    <p:sldLayoutId id="2147485063" r:id="rId14"/>
    <p:sldLayoutId id="2147485065" r:id="rId15"/>
  </p:sldLayoutIdLst>
  <p:txStyles>
    <p:title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p:titleStyle>
    <p:body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921125"/>
          </a:xfrm>
          <a:prstGeom prst="rect">
            <a:avLst/>
          </a:prstGeom>
        </p:spPr>
        <p:txBody>
          <a:bodyPr vert="horz" lIns="91440" tIns="45720" rIns="91440" bIns="45720" rtlCol="0" anchor="t">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Rectangle 5"/>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40211930"/>
      </p:ext>
    </p:ext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8" r:id="rId12"/>
    <p:sldLayoutId id="2147485079" r:id="rId13"/>
    <p:sldLayoutId id="2147485080" r:id="rId14"/>
  </p:sldLayoutIdLst>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hf hdr="0" ftr="0" dt="0"/>
  <p:txStyles>
    <p:title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p:titleStyle>
    <p:body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2.xml"/><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dartcenter.org/topic/self-care"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normAutofit/>
          </a:bodyPr>
          <a:lstStyle/>
          <a:p>
            <a:r>
              <a:rPr lang="en-GB" altLang="en-US" dirty="0"/>
              <a:t>Reporting violence against women</a:t>
            </a:r>
          </a:p>
        </p:txBody>
      </p:sp>
      <p:sp>
        <p:nvSpPr>
          <p:cNvPr id="5" name="Subtitle 4">
            <a:extLst>
              <a:ext uri="{FF2B5EF4-FFF2-40B4-BE49-F238E27FC236}">
                <a16:creationId xmlns:a16="http://schemas.microsoft.com/office/drawing/2014/main" id="{53105892-4228-4C2C-B758-C7834C67B7E3}"/>
              </a:ext>
            </a:extLst>
          </p:cNvPr>
          <p:cNvSpPr>
            <a:spLocks noGrp="1"/>
          </p:cNvSpPr>
          <p:nvPr>
            <p:ph type="subTitle" idx="1"/>
          </p:nvPr>
        </p:nvSpPr>
        <p:spPr/>
        <p:txBody>
          <a:bodyPr>
            <a:normAutofit/>
          </a:bodyPr>
          <a:lstStyle/>
          <a:p>
            <a:r>
              <a:rPr lang="en-AU" altLang="en-US" sz="2800" dirty="0"/>
              <a:t>Lesson one: Understanding the Issue</a:t>
            </a:r>
            <a:endParaRPr lang="en-AU" sz="2800" dirty="0"/>
          </a:p>
        </p:txBody>
      </p:sp>
      <p:sp>
        <p:nvSpPr>
          <p:cNvPr id="4" name="AutoShape 10" descr="data:image/jpeg;base64,/9j/4AAQSkZJRgABAQAAAQABAAD/2wCEAAkGBxQTEhUUExMWFhQXFx8aFxcYGB4cHRwYHBkXGBwdGRgcHCgiHBwmHRoXITEhJSkrLi4uICAzODMsNyktLisBCgoKDg0OGxAQGywkHyQsLCw0Lyw1LC8sLywsLCwsLSwtLCwsLCwsLCwsLCwsLCwsLCwsLCwsLCwsLCw0LCwsLP/AABEIANIAyAMBIgACEQEDEQH/xAAbAAEAAgMBAQAAAAAAAAAAAAAABAUCAwYBB//EAEMQAAEEAAUCBAMFBQUFCQAAAAEAAgMRBAUSITFBUQYTImEUcYEHIzJCkTNSkqGxFWJywdE0c4Ki8BYkQ1Oys9Lh8f/EABgBAQEBAQEAAAAAAAAAAAAAAAABAgME/8QAKREBAQACAQQBAQgDAAAAAAAAAAECESEDEjFBYVETIjJSkaGxwUJxgf/aAAwDAQACEQMRAD8A+4oiICIiAiIgIiICIiAiIgIiICKDnGNdFEXMjMkhIDGDq48Weg6krTksWKALsTJGSeGMZQb/AMRNu/RXXG11xtaLCaVrGlziGtAskmgB7lZquzPJYsQWmUOe1vDC46L7lvB+qTXsmvaVgsU2VjZG3pcLbYqx0Ne63rns48UxwP8ALDC8j8VEAD2+at8tx7J4xIzg9+QeoKtxsm1uNnKUiLTFi2Oc5jXAvb+JvUXxYWWW5aPi2+Z5ZNO06gO44NfJb1CxmC1ywyXXll31Dm1X60rNe1jLNI5HM0xmnFzbdfDbBcfnQK8UxFZlYS6ERFlBERAREQEREBERARFphxTHOe1rgSwgOA6Ei6PvXRBhmEcjmFsTwxx/ORqodSG9T81GyrK3Q7uxE0pPPmEV9AAKWWfZl8PA+UNLy0elo6uJoDb3KpPDeLzJ7w7ERRiI8g+lzfcDf9Cukl7dtyXtWWf5yYS1jG6nu4+XHA5JKn5bJI5gMrA13YG9v8j7LzFwtBM2jU9jDpA5PWh7mq+qg+Fc6dioTI+IxODi3STfHXcA+246Ka+7xE/xa/E2W4qYD4fECEAbjSbcf8d7D2peeEpMUGvjxY9bCNL+j2kdxyQR/RRfGWcTROhZh3xCR7vU15AJG1cnYE3Z/RdQrbZhJdf2tt7UeGSNznBpYXA+sCrB91tjjDfwgDrsK3UHLsmihfJIwHVId7N9SdvqVYrF16Zvwhy5pC2VsLpGiVwtrL3IXhy1vnif82jRXcXdlYT5LC+duIcy5Wig6z/Ti9yrBXcng/0KkxPiNrMYzCGN5c9t6+g5PHUbc9Fll+Y4l0pjlwuhrb+9EgLSOmltXZ7dFcaRd1v3TWvK+PL1ERZZEREBERAREQEREBERAXPeGofhMK44hwY7zHukc41ZLjvfuKV27FMDxGXDW4EhvWhya7e65T7TsulmwzTE1ztDtTmN3JGkgEDrR6LphN3tvtvCbur7dZhp2yMa9htrhbT3HQrnvGmNxMIjlhc0QsNzXzVtoV1FauN7pZZl4jbhPhozE5zZGgahsGtAaO29XddgvcPnWDzBskGqxW4d6bHdp9q/orjjZe7XCzGznXCTkmfR42OQwlzXN9J1DdpINHnf/wCl898JYsYLHPbPJQGpj3WSC4EUXfz391VYnEOwmImbhZnBodpDmn8TR36GjYtVZJJ6kk/Mkr14dGSX6V6MenJv6V0PjDFwYjHamvJiOhr3jsDTi35Bdd478T+VFG3DTN1uO5aQ4hgHN71Zr+a+YPYRyCPmsaWvspdfDX2cuvh9t8IYmeTCsdiARIb5FEtv0kjoSFdL5Nm3jOfFxMw7I9D3EBxY4289mihpB67ld34Kwc8WGDMQTr1GgTZDegJ/VePqdO483j4ebPCzm/ovlFmzCNsjYnGnvFtvg10vupS5rOctknxcRDSI4wCXnveogdzsAueMlvLGMl8ulRFS5pkLpn6visRH2DHANH007/VSSXykXSKPgYnsYGvf5jh+eqJ+YG1r1RG9ERAREQEREBERAREQVWUZX5ck8r95JX89o27MaPbk/MrTh/E0UmJOHjDnubepzR6W1zZvvtt1V2ud8JeHPhBNZBdJISHddA/CD77lblllt8t8Xdq9xLWlrg+tJBBvbYijuvlXjTwlHhGMfHI5wc7TpfRPBILSAOK3Vtm3gzGOg0HEeefN1aXEgVVXZ63vXHZcr4kybEYYxid2oEHQdRcABVgXxyF6ejjJeMnbpTV4yVUERcQ0K1gwgZuLJ7lQsrYS++gG/wBVZzGgvRledO2V9NUoUDEsUyVtdTso0yRI15bjXQyslZWphsXx2o/RdPN44xs0jDCyhYAja0uDj2c6v6VS48rv/D/jqHD4aOJ0T9bBR01R/vWTys9We+3dM571t1eW4fFjFTOle04cj7to5HbptW991eKvw2dQPMYErdUrdTGk04t+SwzTO44JYI38zOLWnsRXPsSQPqvBZbfDx2W3ws0RFhkREQEREBERAREQEREBERBXZTmomdMzh8MhY5vty0/Uf5rfFmEbpXwh3rYASPY3/wBfULScoj8/4httkrS7Sdnt6B4610PKps48PzfEjE4Z7Q/8wdxxX1BHRdJMbW5MbWPiXxe2JkzMOQ6eOtQIJDQTRPvVi/mvn+c43F4xgnlY50UdgOaymC6s/wAhuvruFyyNrnSmJgleKkcBz356LlfHXicQB2FZGLdHu47NaHWNm1uatdellJdYzl06eU3rGPnODxOgnseVbu3CrcZlE8TGvkicxjvwuI/S+x+a1xY5zRWx7WvXZvmPRZvmJz2e5UWZe/HAjcbqHJJZsqyEjBy+n5T4ey3EwxtYWueGgu0vp5NerULvlcz4DyODFPkE7jbQNDA6ru7Pc1Q/VX+XeCpMLO7EMeJBGHGNg2c80aa48f6rj1c543qxz6mU8b1XUf8AZvD+dHMGU+JoayiaAAobewJVdifDMk2NbiJ5G+XGR5UbQem41E++5r2W/Ls1nkwT5pY/JlAdQojgbHS7cfIqX4ZzU4mAPcAHAlrq4sdQvLvPHd/44fen8JOKzFrJooeXyaiB2a0WSfayApqg4fK2NmfOSXSOGmz+Vg/K0dB1PUqcud16YuvQiIogiIgIiICIiAiIgIiIBVd4fzL4jDxzUAXiyB0NkUrFRMvy9kOoMsNc4v09ATzp7AneleNLxpQ5Vn75cdisO4hoa0CIV1beonvepp+QWOT+FS5t48txEgdbHG9m7bE7WL3o8K1xmQwOmbiSCyVm+trqsAfm6EUrKOZrhbXAg8EEEfqulz/K3cvyuA+1TNXjRh9NMcNZcepBNAfLk/Rc5iMngEMtPkE8LGPeXVoJfXoA5DhfXsV9DlwM4xb5pZGOwjWEtYQDRA5AI2OxN2uVyjL45cvxWIxJc3zZPMLmiyNJOmged3OXfp5yYyT4/d1wy1irvC/g44uF0vmhlEtaKuyP3t9gtn2cNhOJcyZoc5zajsWLBOr61VH2K7bwFg4WYUOgc9wkJc5zxR1fhqhsKqlWYvCQ4LHQmHCOd5xoyajpZZo6RVA73ueOEvVuVyx/QvU3bigZt4NMWJOIa9seHY4SEi9TQ2iQ0V1r+a7jJs1jxMQliJLSSNxRBHIIUyRgcCCAQRRB4IXE5rneJgPw2EwBbRpjg0uYQerQ0V+pXHd6k17jnu58OuzPB+dE6MuLQ4USKuvqqzESswTcPFG30ySiPfncOJd87AVnlccjYYxK7VIGjW7u7qteJytkk0czySYgdDegc6rd7mgAO26xLri+GJfVTkRFhkREQEREBERAREQEREBEVRneLxQ9GGgDnH/xHuAY35tvUVZNrJtboouV4Z0cTWveZH8ueerjuaHQdgpSlRQS+KsO17op9UTxsQ9ppw7tcBTgVRRfZzEX6mzyCA76AKNc1q7fS13TmA8gGuFkuk6lx/Dw3M9fhUPjKYR4KQN2sBgHz2/papRnjcC2HDzxXA+EHWBfqN6wR1G443Vn4sj82TDwdHP1O+Q2/wDkr7F4OOVumRjXt7OAIWpZMZKsskm0bJ8fBLFeGLSxuwDRQB7VWy4/HxY/G4hjHxOggY8OO430kGy4H1HbYDYLvIIGsaGsaGtHAAofotizjn222RJlq7jTi8WyJuqR7WNH5nEAfqVDy3PIp3lsJMgaPU8A6AegDjsT7C1YPaCKIBHYoxgAoAAdgKWONM8aZIiKIIiICIiDns28aYPDyGKSQ+Y3lrWOdVi+g7Lfk3ivCYp2mGdpf+4fS76NdV/RcXhWg+IZLF+k/wDttUv7UshjbCMXE3y5o3i3M9NgmrNdQaIPzQfQ1U5J4jw+LLxBJqLK1AtLSLsDZwHYp4UzM4nCQzO/E5nq/wAQ2P8AMLhcK34HPC3iPEjbtb9//WD+qDv82zuHDGMTP0mV2lgAJLnbcAD3H6qXjMS2JjpHnSxgJcewHK4fFD4vO2N5jwceo/43V/np/RdN4x/2HE/7p39EFYPtEwH/AJrq/e8t9frS6TA4yOZgkie17HcOabBXzrwZjMMzJ3jEOjq5PS4izd0AOb7Kw+x7Byx4NxkBDXyamA7baQCa7EhB3M8zWNLnuDWgWXE0AO5J4XLP+0XAg15ji261iNxb/FSovtgxzz8PhWmmym3+/qa1o+VuJ+gXcx5LAIPh/Lb5WnTprkVW/v7oJOCxjJmCSJ7XscLDmmwVAwXiLDyzvw7JLmZeppaRwQDuRR5C88MeH48FCYo3Pc0uLreQTZ+QApcN4wHwWbYfFjaOXZ56bUx9/QtP0QfQs5zeHCx+bO/QywLonc+w3UuKQOaHDggEdNjvwuD8bt+Lx+DwQ3Y0maYew4B+gcP+Jd3PJpaXHoLQVGEZ5mMkf0jaGj5nn/NXarsjh0x2fxPJcfqrFay8rl5ERFlBERAREQEREBERB8vhmazxDI5zg0aTu4gD9m3qVv8AtJ8SRzxjB4U+fLI8ahH6qANgWNiSa+Qu11maeEMHiJDJNA1zzy63C623ohS8pyDDYb9hCxh7gb/xHdBj4Yyw4bCwwndzGjV/iO5/mVyn2uZcTFDimbPgeNx+64gg/Rwb+pXfrRjcIyVjo5GhzHCnNPBCDkfsvwjjDLi5P2mKkLyf7oJqvay5XvjH/YcT/unf0VlhMMyNjY42hrGimtHAAXuKwzZGOY8amOFOB6g9EHxjBeGRNlTcTE3/ALxDI91gbuYDwe5bVj6919N8FeIW43DNk2EjfTI0dHVyB2PIVplmWRYePy4WBjLJ0jizzyo+VZBh8M5zoImxl/4tN70SRtfuUHFfbFlby2HEsB+6tryPyglrmu+QcP5hdNkfjLCzwiR00cbgPWx7g0tPXYnce66CRgcCCAQdiDwQual8AZe52o4Zt9g5wb/CHUgucnzaLEs8yF2pmot1UQCRsavke65/7UMp8/AvIFuiPmD5DZw/hJXVYbDtjaGMaGtaKDQKAHsFlIwOBaRYIog9Qdig+d/ZXE+eSfGzbuIbCw+zQNRH/KP1XcZsbaGDl5r6dVsyzLosPGI4WBjBw0cb7lYsGqUno0UPmrFiWxtAAcBeoiiCIiAiIgIiICIiAiIg53G5niGnEvYY/Lw++hzTbgIw93r1UDua2U7HZ22Phj31H5r9NeiPuQTvw7YWdio2NwGGdK8STUZCC+LzaDjQAtl2bAG3VTcxyeOY24uHp0O0uLdTLvS6uRz77nuUGnMs8bE7T5b3gMa9xbVBrnFg5Is2OAjs9Y2F0j2uaWv8ssJbeuwANV6d7G90pOJyyN5cXA25rWmjXpY4vH8ysZspjc17SDT36yb3D9iCD0ogIIx8QM8jztJoO0EW3Z11u+9On+9dLObNjWHLYyRM/SbLfSNLjexo8dLW7+yWeV5ep431atXq1c3fH0qvZeR5PG1kbG6gI362kHfVvd971Gx7oMHZsGiUm3aJBGGgblzgygLNGy4b7KZgsQXtsscw2QWu529xsR7haJsqjc2RpB+8eHkgkEPGmi09CNIW/BYURt0guduSS42STySf+ggqMVm8jXSxAN80SMbFsaLJOHEXvWmS6/dU2XNGsdPrNNhY1526EPPff8PFLzHwQNlZiJXNY9gLWuc7SPV3BNEjeu1nutz8vif5hI1CZga/fYtAdVfxHcIIGLzsiGdwjLJYWatD6OxBLTbTRBo9ehWzNvEEcD9DgSQ0OfRaNLSSAaJBcdjs2zt8lsbkkeiRji9/mjS9znW4tAIAvoACf1Kzx2URyvD3FwdQadLq1NBsB3cAk8Udyg05lngie5vlvdoa1z3CqaHuc1pNmzu07BIsfof5Qje8jT5jmgU3XemxdnizQNDlZ47LWSPcCD941ofv0YXOb8t3FbJ8pY6XzbeDtqDXENdp/DqHWr/1tUR35/GJ/Jo3qDC627PIsDTeoiiN6rdW6rf7Li84yBx12HOYHbaq0hzm88Cuxr2U5k7TVOB1C20RuNtx3G4UGxEXgKD1EWLXg2AQa2Psed0GSIiAiIgIiIOPzvKpnjGloFOA0tMYJkqNthj7sXxsNipPiU4jW3yjIGeX6CwOP3t/mDfavx+n8VrpXvAFkgDuV61wIsGx3CDns7fMJ49HmkU30s1BpOv1HULbxyJBVcG7XmYum8815urXH5Wm/L8ux5mv8t/ivVv+HSujRBz+KxEwmcwCUgzRlpDSWiOhr9XAFg2Od1vEc2vFPBfqAqBrj6L8sGwOD6+p/wBVcog5mAzfDT+T8QZNA0+cN/Mo69Advf8Ay3wpvhrzNL9ZeW6vRrDwaoX+09ZF3z79FcErxzwKs8mh7nlBSZmNGKbLJG6SPyixpawv0P1An0gE+oULr8tbWo+PbK3DwiOJ0TNf3kbdRc2MhxA+79Q302G8ccLpUQc+2CZ8eFa90osnzSPS7Todp1kbjfT2NrVHHI5uBfKJNbCfM5FExuFvA963Pf3XSrRO6yG/qgpRFP5eLkYXmUlwhDjsAANOgHbm9yt3hnzKk1l5ZY0aw8Hj1ftPURffa7pXTfZeF423G/CCh8SYSXWHwA6pWGB5H5WuNtefZnr/AIlNOHLJsO2NpETI3tNDYV5QYCfkHfzU6KdrhbTYIBB6EG+D9ElxDW6bcBqNN9/kgosiEjg4Sef5hjIl1WGeYSf2ZPtdFm1Ve6jwsezDYNpE4jEdShgf5gcGANBr11q1cf3ei6KfGxsNOeAauvbuVi/MIxy8AUDfQA1VngXauqulXDFO4YMSGQGiZtJqyGgtDyPfkDqmLdK1mKIbIfvBo07HTpjBLaBJA9XAJ5pWjMwjJADtzZGx6c3tt15XkGYse/Q0my3VuCNroHfv0TVNVC8MvkMbxJr2kOnUHD0UCK1+ojnndXCIogiIgIiIKvMIvvozWv0uAaTTbGmiAdr591BfiJYtYBYPV22Bc3UfoNgANySV0Dmg1Y44XpC1MmpVLjczlAIaA0g0XEGhdlte+kcb7kBeYnGzlr9LdIpzWmjqsNBvbj8wruFeIndPob+FNLipjYjAJJcb0mqDAW9eXHb/APFl8RIZWkhzWatIB2sFpN11Pz42rqrdRxgxr1W472G3sCdiQO6bhtDxRm1OAvS0h1gDcEj011oBx/hUctmsvpxIJ0tP71SAEAcN3YPerV4idybUcWHxFNpzgAHONkW52phaDzpBp+3us8Rh5XB9NIJNE6hZZfDRdAUBd+6uUTuXuVOOa8YV7T6XBukEG+wBtR/7GdeqgTX4dRr8TTV/IG3c7nurkN1c8du62gJ3WHdpTQ5Q8OsyUNthdUQdddrNV2AWceVO1N1OBa0AdbpuqgO13ZPsFbIndU7qp4smprWkjSNFgdRGXUPkb3+q0T4QNIbrJcNIY2q21WCD1AHPy36K/XlJ3Ve6q/G5WJHOdYs6eRY9Gvnff8V17LRjcq22JIttgCyaLbc7o47DalcIkyqd1VhyZlu9TvUKPFkkEWXfUmuLUmHB6XB2ol1U4mt+o2raulKUindTdERFEEREBERAREQEREBERAREQFqcbNDjr/os3b7D9V61tcIPQEREBERAREQEREBERAREQEREBERAREQEREBERAREQEREB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4" y="1"/>
            <a:ext cx="9144000" cy="621102"/>
          </a:xfrm>
        </p:spPr>
        <p:txBody>
          <a:bodyPr>
            <a:noAutofit/>
          </a:bodyPr>
          <a:lstStyle/>
          <a:p>
            <a:pPr algn="ctr"/>
            <a:br>
              <a:rPr lang="en-AU" sz="3200" dirty="0"/>
            </a:br>
            <a:r>
              <a:rPr lang="en-AU" b="1" dirty="0">
                <a:solidFill>
                  <a:srgbClr val="096A84"/>
                </a:solidFill>
              </a:rPr>
              <a:t>Common </a:t>
            </a:r>
            <a:r>
              <a:rPr lang="en-AU" dirty="0">
                <a:solidFill>
                  <a:srgbClr val="096A84"/>
                </a:solidFill>
              </a:rPr>
              <a:t>m</a:t>
            </a:r>
            <a:r>
              <a:rPr lang="en-AU" b="1" dirty="0">
                <a:solidFill>
                  <a:srgbClr val="096A84"/>
                </a:solidFill>
              </a:rPr>
              <a:t>isconceptions </a:t>
            </a:r>
            <a:br>
              <a:rPr lang="en-AU" b="1" dirty="0">
                <a:solidFill>
                  <a:srgbClr val="096A84"/>
                </a:solidFill>
              </a:rPr>
            </a:br>
            <a:r>
              <a:rPr lang="en-AU" b="1" dirty="0">
                <a:solidFill>
                  <a:srgbClr val="096A84"/>
                </a:solidFill>
              </a:rPr>
              <a:t>about what drives violence against women</a:t>
            </a:r>
            <a:endParaRPr lang="en-AU" dirty="0">
              <a:solidFill>
                <a:srgbClr val="096A84"/>
              </a:solidFill>
            </a:endParaRPr>
          </a:p>
        </p:txBody>
      </p:sp>
      <p:sp>
        <p:nvSpPr>
          <p:cNvPr id="5" name="TextBox 4"/>
          <p:cNvSpPr txBox="1"/>
          <p:nvPr/>
        </p:nvSpPr>
        <p:spPr>
          <a:xfrm>
            <a:off x="8609744" y="6441851"/>
            <a:ext cx="3698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9</a:t>
            </a:r>
          </a:p>
        </p:txBody>
      </p:sp>
      <p:sp>
        <p:nvSpPr>
          <p:cNvPr id="3" name="TextBox 2">
            <a:extLst>
              <a:ext uri="{FF2B5EF4-FFF2-40B4-BE49-F238E27FC236}">
                <a16:creationId xmlns:a16="http://schemas.microsoft.com/office/drawing/2014/main" id="{DB9C036B-6761-450A-9737-3929807B9971}"/>
              </a:ext>
            </a:extLst>
          </p:cNvPr>
          <p:cNvSpPr txBox="1"/>
          <p:nvPr/>
        </p:nvSpPr>
        <p:spPr>
          <a:xfrm>
            <a:off x="1173193" y="1760829"/>
            <a:ext cx="6642340" cy="240065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196B87"/>
              </a:buClr>
              <a:buSzTx/>
              <a:buFont typeface="Arial" panose="020B0604020202020204" pitchFamily="34" charset="0"/>
              <a:buChar char="•"/>
              <a:tabLst/>
              <a:defRPr/>
            </a:pPr>
            <a:r>
              <a:rPr kumimoji="0" lang="en-AU" sz="2200" b="0" i="0" u="none" strike="noStrike" kern="1200" cap="none" spc="0" normalizeH="0" baseline="0" noProof="0" dirty="0">
                <a:ln>
                  <a:noFill/>
                </a:ln>
                <a:solidFill>
                  <a:srgbClr val="272727"/>
                </a:solidFill>
                <a:effectLst/>
                <a:uLnTx/>
                <a:uFillTx/>
                <a:latin typeface="Calibri"/>
                <a:ea typeface="+mn-ea"/>
                <a:cs typeface="+mn-cs"/>
              </a:rPr>
              <a:t>stresses of poverty</a:t>
            </a:r>
          </a:p>
          <a:p>
            <a:pPr marL="342900" marR="0" lvl="0" indent="-342900" algn="l" defTabSz="914400" rtl="0" eaLnBrk="1" fontAlgn="auto" latinLnBrk="0" hangingPunct="1">
              <a:lnSpc>
                <a:spcPct val="100000"/>
              </a:lnSpc>
              <a:spcBef>
                <a:spcPts val="0"/>
              </a:spcBef>
              <a:spcAft>
                <a:spcPts val="0"/>
              </a:spcAft>
              <a:buClr>
                <a:srgbClr val="196B87"/>
              </a:buClr>
              <a:buSzTx/>
              <a:buFont typeface="Arial" panose="020B0604020202020204" pitchFamily="34" charset="0"/>
              <a:buChar char="•"/>
              <a:tabLst/>
              <a:defRPr/>
            </a:pPr>
            <a:r>
              <a:rPr kumimoji="0" lang="en-AU" sz="2200" b="0" i="0" u="none" strike="noStrike" kern="1200" cap="none" spc="0" normalizeH="0" baseline="0" noProof="0" dirty="0">
                <a:ln>
                  <a:noFill/>
                </a:ln>
                <a:solidFill>
                  <a:srgbClr val="272727"/>
                </a:solidFill>
                <a:effectLst/>
                <a:uLnTx/>
                <a:uFillTx/>
                <a:latin typeface="Calibri"/>
                <a:ea typeface="+mn-ea"/>
                <a:cs typeface="+mn-cs"/>
              </a:rPr>
              <a:t>alcohol/drug abuse</a:t>
            </a:r>
          </a:p>
          <a:p>
            <a:pPr marL="342900" marR="0" lvl="0" indent="-342900" algn="l" defTabSz="914400" rtl="0" eaLnBrk="1" fontAlgn="auto" latinLnBrk="0" hangingPunct="1">
              <a:lnSpc>
                <a:spcPct val="100000"/>
              </a:lnSpc>
              <a:spcBef>
                <a:spcPts val="0"/>
              </a:spcBef>
              <a:spcAft>
                <a:spcPts val="0"/>
              </a:spcAft>
              <a:buClr>
                <a:srgbClr val="196B87"/>
              </a:buClr>
              <a:buSzTx/>
              <a:buFont typeface="Arial" panose="020B0604020202020204" pitchFamily="34" charset="0"/>
              <a:buChar char="•"/>
              <a:tabLst/>
              <a:defRPr/>
            </a:pPr>
            <a:r>
              <a:rPr kumimoji="0" lang="en-AU" sz="2200" b="0" i="0" u="none" strike="noStrike" kern="1200" cap="none" spc="0" normalizeH="0" baseline="0" noProof="0" dirty="0">
                <a:ln>
                  <a:noFill/>
                </a:ln>
                <a:solidFill>
                  <a:srgbClr val="272727"/>
                </a:solidFill>
                <a:effectLst/>
                <a:uLnTx/>
                <a:uFillTx/>
                <a:latin typeface="Calibri"/>
                <a:ea typeface="+mn-ea"/>
                <a:cs typeface="+mn-cs"/>
              </a:rPr>
              <a:t>violent upbringing/ childhood experience of violence</a:t>
            </a:r>
          </a:p>
          <a:p>
            <a:pPr marL="342900" marR="0" lvl="0" indent="-342900" algn="l" defTabSz="914400" rtl="0" eaLnBrk="1" fontAlgn="auto" latinLnBrk="0" hangingPunct="1">
              <a:lnSpc>
                <a:spcPct val="100000"/>
              </a:lnSpc>
              <a:spcBef>
                <a:spcPts val="0"/>
              </a:spcBef>
              <a:spcAft>
                <a:spcPts val="0"/>
              </a:spcAft>
              <a:buClr>
                <a:srgbClr val="196B87"/>
              </a:buClr>
              <a:buSzTx/>
              <a:buFont typeface="Arial" panose="020B0604020202020204" pitchFamily="34" charset="0"/>
              <a:buChar char="•"/>
              <a:tabLst/>
              <a:defRPr/>
            </a:pPr>
            <a:r>
              <a:rPr kumimoji="0" lang="en-AU" sz="2200" b="0" i="0" u="none" strike="noStrike" kern="1200" cap="none" spc="0" normalizeH="0" baseline="0" noProof="0" dirty="0">
                <a:ln>
                  <a:noFill/>
                </a:ln>
                <a:solidFill>
                  <a:srgbClr val="272727"/>
                </a:solidFill>
                <a:effectLst/>
                <a:uLnTx/>
                <a:uFillTx/>
                <a:latin typeface="Calibri"/>
                <a:ea typeface="+mn-ea"/>
                <a:cs typeface="+mn-cs"/>
              </a:rPr>
              <a:t>poor anger management skills</a:t>
            </a:r>
          </a:p>
          <a:p>
            <a:pPr marL="342900" marR="0" lvl="0" indent="-342900" algn="l" defTabSz="914400" rtl="0" eaLnBrk="1" fontAlgn="auto" latinLnBrk="0" hangingPunct="1">
              <a:lnSpc>
                <a:spcPct val="100000"/>
              </a:lnSpc>
              <a:spcBef>
                <a:spcPts val="0"/>
              </a:spcBef>
              <a:spcAft>
                <a:spcPts val="0"/>
              </a:spcAft>
              <a:buClr>
                <a:srgbClr val="196B87"/>
              </a:buClr>
              <a:buSzTx/>
              <a:buFont typeface="Arial" panose="020B0604020202020204" pitchFamily="34" charset="0"/>
              <a:buChar char="•"/>
              <a:tabLst/>
              <a:defRPr/>
            </a:pPr>
            <a:r>
              <a:rPr kumimoji="0" lang="en-AU" sz="2200" b="0" i="0" u="none" strike="noStrike" kern="1200" cap="none" spc="0" normalizeH="0" baseline="0" noProof="0" dirty="0">
                <a:ln>
                  <a:noFill/>
                </a:ln>
                <a:solidFill>
                  <a:srgbClr val="272727"/>
                </a:solidFill>
                <a:effectLst/>
                <a:uLnTx/>
                <a:uFillTx/>
                <a:latin typeface="Calibri"/>
                <a:ea typeface="+mn-ea"/>
                <a:cs typeface="+mn-cs"/>
              </a:rPr>
              <a:t>mental illness</a:t>
            </a:r>
          </a:p>
          <a:p>
            <a:pPr marL="342900" marR="0" lvl="0" indent="-342900" algn="l" defTabSz="914400" rtl="0" eaLnBrk="1" fontAlgn="auto" latinLnBrk="0" hangingPunct="1">
              <a:lnSpc>
                <a:spcPct val="100000"/>
              </a:lnSpc>
              <a:spcBef>
                <a:spcPts val="0"/>
              </a:spcBef>
              <a:spcAft>
                <a:spcPts val="0"/>
              </a:spcAft>
              <a:buClr>
                <a:srgbClr val="196B87"/>
              </a:buClr>
              <a:buSzTx/>
              <a:buFont typeface="Arial" panose="020B0604020202020204" pitchFamily="34" charset="0"/>
              <a:buChar char="•"/>
              <a:tabLst/>
              <a:defRPr/>
            </a:pPr>
            <a:r>
              <a:rPr kumimoji="0" lang="en-AU" sz="2200" b="0" i="0" u="none" strike="noStrike" kern="1200" cap="none" spc="0" normalizeH="0" baseline="0" noProof="0" dirty="0">
                <a:ln>
                  <a:noFill/>
                </a:ln>
                <a:solidFill>
                  <a:srgbClr val="272727"/>
                </a:solidFill>
                <a:effectLst/>
                <a:uLnTx/>
                <a:uFillTx/>
                <a:latin typeface="Calibri"/>
                <a:ea typeface="+mn-ea"/>
                <a:cs typeface="+mn-cs"/>
              </a:rPr>
              <a:t>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Calibri"/>
              <a:ea typeface="+mn-ea"/>
              <a:cs typeface="+mn-cs"/>
            </a:endParaRPr>
          </a:p>
        </p:txBody>
      </p:sp>
      <p:sp>
        <p:nvSpPr>
          <p:cNvPr id="7" name="TextBox 6">
            <a:extLst>
              <a:ext uri="{FF2B5EF4-FFF2-40B4-BE49-F238E27FC236}">
                <a16:creationId xmlns:a16="http://schemas.microsoft.com/office/drawing/2014/main" id="{98DE5F64-246F-4CBF-B27D-D29BC7CBCC4E}"/>
              </a:ext>
            </a:extLst>
          </p:cNvPr>
          <p:cNvSpPr txBox="1"/>
          <p:nvPr/>
        </p:nvSpPr>
        <p:spPr>
          <a:xfrm>
            <a:off x="387024" y="4028536"/>
            <a:ext cx="831586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500" b="0" i="0" u="none" strike="noStrike" kern="1200" cap="none" spc="0" normalizeH="0" baseline="0" noProof="0" dirty="0">
                <a:ln>
                  <a:noFill/>
                </a:ln>
                <a:solidFill>
                  <a:srgbClr val="096A84"/>
                </a:solidFill>
                <a:effectLst/>
                <a:uLnTx/>
                <a:uFillTx/>
                <a:latin typeface="Calibri"/>
                <a:ea typeface="+mn-ea"/>
                <a:cs typeface="+mn-cs"/>
              </a:rPr>
              <a:t>‘Reinforcing factors’ – factors that increase the frequency, severity or longevity of violence, but do not themselves drive it</a:t>
            </a:r>
            <a:endParaRPr kumimoji="0" lang="en-US" sz="2500" b="0" i="0" u="none" strike="noStrike" kern="1200" cap="none" spc="0" normalizeH="0" baseline="0" noProof="0" dirty="0">
              <a:ln>
                <a:noFill/>
              </a:ln>
              <a:solidFill>
                <a:srgbClr val="272727"/>
              </a:solidFill>
              <a:effectLst/>
              <a:uLnTx/>
              <a:uFillTx/>
              <a:latin typeface="Calibri"/>
              <a:ea typeface="+mn-ea"/>
              <a:cs typeface="+mn-cs"/>
            </a:endParaRPr>
          </a:p>
        </p:txBody>
      </p:sp>
    </p:spTree>
    <p:extLst>
      <p:ext uri="{BB962C8B-B14F-4D97-AF65-F5344CB8AC3E}">
        <p14:creationId xmlns:p14="http://schemas.microsoft.com/office/powerpoint/2010/main" val="1453001814"/>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Misconceptions about family violence</a:t>
            </a:r>
          </a:p>
        </p:txBody>
      </p:sp>
      <p:sp>
        <p:nvSpPr>
          <p:cNvPr id="6" name="Slide Number Placeholder 3">
            <a:extLst>
              <a:ext uri="{FF2B5EF4-FFF2-40B4-BE49-F238E27FC236}">
                <a16:creationId xmlns:a16="http://schemas.microsoft.com/office/drawing/2014/main" id="{48DF02A8-BD17-476A-99E4-FB8418EE0C6C}"/>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11</a:t>
            </a:fld>
            <a:endParaRPr lang="en-US" dirty="0"/>
          </a:p>
        </p:txBody>
      </p:sp>
      <p:sp>
        <p:nvSpPr>
          <p:cNvPr id="3" name="Content Placeholder 2"/>
          <p:cNvSpPr>
            <a:spLocks noGrp="1"/>
          </p:cNvSpPr>
          <p:nvPr>
            <p:ph idx="4294967295"/>
          </p:nvPr>
        </p:nvSpPr>
        <p:spPr>
          <a:xfrm>
            <a:off x="457200" y="1310400"/>
            <a:ext cx="6923112" cy="4200525"/>
          </a:xfrm>
        </p:spPr>
        <p:txBody>
          <a:bodyPr>
            <a:normAutofit/>
          </a:bodyPr>
          <a:lstStyle/>
          <a:p>
            <a:pPr marL="18900" indent="0">
              <a:lnSpc>
                <a:spcPct val="150000"/>
              </a:lnSpc>
              <a:buNone/>
            </a:pPr>
            <a:r>
              <a:rPr lang="en-US" b="1" dirty="0"/>
              <a:t>MYTH: </a:t>
            </a:r>
            <a:r>
              <a:rPr lang="en-US" dirty="0"/>
              <a:t>Violence only happens in poor families</a:t>
            </a:r>
          </a:p>
          <a:p>
            <a:pPr marL="18900" indent="0">
              <a:buNone/>
            </a:pPr>
            <a:r>
              <a:rPr lang="en-US" b="1" dirty="0"/>
              <a:t>FACT: </a:t>
            </a:r>
            <a:r>
              <a:rPr lang="en-US" dirty="0"/>
              <a:t>It is true that police are more likely to become involved in reports of family violence in lower socio-economic groups. However, we know that violence does take place across society and in all kinds of homes.  There are no reliable figures on prevalence, given it is largely self reported. We can’t assume it takes place only in poor areas</a:t>
            </a:r>
          </a:p>
          <a:p>
            <a:pPr marL="18900" indent="0">
              <a:buNone/>
            </a:pPr>
            <a:endParaRPr lang="en-US" dirty="0"/>
          </a:p>
          <a:p>
            <a:pPr marL="18900" indent="0">
              <a:lnSpc>
                <a:spcPct val="150000"/>
              </a:lnSpc>
              <a:buNone/>
            </a:pPr>
            <a:r>
              <a:rPr lang="en-US" b="1" dirty="0"/>
              <a:t>MYTH</a:t>
            </a:r>
            <a:r>
              <a:rPr lang="en-US" dirty="0"/>
              <a:t>: Alcohol and drugs are causal factors</a:t>
            </a:r>
          </a:p>
          <a:p>
            <a:pPr marL="18900" indent="0">
              <a:buNone/>
            </a:pPr>
            <a:r>
              <a:rPr lang="en-US" b="1" dirty="0"/>
              <a:t>FACT: </a:t>
            </a:r>
            <a:r>
              <a:rPr lang="en-US" dirty="0"/>
              <a:t>Research shows that alcohol and drugs can increase the severity of violence, but is not a causal factor.  Most people who drink, including alcoholics, are not violent to their families</a:t>
            </a:r>
          </a:p>
          <a:p>
            <a:pPr marL="18900" indent="0">
              <a:buNone/>
            </a:pPr>
            <a:endParaRPr lang="en-US" dirty="0"/>
          </a:p>
          <a:p>
            <a:endParaRPr lang="en-US" dirty="0"/>
          </a:p>
        </p:txBody>
      </p:sp>
    </p:spTree>
    <p:extLst>
      <p:ext uri="{BB962C8B-B14F-4D97-AF65-F5344CB8AC3E}">
        <p14:creationId xmlns:p14="http://schemas.microsoft.com/office/powerpoint/2010/main" val="127495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3703BC8-A9D0-442C-A6BB-426DCEEEB67E}"/>
              </a:ext>
            </a:extLst>
          </p:cNvPr>
          <p:cNvSpPr>
            <a:spLocks noGrp="1"/>
          </p:cNvSpPr>
          <p:nvPr>
            <p:ph type="title"/>
          </p:nvPr>
        </p:nvSpPr>
        <p:spPr/>
        <p:txBody>
          <a:bodyPr/>
          <a:lstStyle/>
          <a:p>
            <a:pPr marL="18900"/>
            <a:r>
              <a:rPr lang="en-US" dirty="0"/>
              <a:t>Why didn’t she leave?</a:t>
            </a:r>
          </a:p>
        </p:txBody>
      </p:sp>
      <p:sp>
        <p:nvSpPr>
          <p:cNvPr id="3" name="Content Placeholder 2"/>
          <p:cNvSpPr>
            <a:spLocks noGrp="1"/>
          </p:cNvSpPr>
          <p:nvPr>
            <p:ph sz="half" idx="1"/>
          </p:nvPr>
        </p:nvSpPr>
        <p:spPr>
          <a:xfrm>
            <a:off x="457200" y="2114517"/>
            <a:ext cx="4038600" cy="3514493"/>
          </a:xfrm>
        </p:spPr>
        <p:txBody>
          <a:bodyPr>
            <a:noAutofit/>
          </a:bodyPr>
          <a:lstStyle/>
          <a:p>
            <a:pPr marL="304650" indent="-285750">
              <a:buClr>
                <a:schemeClr val="accent1">
                  <a:lumMod val="60000"/>
                  <a:lumOff val="40000"/>
                </a:schemeClr>
              </a:buClr>
              <a:buFont typeface="Courier New" panose="02070309020205020404" pitchFamily="49" charset="0"/>
              <a:buChar char="o"/>
            </a:pPr>
            <a:r>
              <a:rPr lang="en-US" sz="1800" dirty="0"/>
              <a:t>She loves him and values his good qualities</a:t>
            </a:r>
          </a:p>
          <a:p>
            <a:pPr marL="304650" indent="-285750">
              <a:buClr>
                <a:schemeClr val="accent1">
                  <a:lumMod val="60000"/>
                  <a:lumOff val="40000"/>
                </a:schemeClr>
              </a:buClr>
              <a:buFont typeface="Courier New" panose="02070309020205020404" pitchFamily="49" charset="0"/>
              <a:buChar char="o"/>
            </a:pPr>
            <a:r>
              <a:rPr lang="en-US" sz="1800" dirty="0"/>
              <a:t>She is economically dependent on him</a:t>
            </a:r>
          </a:p>
          <a:p>
            <a:pPr marL="304650" indent="-285750">
              <a:buClr>
                <a:schemeClr val="accent1">
                  <a:lumMod val="60000"/>
                  <a:lumOff val="40000"/>
                </a:schemeClr>
              </a:buClr>
              <a:buFont typeface="Courier New" panose="02070309020205020404" pitchFamily="49" charset="0"/>
              <a:buChar char="o"/>
            </a:pPr>
            <a:r>
              <a:rPr lang="en-US" sz="1800" dirty="0"/>
              <a:t>He has destroyed her other relationships, she has no other emotional support</a:t>
            </a:r>
          </a:p>
          <a:p>
            <a:pPr marL="304650" indent="-285750">
              <a:buClr>
                <a:schemeClr val="accent1">
                  <a:lumMod val="60000"/>
                  <a:lumOff val="40000"/>
                </a:schemeClr>
              </a:buClr>
              <a:buFont typeface="Courier New" panose="02070309020205020404" pitchFamily="49" charset="0"/>
              <a:buChar char="o"/>
            </a:pPr>
            <a:r>
              <a:rPr lang="en-US" sz="1800" dirty="0"/>
              <a:t>Fear of failure. Our culture has put the burden of a successful marriage on the woman</a:t>
            </a:r>
          </a:p>
        </p:txBody>
      </p:sp>
      <p:sp>
        <p:nvSpPr>
          <p:cNvPr id="8" name="Content Placeholder 7">
            <a:extLst>
              <a:ext uri="{FF2B5EF4-FFF2-40B4-BE49-F238E27FC236}">
                <a16:creationId xmlns:a16="http://schemas.microsoft.com/office/drawing/2014/main" id="{C42990AE-BCAA-4801-B3D5-B91301D17F8C}"/>
              </a:ext>
            </a:extLst>
          </p:cNvPr>
          <p:cNvSpPr>
            <a:spLocks noGrp="1"/>
          </p:cNvSpPr>
          <p:nvPr>
            <p:ph sz="half" idx="2"/>
          </p:nvPr>
        </p:nvSpPr>
        <p:spPr>
          <a:xfrm>
            <a:off x="4648200" y="2114517"/>
            <a:ext cx="4038600" cy="3514493"/>
          </a:xfrm>
        </p:spPr>
        <p:txBody>
          <a:bodyPr/>
          <a:lstStyle/>
          <a:p>
            <a:pPr marL="304650" indent="-285750">
              <a:buClr>
                <a:schemeClr val="accent1">
                  <a:lumMod val="60000"/>
                  <a:lumOff val="40000"/>
                </a:schemeClr>
              </a:buClr>
              <a:buFont typeface="Courier New" panose="02070309020205020404" pitchFamily="49" charset="0"/>
              <a:buChar char="o"/>
            </a:pPr>
            <a:r>
              <a:rPr lang="en-US" sz="1800" dirty="0"/>
              <a:t>Religious beliefs about marriage</a:t>
            </a:r>
          </a:p>
          <a:p>
            <a:pPr marL="304650" indent="-285750">
              <a:buClr>
                <a:schemeClr val="accent1">
                  <a:lumMod val="60000"/>
                  <a:lumOff val="40000"/>
                </a:schemeClr>
              </a:buClr>
              <a:buFont typeface="Courier New" panose="02070309020205020404" pitchFamily="49" charset="0"/>
              <a:buChar char="o"/>
            </a:pPr>
            <a:r>
              <a:rPr lang="en-US" sz="1800" dirty="0"/>
              <a:t>Not wanting to deprive the children of their father</a:t>
            </a:r>
          </a:p>
          <a:p>
            <a:pPr marL="304650" indent="-285750">
              <a:buClr>
                <a:schemeClr val="accent1">
                  <a:lumMod val="60000"/>
                  <a:lumOff val="40000"/>
                </a:schemeClr>
              </a:buClr>
              <a:buFont typeface="Courier New" panose="02070309020205020404" pitchFamily="49" charset="0"/>
              <a:buChar char="o"/>
            </a:pPr>
            <a:r>
              <a:rPr lang="en-US" sz="1800" dirty="0"/>
              <a:t>He tells her each incident will be the last one</a:t>
            </a:r>
          </a:p>
          <a:p>
            <a:pPr marL="304650" indent="-285750">
              <a:buClr>
                <a:schemeClr val="accent1">
                  <a:lumMod val="60000"/>
                  <a:lumOff val="40000"/>
                </a:schemeClr>
              </a:buClr>
              <a:buFont typeface="Courier New" panose="02070309020205020404" pitchFamily="49" charset="0"/>
              <a:buChar char="o"/>
            </a:pPr>
            <a:r>
              <a:rPr lang="en-US" sz="1800" dirty="0"/>
              <a:t>Fear of more violence — research indicates that the point of leaving is the most dangerous time for a woman. This has implications for our reporting</a:t>
            </a:r>
          </a:p>
          <a:p>
            <a:pPr marL="18900" indent="0">
              <a:buNone/>
            </a:pPr>
            <a:endParaRPr lang="en-US" dirty="0"/>
          </a:p>
          <a:p>
            <a:pPr marL="18900" indent="0">
              <a:buNone/>
            </a:pPr>
            <a:endParaRPr lang="en-US" dirty="0"/>
          </a:p>
          <a:p>
            <a:pPr marL="18900" indent="0">
              <a:buNone/>
            </a:pPr>
            <a:endParaRPr lang="en-US" dirty="0"/>
          </a:p>
          <a:p>
            <a:endParaRPr lang="en-AU" dirty="0"/>
          </a:p>
        </p:txBody>
      </p:sp>
      <p:sp>
        <p:nvSpPr>
          <p:cNvPr id="9" name="Content Placeholder 2">
            <a:extLst>
              <a:ext uri="{FF2B5EF4-FFF2-40B4-BE49-F238E27FC236}">
                <a16:creationId xmlns:a16="http://schemas.microsoft.com/office/drawing/2014/main" id="{D16C37F2-06DE-4183-A752-31D90ECE1F17}"/>
              </a:ext>
            </a:extLst>
          </p:cNvPr>
          <p:cNvSpPr txBox="1">
            <a:spLocks/>
          </p:cNvSpPr>
          <p:nvPr/>
        </p:nvSpPr>
        <p:spPr>
          <a:xfrm>
            <a:off x="457200" y="1124744"/>
            <a:ext cx="8229600" cy="791090"/>
          </a:xfrm>
          <a:prstGeom prst="rect">
            <a:avLst/>
          </a:prstGeom>
        </p:spPr>
        <p:txBody>
          <a:bodyPr vert="horz" lIns="91440" tIns="45720" rIns="91440" bIns="45720" rtlCol="0" anchor="t">
            <a:noAutofit/>
          </a:bodyPr>
          <a:lst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6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6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6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6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6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900" indent="0" fontAlgn="auto">
              <a:buFont typeface="Lucida Grande"/>
              <a:buNone/>
            </a:pPr>
            <a:r>
              <a:rPr lang="en-US" sz="1800" dirty="0"/>
              <a:t>There are powerful barriers that prevent some women from leaving abusive relationships. Some of them are:</a:t>
            </a:r>
          </a:p>
        </p:txBody>
      </p:sp>
      <p:sp>
        <p:nvSpPr>
          <p:cNvPr id="10" name="Slide Number Placeholder 3">
            <a:extLst>
              <a:ext uri="{FF2B5EF4-FFF2-40B4-BE49-F238E27FC236}">
                <a16:creationId xmlns:a16="http://schemas.microsoft.com/office/drawing/2014/main" id="{4C1E1817-0CCF-42FE-8937-A2FC27CA0B1B}"/>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12</a:t>
            </a:fld>
            <a:endParaRPr lang="en-US" dirty="0"/>
          </a:p>
        </p:txBody>
      </p:sp>
    </p:spTree>
    <p:extLst>
      <p:ext uri="{BB962C8B-B14F-4D97-AF65-F5344CB8AC3E}">
        <p14:creationId xmlns:p14="http://schemas.microsoft.com/office/powerpoint/2010/main" val="405686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AU" altLang="en-US"/>
              <a:t>What Women Say</a:t>
            </a:r>
            <a:endParaRPr lang="en-AU" altLang="en-US" dirty="0"/>
          </a:p>
        </p:txBody>
      </p:sp>
      <p:sp>
        <p:nvSpPr>
          <p:cNvPr id="5" name="Slide Number Placeholder 3">
            <a:extLst>
              <a:ext uri="{FF2B5EF4-FFF2-40B4-BE49-F238E27FC236}">
                <a16:creationId xmlns:a16="http://schemas.microsoft.com/office/drawing/2014/main" id="{D53716A8-F647-4C0C-9FD7-27BEE607918E}"/>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13</a:t>
            </a:fld>
            <a:endParaRPr lang="en-US" dirty="0"/>
          </a:p>
        </p:txBody>
      </p:sp>
      <p:sp>
        <p:nvSpPr>
          <p:cNvPr id="86019" name="Rectangle 3"/>
          <p:cNvSpPr>
            <a:spLocks noGrp="1" noChangeArrowheads="1"/>
          </p:cNvSpPr>
          <p:nvPr>
            <p:ph idx="4294967295"/>
          </p:nvPr>
        </p:nvSpPr>
        <p:spPr>
          <a:xfrm>
            <a:off x="457200" y="1310400"/>
            <a:ext cx="6772275" cy="4200525"/>
          </a:xfrm>
        </p:spPr>
        <p:txBody>
          <a:bodyPr/>
          <a:lstStyle/>
          <a:p>
            <a:pPr marL="18900" indent="0">
              <a:buNone/>
            </a:pPr>
            <a:r>
              <a:rPr lang="en-US" altLang="en-US" dirty="0"/>
              <a:t>“I had a couple of friends who offered me to stay a couple of days but it was too hard with the kids.”</a:t>
            </a:r>
          </a:p>
          <a:p>
            <a:pPr marL="18900" indent="0">
              <a:buNone/>
            </a:pPr>
            <a:endParaRPr lang="en-US" altLang="en-US" dirty="0"/>
          </a:p>
          <a:p>
            <a:pPr marL="18900" indent="0">
              <a:buNone/>
            </a:pPr>
            <a:r>
              <a:rPr lang="en-US" altLang="en-US" dirty="0"/>
              <a:t>“I also had a worry that nobody else would ever want me. No other man would find me attractive, that I’d be nobody without him. That’s why I stayed too, because I thought I’d never find someone else. He had me believing that.”</a:t>
            </a:r>
          </a:p>
          <a:p>
            <a:pPr marL="18900" indent="0">
              <a:buNone/>
            </a:pPr>
            <a:endParaRPr lang="en-US" altLang="en-US" dirty="0"/>
          </a:p>
          <a:p>
            <a:pPr marL="18900" indent="0">
              <a:buNone/>
            </a:pPr>
            <a:r>
              <a:rPr lang="en-US" altLang="en-US" dirty="0"/>
              <a:t>“We remain in these relationships because we have lost faith in ourselves; after all the one person we love and would do anything for makes us feel we are such sorry excuses for 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CFBD91-AD26-4593-99A4-153FA806E11F}"/>
              </a:ext>
            </a:extLst>
          </p:cNvPr>
          <p:cNvSpPr>
            <a:spLocks noGrp="1"/>
          </p:cNvSpPr>
          <p:nvPr>
            <p:ph type="title"/>
          </p:nvPr>
        </p:nvSpPr>
        <p:spPr/>
        <p:txBody>
          <a:bodyPr/>
          <a:lstStyle/>
          <a:p>
            <a:r>
              <a:rPr lang="en-AU" dirty="0"/>
              <a:t>2</a:t>
            </a:r>
          </a:p>
        </p:txBody>
      </p:sp>
      <p:sp>
        <p:nvSpPr>
          <p:cNvPr id="6" name="Text Placeholder 5">
            <a:extLst>
              <a:ext uri="{FF2B5EF4-FFF2-40B4-BE49-F238E27FC236}">
                <a16:creationId xmlns:a16="http://schemas.microsoft.com/office/drawing/2014/main" id="{8046AFB0-8C40-4AF8-BB30-05DCEF76E0D2}"/>
              </a:ext>
            </a:extLst>
          </p:cNvPr>
          <p:cNvSpPr>
            <a:spLocks noGrp="1"/>
          </p:cNvSpPr>
          <p:nvPr>
            <p:ph type="body" idx="1"/>
          </p:nvPr>
        </p:nvSpPr>
        <p:spPr/>
        <p:txBody>
          <a:bodyPr>
            <a:normAutofit/>
          </a:bodyPr>
          <a:lstStyle/>
          <a:p>
            <a:r>
              <a:rPr lang="en-AU" sz="4800" dirty="0"/>
              <a:t>Family violence </a:t>
            </a:r>
            <a:br>
              <a:rPr lang="en-AU" sz="4800" dirty="0"/>
            </a:br>
            <a:r>
              <a:rPr lang="en-AU" sz="4800" dirty="0"/>
              <a:t>as a news story</a:t>
            </a:r>
          </a:p>
        </p:txBody>
      </p:sp>
    </p:spTree>
    <p:extLst>
      <p:ext uri="{BB962C8B-B14F-4D97-AF65-F5344CB8AC3E}">
        <p14:creationId xmlns:p14="http://schemas.microsoft.com/office/powerpoint/2010/main" val="72243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fontScale="92500" lnSpcReduction="10000"/>
          </a:bodyPr>
          <a:lstStyle/>
          <a:p>
            <a:pPr algn="ctr"/>
            <a:r>
              <a:rPr lang="en-GB" dirty="0"/>
              <a:t>“I did the rounds and I’d call about 25 police stations every day and ask what was happening. This was in Launceston, Tasmania – a small place, so I would often know the people who would call in and say there’s 20 police cars parked outside a particular address. If I asked the police they would say, ‘It’s just a domestic.’ And I’d go, ‘Oh okay.’ It wasn’t viewed as a story then. </a:t>
            </a:r>
          </a:p>
          <a:p>
            <a:pPr algn="ctr"/>
            <a:br>
              <a:rPr lang="en-GB" dirty="0"/>
            </a:br>
            <a:r>
              <a:rPr lang="en-GB" dirty="0"/>
              <a:t>“When I thought about it after, I think that’s because we viewed it as private business. The police certainly didn’t view it as newsworthy. And I agreed with that without even thinking about it.”</a:t>
            </a:r>
          </a:p>
        </p:txBody>
      </p:sp>
      <p:sp>
        <p:nvSpPr>
          <p:cNvPr id="7" name="Text Placeholder 6">
            <a:extLst>
              <a:ext uri="{FF2B5EF4-FFF2-40B4-BE49-F238E27FC236}">
                <a16:creationId xmlns:a16="http://schemas.microsoft.com/office/drawing/2014/main" id="{C958232E-0CC8-4856-8630-6B1ED4ADB8A5}"/>
              </a:ext>
            </a:extLst>
          </p:cNvPr>
          <p:cNvSpPr>
            <a:spLocks noGrp="1"/>
          </p:cNvSpPr>
          <p:nvPr>
            <p:ph type="body" idx="10"/>
          </p:nvPr>
        </p:nvSpPr>
        <p:spPr/>
        <p:txBody>
          <a:bodyPr>
            <a:normAutofit/>
          </a:bodyPr>
          <a:lstStyle/>
          <a:p>
            <a:pPr algn="ctr"/>
            <a:r>
              <a:rPr lang="en-US" sz="1800" dirty="0"/>
              <a:t>— Ellen </a:t>
            </a:r>
            <a:r>
              <a:rPr lang="en-US" sz="1800" dirty="0" err="1"/>
              <a:t>Whinnett</a:t>
            </a:r>
            <a:r>
              <a:rPr lang="en-US" sz="1800" dirty="0"/>
              <a:t>, national political editor, Herald Sun</a:t>
            </a:r>
            <a:endParaRPr lang="en-AU" sz="1800" dirty="0"/>
          </a:p>
        </p:txBody>
      </p:sp>
    </p:spTree>
    <p:extLst>
      <p:ext uri="{BB962C8B-B14F-4D97-AF65-F5344CB8AC3E}">
        <p14:creationId xmlns:p14="http://schemas.microsoft.com/office/powerpoint/2010/main" val="241540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Coverage over time</a:t>
            </a:r>
          </a:p>
        </p:txBody>
      </p:sp>
      <p:graphicFrame>
        <p:nvGraphicFramePr>
          <p:cNvPr id="10" name="Chart 9">
            <a:extLst>
              <a:ext uri="{FF2B5EF4-FFF2-40B4-BE49-F238E27FC236}">
                <a16:creationId xmlns:a16="http://schemas.microsoft.com/office/drawing/2014/main" id="{9AAA1DBB-1F85-47FB-9872-D3EB19FC7140}"/>
              </a:ext>
            </a:extLst>
          </p:cNvPr>
          <p:cNvGraphicFramePr/>
          <p:nvPr>
            <p:extLst>
              <p:ext uri="{D42A27DB-BD31-4B8C-83A1-F6EECF244321}">
                <p14:modId xmlns:p14="http://schemas.microsoft.com/office/powerpoint/2010/main" val="2328639526"/>
              </p:ext>
            </p:extLst>
          </p:nvPr>
        </p:nvGraphicFramePr>
        <p:xfrm>
          <a:off x="457200" y="1412776"/>
          <a:ext cx="8082650" cy="398063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a:extLst>
              <a:ext uri="{FF2B5EF4-FFF2-40B4-BE49-F238E27FC236}">
                <a16:creationId xmlns:a16="http://schemas.microsoft.com/office/drawing/2014/main" id="{192FBDE8-7279-44E6-9118-06006BF7688D}"/>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news agenda change?</a:t>
            </a:r>
          </a:p>
        </p:txBody>
      </p:sp>
      <p:sp>
        <p:nvSpPr>
          <p:cNvPr id="5" name="Slide Number Placeholder 3">
            <a:extLst>
              <a:ext uri="{FF2B5EF4-FFF2-40B4-BE49-F238E27FC236}">
                <a16:creationId xmlns:a16="http://schemas.microsoft.com/office/drawing/2014/main" id="{0F5250C9-701A-4ED3-90A0-8E856E55FB0E}"/>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17</a:t>
            </a:fld>
            <a:endParaRPr lang="en-US" dirty="0"/>
          </a:p>
        </p:txBody>
      </p:sp>
      <p:sp>
        <p:nvSpPr>
          <p:cNvPr id="4" name="Content Placeholder 3"/>
          <p:cNvSpPr>
            <a:spLocks noGrp="1"/>
          </p:cNvSpPr>
          <p:nvPr>
            <p:ph idx="4294967295"/>
          </p:nvPr>
        </p:nvSpPr>
        <p:spPr>
          <a:xfrm>
            <a:off x="457200" y="1310400"/>
            <a:ext cx="7211144" cy="4200525"/>
          </a:xfrm>
        </p:spPr>
        <p:txBody>
          <a:bodyPr>
            <a:normAutofit/>
          </a:bodyPr>
          <a:lstStyle/>
          <a:p>
            <a:pPr marL="18900" indent="0">
              <a:buNone/>
            </a:pPr>
            <a:r>
              <a:rPr lang="en-US" dirty="0"/>
              <a:t>Longstanding work by the family violence sector to improve and build on relations with news reporters</a:t>
            </a:r>
          </a:p>
          <a:p>
            <a:pPr marL="18900" indent="0">
              <a:lnSpc>
                <a:spcPct val="110000"/>
              </a:lnSpc>
              <a:buNone/>
            </a:pPr>
            <a:r>
              <a:rPr lang="en-US" dirty="0"/>
              <a:t>Action and changes in attitude from police forces, including changes in the way crime statistics are reported </a:t>
            </a:r>
          </a:p>
          <a:p>
            <a:pPr marL="18900" indent="0">
              <a:buNone/>
            </a:pPr>
            <a:r>
              <a:rPr lang="en-US" dirty="0"/>
              <a:t>Increasing influence of social media on some newsrooms, with big responses to stories about the issue</a:t>
            </a:r>
          </a:p>
          <a:p>
            <a:pPr marL="18900" indent="0">
              <a:lnSpc>
                <a:spcPct val="150000"/>
              </a:lnSpc>
              <a:buNone/>
            </a:pPr>
            <a:r>
              <a:rPr lang="en-US" dirty="0"/>
              <a:t>High profile cases, such as Luke </a:t>
            </a:r>
            <a:r>
              <a:rPr lang="en-US" dirty="0" err="1"/>
              <a:t>Batty’s</a:t>
            </a:r>
            <a:r>
              <a:rPr lang="en-US" dirty="0"/>
              <a:t> murder</a:t>
            </a:r>
          </a:p>
          <a:p>
            <a:pPr marL="18900" indent="0">
              <a:buNone/>
            </a:pPr>
            <a:r>
              <a:rPr lang="en-US" dirty="0"/>
              <a:t>The #</a:t>
            </a:r>
            <a:r>
              <a:rPr lang="en-US" dirty="0" err="1"/>
              <a:t>metoo</a:t>
            </a:r>
            <a:r>
              <a:rPr lang="en-US" dirty="0"/>
              <a:t> movement as a catalyst for sexual abuse and harassment stories</a:t>
            </a:r>
          </a:p>
          <a:p>
            <a:pPr marL="18900" indent="0">
              <a:lnSpc>
                <a:spcPct val="150000"/>
              </a:lnSpc>
              <a:buNone/>
            </a:pPr>
            <a:r>
              <a:rPr lang="en-US" dirty="0"/>
              <a:t>Possibly, more women in senior newsroom roles</a:t>
            </a:r>
          </a:p>
          <a:p>
            <a:pPr marL="1890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15F21-0E00-4FB8-93BC-DC67B181FE5D}"/>
              </a:ext>
            </a:extLst>
          </p:cNvPr>
          <p:cNvSpPr>
            <a:spLocks noGrp="1"/>
          </p:cNvSpPr>
          <p:nvPr>
            <p:ph type="title"/>
          </p:nvPr>
        </p:nvSpPr>
        <p:spPr>
          <a:xfrm>
            <a:off x="457200" y="273600"/>
            <a:ext cx="8229600" cy="792162"/>
          </a:xfrm>
        </p:spPr>
        <p:txBody>
          <a:bodyPr/>
          <a:lstStyle/>
          <a:p>
            <a:r>
              <a:rPr lang="en-AU" dirty="0"/>
              <a:t>Is it news?</a:t>
            </a:r>
          </a:p>
        </p:txBody>
      </p:sp>
      <p:sp>
        <p:nvSpPr>
          <p:cNvPr id="5" name="Slide Number Placeholder 3">
            <a:extLst>
              <a:ext uri="{FF2B5EF4-FFF2-40B4-BE49-F238E27FC236}">
                <a16:creationId xmlns:a16="http://schemas.microsoft.com/office/drawing/2014/main" id="{4AA744DE-B2ED-42DF-A43E-CDA5F61FDE38}"/>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18</a:t>
            </a:fld>
            <a:endParaRPr lang="en-US" dirty="0"/>
          </a:p>
        </p:txBody>
      </p:sp>
      <p:sp>
        <p:nvSpPr>
          <p:cNvPr id="6" name="Content Placeholder 5">
            <a:extLst>
              <a:ext uri="{FF2B5EF4-FFF2-40B4-BE49-F238E27FC236}">
                <a16:creationId xmlns:a16="http://schemas.microsoft.com/office/drawing/2014/main" id="{4DD7462A-B885-49AF-A3D9-8159DDEECAF2}"/>
              </a:ext>
            </a:extLst>
          </p:cNvPr>
          <p:cNvSpPr>
            <a:spLocks noGrp="1"/>
          </p:cNvSpPr>
          <p:nvPr>
            <p:ph sz="half" idx="4294967295"/>
          </p:nvPr>
        </p:nvSpPr>
        <p:spPr>
          <a:xfrm>
            <a:off x="457200" y="1310400"/>
            <a:ext cx="7067128" cy="4276725"/>
          </a:xfrm>
        </p:spPr>
        <p:txBody>
          <a:bodyPr lIns="0">
            <a:normAutofit/>
          </a:bodyPr>
          <a:lstStyle/>
          <a:p>
            <a:pPr marL="126900" indent="0">
              <a:buNone/>
            </a:pPr>
            <a:r>
              <a:rPr lang="en-AU" dirty="0"/>
              <a:t>Violence against women is our biggest crime and human rights story</a:t>
            </a:r>
          </a:p>
          <a:p>
            <a:pPr marL="126900" indent="0">
              <a:buNone/>
            </a:pPr>
            <a:endParaRPr lang="en-AU" dirty="0"/>
          </a:p>
          <a:p>
            <a:pPr>
              <a:buClr>
                <a:schemeClr val="accent1">
                  <a:lumMod val="60000"/>
                  <a:lumOff val="40000"/>
                </a:schemeClr>
              </a:buClr>
              <a:buFont typeface="Courier New" panose="02070309020205020404" pitchFamily="49" charset="0"/>
              <a:buChar char="o"/>
            </a:pPr>
            <a:r>
              <a:rPr lang="en-AU" dirty="0"/>
              <a:t>One in four women has experienced violence by a partner</a:t>
            </a:r>
          </a:p>
          <a:p>
            <a:pPr lvl="1">
              <a:buClr>
                <a:schemeClr val="accent1">
                  <a:lumMod val="60000"/>
                  <a:lumOff val="40000"/>
                </a:schemeClr>
              </a:buClr>
              <a:buFont typeface="Arial" panose="020B0604020202020204" pitchFamily="34" charset="0"/>
              <a:buChar char="•"/>
            </a:pPr>
            <a:r>
              <a:rPr lang="en-AU" dirty="0"/>
              <a:t>One woman is killed by her current or former partner each week</a:t>
            </a:r>
          </a:p>
          <a:p>
            <a:pPr lvl="1">
              <a:buClr>
                <a:schemeClr val="accent1">
                  <a:lumMod val="60000"/>
                  <a:lumOff val="40000"/>
                </a:schemeClr>
              </a:buClr>
              <a:buFont typeface="Arial" panose="020B0604020202020204" pitchFamily="34" charset="0"/>
              <a:buChar char="•"/>
            </a:pPr>
            <a:r>
              <a:rPr lang="en-AU" dirty="0"/>
              <a:t>One in three women has experienced physical violence</a:t>
            </a:r>
          </a:p>
          <a:p>
            <a:pPr lvl="1">
              <a:buClr>
                <a:schemeClr val="accent1">
                  <a:lumMod val="60000"/>
                  <a:lumOff val="40000"/>
                </a:schemeClr>
              </a:buClr>
              <a:buFont typeface="Arial" panose="020B0604020202020204" pitchFamily="34" charset="0"/>
              <a:buChar char="•"/>
            </a:pPr>
            <a:r>
              <a:rPr lang="en-AU" dirty="0"/>
              <a:t>One in five women has experienced sexual violence</a:t>
            </a:r>
          </a:p>
          <a:p>
            <a:pPr>
              <a:buClr>
                <a:schemeClr val="accent1">
                  <a:lumMod val="60000"/>
                  <a:lumOff val="40000"/>
                </a:schemeClr>
              </a:buClr>
              <a:buFont typeface="Courier New" panose="02070309020205020404" pitchFamily="49" charset="0"/>
              <a:buChar char="o"/>
            </a:pPr>
            <a:r>
              <a:rPr lang="en-AU" altLang="en-US" dirty="0"/>
              <a:t>One-third (34%) of clients of homelessness services have experienced family violence.</a:t>
            </a:r>
          </a:p>
          <a:p>
            <a:pPr lvl="1">
              <a:buClr>
                <a:schemeClr val="accent1">
                  <a:lumMod val="60000"/>
                  <a:lumOff val="40000"/>
                </a:schemeClr>
              </a:buClr>
              <a:buFont typeface="Arial" panose="020B0604020202020204" pitchFamily="34" charset="0"/>
              <a:buChar char="•"/>
            </a:pPr>
            <a:r>
              <a:rPr lang="en-AU" altLang="en-US" dirty="0"/>
              <a:t>The majority of these (66%) were female and one quarter (26%) were under the age of 14</a:t>
            </a:r>
          </a:p>
          <a:p>
            <a:pPr>
              <a:buClr>
                <a:schemeClr val="accent1">
                  <a:lumMod val="60000"/>
                  <a:lumOff val="40000"/>
                </a:schemeClr>
              </a:buClr>
              <a:buFont typeface="Courier New" panose="02070309020205020404" pitchFamily="49" charset="0"/>
              <a:buChar char="o"/>
            </a:pPr>
            <a:r>
              <a:rPr lang="en-AU" dirty="0"/>
              <a:t>Over 400,000 women experienced violence during pregnancy</a:t>
            </a:r>
          </a:p>
          <a:p>
            <a:pPr marL="126900" indent="0">
              <a:buNone/>
            </a:pPr>
            <a:endParaRPr lang="en-AU" dirty="0"/>
          </a:p>
        </p:txBody>
      </p:sp>
    </p:spTree>
    <p:extLst>
      <p:ext uri="{BB962C8B-B14F-4D97-AF65-F5344CB8AC3E}">
        <p14:creationId xmlns:p14="http://schemas.microsoft.com/office/powerpoint/2010/main" val="414787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C96C0752-B464-458E-9EAC-D01A287665C6}"/>
              </a:ext>
            </a:extLst>
          </p:cNvPr>
          <p:cNvSpPr/>
          <p:nvPr/>
        </p:nvSpPr>
        <p:spPr>
          <a:xfrm>
            <a:off x="0" y="-21340"/>
            <a:ext cx="9291521" cy="695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itle 1">
            <a:extLst>
              <a:ext uri="{FF2B5EF4-FFF2-40B4-BE49-F238E27FC236}">
                <a16:creationId xmlns:a16="http://schemas.microsoft.com/office/drawing/2014/main" id="{1859EF3F-B1AF-4DDC-B70D-4788C4F16666}"/>
              </a:ext>
            </a:extLst>
          </p:cNvPr>
          <p:cNvSpPr txBox="1">
            <a:spLocks/>
          </p:cNvSpPr>
          <p:nvPr/>
        </p:nvSpPr>
        <p:spPr>
          <a:xfrm>
            <a:off x="457200" y="273600"/>
            <a:ext cx="6772275" cy="809095"/>
          </a:xfrm>
          <a:prstGeom prst="rect">
            <a:avLst/>
          </a:prstGeom>
        </p:spPr>
        <p:txBody>
          <a:bodyPr lIns="90000"/>
          <a:lst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a:lstStyle>
          <a:p>
            <a:pPr fontAlgn="auto">
              <a:spcAft>
                <a:spcPts val="0"/>
              </a:spcAft>
            </a:pPr>
            <a:r>
              <a:rPr lang="en-US" dirty="0"/>
              <a:t>How is violence gendered?</a:t>
            </a:r>
          </a:p>
        </p:txBody>
      </p:sp>
      <p:grpSp>
        <p:nvGrpSpPr>
          <p:cNvPr id="25" name="Group 24">
            <a:extLst>
              <a:ext uri="{FF2B5EF4-FFF2-40B4-BE49-F238E27FC236}">
                <a16:creationId xmlns:a16="http://schemas.microsoft.com/office/drawing/2014/main" id="{E7CFB6BF-6672-47A4-A7E1-7218DF6375B1}"/>
              </a:ext>
            </a:extLst>
          </p:cNvPr>
          <p:cNvGrpSpPr/>
          <p:nvPr/>
        </p:nvGrpSpPr>
        <p:grpSpPr>
          <a:xfrm>
            <a:off x="386716" y="1053561"/>
            <a:ext cx="4673121" cy="1642284"/>
            <a:chOff x="-252536" y="754403"/>
            <a:chExt cx="4673121" cy="1642284"/>
          </a:xfrm>
        </p:grpSpPr>
        <p:graphicFrame>
          <p:nvGraphicFramePr>
            <p:cNvPr id="13" name="Chart 12">
              <a:extLst>
                <a:ext uri="{FF2B5EF4-FFF2-40B4-BE49-F238E27FC236}">
                  <a16:creationId xmlns:a16="http://schemas.microsoft.com/office/drawing/2014/main" id="{E83CD024-4969-4E7A-AAB0-BEA4752A7338}"/>
                </a:ext>
              </a:extLst>
            </p:cNvPr>
            <p:cNvGraphicFramePr/>
            <p:nvPr>
              <p:extLst>
                <p:ext uri="{D42A27DB-BD31-4B8C-83A1-F6EECF244321}">
                  <p14:modId xmlns:p14="http://schemas.microsoft.com/office/powerpoint/2010/main" val="3131028873"/>
                </p:ext>
              </p:extLst>
            </p:nvPr>
          </p:nvGraphicFramePr>
          <p:xfrm>
            <a:off x="-252536" y="1077779"/>
            <a:ext cx="1652674" cy="1101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33DC67FE-AB3D-42CB-A3EA-8436E4E74861}"/>
                </a:ext>
              </a:extLst>
            </p:cNvPr>
            <p:cNvGraphicFramePr/>
            <p:nvPr>
              <p:extLst>
                <p:ext uri="{D42A27DB-BD31-4B8C-83A1-F6EECF244321}">
                  <p14:modId xmlns:p14="http://schemas.microsoft.com/office/powerpoint/2010/main" val="1749779533"/>
                </p:ext>
              </p:extLst>
            </p:nvPr>
          </p:nvGraphicFramePr>
          <p:xfrm>
            <a:off x="680668" y="1080212"/>
            <a:ext cx="1652674" cy="110178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2C5FA62B-415B-4C4D-858D-CDE30218DFDD}"/>
                </a:ext>
              </a:extLst>
            </p:cNvPr>
            <p:cNvSpPr txBox="1"/>
            <p:nvPr/>
          </p:nvSpPr>
          <p:spPr>
            <a:xfrm>
              <a:off x="1888766" y="754403"/>
              <a:ext cx="718406" cy="1446550"/>
            </a:xfrm>
            <a:prstGeom prst="rect">
              <a:avLst/>
            </a:prstGeom>
            <a:noFill/>
          </p:spPr>
          <p:txBody>
            <a:bodyPr wrap="square" rtlCol="0" anchor="ctr">
              <a:spAutoFit/>
            </a:bodyPr>
            <a:lstStyle/>
            <a:p>
              <a:pPr algn="ctr"/>
              <a:r>
                <a:rPr lang="en-AU" sz="8800" dirty="0">
                  <a:solidFill>
                    <a:srgbClr val="4D4D4F"/>
                  </a:solidFill>
                </a:rPr>
                <a:t>}</a:t>
              </a:r>
            </a:p>
          </p:txBody>
        </p:sp>
        <p:sp>
          <p:nvSpPr>
            <p:cNvPr id="20" name="TextBox 19">
              <a:extLst>
                <a:ext uri="{FF2B5EF4-FFF2-40B4-BE49-F238E27FC236}">
                  <a16:creationId xmlns:a16="http://schemas.microsoft.com/office/drawing/2014/main" id="{A33BE34C-25EA-4F04-9998-4C1FB44A0A31}"/>
                </a:ext>
              </a:extLst>
            </p:cNvPr>
            <p:cNvSpPr txBox="1"/>
            <p:nvPr/>
          </p:nvSpPr>
          <p:spPr>
            <a:xfrm>
              <a:off x="2620385" y="888582"/>
              <a:ext cx="1800200" cy="1508105"/>
            </a:xfrm>
            <a:prstGeom prst="rect">
              <a:avLst/>
            </a:prstGeom>
            <a:noFill/>
          </p:spPr>
          <p:txBody>
            <a:bodyPr wrap="square" rtlCol="0">
              <a:spAutoFit/>
            </a:bodyPr>
            <a:lstStyle/>
            <a:p>
              <a:r>
                <a:rPr lang="en-AU" sz="2000" b="1" dirty="0">
                  <a:solidFill>
                    <a:srgbClr val="D0430C"/>
                  </a:solidFill>
                  <a:latin typeface="+mn-lt"/>
                </a:rPr>
                <a:t>1 in 3 women</a:t>
              </a:r>
            </a:p>
            <a:p>
              <a:r>
                <a:rPr lang="en-AU" sz="2000" b="1" dirty="0">
                  <a:solidFill>
                    <a:srgbClr val="702652"/>
                  </a:solidFill>
                  <a:latin typeface="+mn-lt"/>
                </a:rPr>
                <a:t>1 in 2 men</a:t>
              </a:r>
            </a:p>
            <a:p>
              <a:r>
                <a:rPr lang="en-AU" dirty="0">
                  <a:solidFill>
                    <a:srgbClr val="4D4D4F"/>
                  </a:solidFill>
                  <a:latin typeface="+mn-lt"/>
                </a:rPr>
                <a:t>have experienced</a:t>
              </a:r>
            </a:p>
            <a:p>
              <a:r>
                <a:rPr lang="en-AU" sz="1600" b="1" dirty="0">
                  <a:solidFill>
                    <a:srgbClr val="4D4D4F"/>
                  </a:solidFill>
                  <a:latin typeface="+mn-lt"/>
                </a:rPr>
                <a:t>physical violence</a:t>
              </a:r>
            </a:p>
            <a:p>
              <a:r>
                <a:rPr lang="en-AU" dirty="0">
                  <a:solidFill>
                    <a:srgbClr val="4D4D4F"/>
                  </a:solidFill>
                  <a:latin typeface="+mn-lt"/>
                </a:rPr>
                <a:t>by a partner, other known person or stranger</a:t>
              </a:r>
            </a:p>
          </p:txBody>
        </p:sp>
      </p:grpSp>
      <p:grpSp>
        <p:nvGrpSpPr>
          <p:cNvPr id="26" name="Group 25">
            <a:extLst>
              <a:ext uri="{FF2B5EF4-FFF2-40B4-BE49-F238E27FC236}">
                <a16:creationId xmlns:a16="http://schemas.microsoft.com/office/drawing/2014/main" id="{5B47B144-9215-4FDD-8A9F-9BC1299F6FAA}"/>
              </a:ext>
            </a:extLst>
          </p:cNvPr>
          <p:cNvGrpSpPr/>
          <p:nvPr/>
        </p:nvGrpSpPr>
        <p:grpSpPr>
          <a:xfrm>
            <a:off x="386716" y="2996952"/>
            <a:ext cx="4673121" cy="1634310"/>
            <a:chOff x="4283968" y="794978"/>
            <a:chExt cx="4673121" cy="1634310"/>
          </a:xfrm>
        </p:grpSpPr>
        <p:graphicFrame>
          <p:nvGraphicFramePr>
            <p:cNvPr id="21" name="Chart 20">
              <a:extLst>
                <a:ext uri="{FF2B5EF4-FFF2-40B4-BE49-F238E27FC236}">
                  <a16:creationId xmlns:a16="http://schemas.microsoft.com/office/drawing/2014/main" id="{A12FB132-DF01-47CE-9A2B-6AF7EA5F5112}"/>
                </a:ext>
              </a:extLst>
            </p:cNvPr>
            <p:cNvGraphicFramePr/>
            <p:nvPr>
              <p:extLst>
                <p:ext uri="{D42A27DB-BD31-4B8C-83A1-F6EECF244321}">
                  <p14:modId xmlns:p14="http://schemas.microsoft.com/office/powerpoint/2010/main" val="2806208305"/>
                </p:ext>
              </p:extLst>
            </p:nvPr>
          </p:nvGraphicFramePr>
          <p:xfrm>
            <a:off x="4283968" y="1118354"/>
            <a:ext cx="1652674" cy="1101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06824688-58B8-4470-A798-6EB3A7AB0405}"/>
                </a:ext>
              </a:extLst>
            </p:cNvPr>
            <p:cNvGraphicFramePr/>
            <p:nvPr>
              <p:extLst>
                <p:ext uri="{D42A27DB-BD31-4B8C-83A1-F6EECF244321}">
                  <p14:modId xmlns:p14="http://schemas.microsoft.com/office/powerpoint/2010/main" val="2940371487"/>
                </p:ext>
              </p:extLst>
            </p:nvPr>
          </p:nvGraphicFramePr>
          <p:xfrm>
            <a:off x="5217172" y="1120787"/>
            <a:ext cx="1652674" cy="110178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A369B1D8-4777-4D57-B59F-F76F65AD8247}"/>
                </a:ext>
              </a:extLst>
            </p:cNvPr>
            <p:cNvSpPr txBox="1"/>
            <p:nvPr/>
          </p:nvSpPr>
          <p:spPr>
            <a:xfrm>
              <a:off x="6425270" y="794978"/>
              <a:ext cx="718406" cy="1446550"/>
            </a:xfrm>
            <a:prstGeom prst="rect">
              <a:avLst/>
            </a:prstGeom>
            <a:noFill/>
          </p:spPr>
          <p:txBody>
            <a:bodyPr wrap="square" rtlCol="0" anchor="ctr">
              <a:spAutoFit/>
            </a:bodyPr>
            <a:lstStyle/>
            <a:p>
              <a:pPr algn="ctr"/>
              <a:r>
                <a:rPr lang="en-AU" sz="8800" dirty="0">
                  <a:solidFill>
                    <a:srgbClr val="4D4D4F"/>
                  </a:solidFill>
                </a:rPr>
                <a:t>}</a:t>
              </a:r>
            </a:p>
          </p:txBody>
        </p:sp>
        <p:sp>
          <p:nvSpPr>
            <p:cNvPr id="24" name="TextBox 23">
              <a:extLst>
                <a:ext uri="{FF2B5EF4-FFF2-40B4-BE49-F238E27FC236}">
                  <a16:creationId xmlns:a16="http://schemas.microsoft.com/office/drawing/2014/main" id="{90B4935E-80C3-4480-8DD1-E4D9AEA52835}"/>
                </a:ext>
              </a:extLst>
            </p:cNvPr>
            <p:cNvSpPr txBox="1"/>
            <p:nvPr/>
          </p:nvSpPr>
          <p:spPr>
            <a:xfrm>
              <a:off x="7156889" y="921183"/>
              <a:ext cx="1800200" cy="1508105"/>
            </a:xfrm>
            <a:prstGeom prst="rect">
              <a:avLst/>
            </a:prstGeom>
            <a:noFill/>
          </p:spPr>
          <p:txBody>
            <a:bodyPr wrap="square" rtlCol="0">
              <a:spAutoFit/>
            </a:bodyPr>
            <a:lstStyle/>
            <a:p>
              <a:r>
                <a:rPr lang="en-AU" sz="2000" b="1" dirty="0">
                  <a:solidFill>
                    <a:srgbClr val="D0430C"/>
                  </a:solidFill>
                  <a:latin typeface="+mn-lt"/>
                </a:rPr>
                <a:t>1 in 5 women</a:t>
              </a:r>
            </a:p>
            <a:p>
              <a:r>
                <a:rPr lang="en-AU" sz="2000" b="1" dirty="0">
                  <a:solidFill>
                    <a:srgbClr val="702652"/>
                  </a:solidFill>
                  <a:latin typeface="+mn-lt"/>
                </a:rPr>
                <a:t>1 in 22 men</a:t>
              </a:r>
            </a:p>
            <a:p>
              <a:r>
                <a:rPr lang="en-AU" dirty="0">
                  <a:solidFill>
                    <a:srgbClr val="4D4D4F"/>
                  </a:solidFill>
                  <a:latin typeface="+mn-lt"/>
                </a:rPr>
                <a:t>have experienced</a:t>
              </a:r>
            </a:p>
            <a:p>
              <a:r>
                <a:rPr lang="en-AU" sz="1600" b="1" dirty="0">
                  <a:solidFill>
                    <a:srgbClr val="4D4D4F"/>
                  </a:solidFill>
                  <a:latin typeface="+mn-lt"/>
                </a:rPr>
                <a:t>sexual violence</a:t>
              </a:r>
            </a:p>
            <a:p>
              <a:r>
                <a:rPr lang="en-AU" dirty="0">
                  <a:solidFill>
                    <a:srgbClr val="4D4D4F"/>
                  </a:solidFill>
                  <a:latin typeface="+mn-lt"/>
                </a:rPr>
                <a:t>by a partner, other known person or stranger</a:t>
              </a:r>
            </a:p>
          </p:txBody>
        </p:sp>
      </p:grpSp>
      <p:grpSp>
        <p:nvGrpSpPr>
          <p:cNvPr id="70" name="Group 69">
            <a:extLst>
              <a:ext uri="{FF2B5EF4-FFF2-40B4-BE49-F238E27FC236}">
                <a16:creationId xmlns:a16="http://schemas.microsoft.com/office/drawing/2014/main" id="{13B27C0E-3328-4F35-8156-0B5287EFF62B}"/>
              </a:ext>
            </a:extLst>
          </p:cNvPr>
          <p:cNvGrpSpPr/>
          <p:nvPr/>
        </p:nvGrpSpPr>
        <p:grpSpPr>
          <a:xfrm>
            <a:off x="5768712" y="1158835"/>
            <a:ext cx="1054905" cy="751091"/>
            <a:chOff x="158487" y="2685879"/>
            <a:chExt cx="1166613" cy="830627"/>
          </a:xfrm>
        </p:grpSpPr>
        <p:sp>
          <p:nvSpPr>
            <p:cNvPr id="27" name="Oval 26">
              <a:extLst>
                <a:ext uri="{FF2B5EF4-FFF2-40B4-BE49-F238E27FC236}">
                  <a16:creationId xmlns:a16="http://schemas.microsoft.com/office/drawing/2014/main" id="{C18977D9-DC61-4F63-80B3-FEEE513E635E}"/>
                </a:ext>
              </a:extLst>
            </p:cNvPr>
            <p:cNvSpPr/>
            <p:nvPr/>
          </p:nvSpPr>
          <p:spPr>
            <a:xfrm>
              <a:off x="158487" y="2685879"/>
              <a:ext cx="830627" cy="830627"/>
            </a:xfrm>
            <a:prstGeom prst="ellipse">
              <a:avLst/>
            </a:prstGeom>
            <a:solidFill>
              <a:srgbClr val="70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8" name="Oval 27">
              <a:extLst>
                <a:ext uri="{FF2B5EF4-FFF2-40B4-BE49-F238E27FC236}">
                  <a16:creationId xmlns:a16="http://schemas.microsoft.com/office/drawing/2014/main" id="{A6D7EFF9-DF4B-417C-9F37-E5275DE6D192}"/>
                </a:ext>
              </a:extLst>
            </p:cNvPr>
            <p:cNvSpPr/>
            <p:nvPr/>
          </p:nvSpPr>
          <p:spPr>
            <a:xfrm>
              <a:off x="1037100" y="3225716"/>
              <a:ext cx="288000" cy="288000"/>
            </a:xfrm>
            <a:prstGeom prst="ellipse">
              <a:avLst/>
            </a:prstGeom>
            <a:solidFill>
              <a:srgbClr val="D04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grpSp>
        <p:nvGrpSpPr>
          <p:cNvPr id="69" name="Group 68">
            <a:extLst>
              <a:ext uri="{FF2B5EF4-FFF2-40B4-BE49-F238E27FC236}">
                <a16:creationId xmlns:a16="http://schemas.microsoft.com/office/drawing/2014/main" id="{F80C3945-11B2-4A81-ADEB-6ADE0F357A5F}"/>
              </a:ext>
            </a:extLst>
          </p:cNvPr>
          <p:cNvGrpSpPr/>
          <p:nvPr/>
        </p:nvGrpSpPr>
        <p:grpSpPr>
          <a:xfrm>
            <a:off x="7148843" y="1153927"/>
            <a:ext cx="1151446" cy="810905"/>
            <a:chOff x="94254" y="3717032"/>
            <a:chExt cx="1151446" cy="810905"/>
          </a:xfrm>
        </p:grpSpPr>
        <p:grpSp>
          <p:nvGrpSpPr>
            <p:cNvPr id="63" name="Group 62">
              <a:extLst>
                <a:ext uri="{FF2B5EF4-FFF2-40B4-BE49-F238E27FC236}">
                  <a16:creationId xmlns:a16="http://schemas.microsoft.com/office/drawing/2014/main" id="{C6FB3802-D5F5-45D9-BCA5-CB1BEF6F893B}"/>
                </a:ext>
              </a:extLst>
            </p:cNvPr>
            <p:cNvGrpSpPr/>
            <p:nvPr/>
          </p:nvGrpSpPr>
          <p:grpSpPr>
            <a:xfrm>
              <a:off x="94254" y="3717032"/>
              <a:ext cx="864000" cy="810905"/>
              <a:chOff x="94254" y="3756646"/>
              <a:chExt cx="864000" cy="810905"/>
            </a:xfrm>
          </p:grpSpPr>
          <p:sp>
            <p:nvSpPr>
              <p:cNvPr id="61" name="Isosceles Triangle 60">
                <a:extLst>
                  <a:ext uri="{FF2B5EF4-FFF2-40B4-BE49-F238E27FC236}">
                    <a16:creationId xmlns:a16="http://schemas.microsoft.com/office/drawing/2014/main" id="{6A383F16-53AF-4B26-AA9E-64BFA934CC09}"/>
                  </a:ext>
                </a:extLst>
              </p:cNvPr>
              <p:cNvSpPr/>
              <p:nvPr/>
            </p:nvSpPr>
            <p:spPr>
              <a:xfrm>
                <a:off x="94254" y="3756646"/>
                <a:ext cx="864000" cy="396000"/>
              </a:xfrm>
              <a:prstGeom prst="triangle">
                <a:avLst/>
              </a:prstGeom>
              <a:solidFill>
                <a:srgbClr val="D04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B63BFBD9-7456-40E2-84EF-CFA84144B3F4}"/>
                  </a:ext>
                </a:extLst>
              </p:cNvPr>
              <p:cNvSpPr/>
              <p:nvPr/>
            </p:nvSpPr>
            <p:spPr>
              <a:xfrm>
                <a:off x="202254" y="4152645"/>
                <a:ext cx="648000" cy="360000"/>
              </a:xfrm>
              <a:prstGeom prst="rect">
                <a:avLst/>
              </a:prstGeom>
              <a:solidFill>
                <a:srgbClr val="D04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2" name="Rectangle 61">
                <a:extLst>
                  <a:ext uri="{FF2B5EF4-FFF2-40B4-BE49-F238E27FC236}">
                    <a16:creationId xmlns:a16="http://schemas.microsoft.com/office/drawing/2014/main" id="{A6AEE953-C05B-4FAE-AF3F-7EEB7D254C9F}"/>
                  </a:ext>
                </a:extLst>
              </p:cNvPr>
              <p:cNvSpPr/>
              <p:nvPr/>
            </p:nvSpPr>
            <p:spPr>
              <a:xfrm>
                <a:off x="447491" y="4328069"/>
                <a:ext cx="157526" cy="2394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64" name="Group 63">
              <a:extLst>
                <a:ext uri="{FF2B5EF4-FFF2-40B4-BE49-F238E27FC236}">
                  <a16:creationId xmlns:a16="http://schemas.microsoft.com/office/drawing/2014/main" id="{120D55F3-DA80-436A-8673-4226754ABB7E}"/>
                </a:ext>
              </a:extLst>
            </p:cNvPr>
            <p:cNvGrpSpPr/>
            <p:nvPr/>
          </p:nvGrpSpPr>
          <p:grpSpPr>
            <a:xfrm>
              <a:off x="957700" y="4221306"/>
              <a:ext cx="288000" cy="269999"/>
              <a:chOff x="-182126" y="3681932"/>
              <a:chExt cx="864000" cy="810901"/>
            </a:xfrm>
          </p:grpSpPr>
          <p:sp>
            <p:nvSpPr>
              <p:cNvPr id="65" name="Isosceles Triangle 64">
                <a:extLst>
                  <a:ext uri="{FF2B5EF4-FFF2-40B4-BE49-F238E27FC236}">
                    <a16:creationId xmlns:a16="http://schemas.microsoft.com/office/drawing/2014/main" id="{D5AF28EE-8633-4630-B2A2-1D11AB843C89}"/>
                  </a:ext>
                </a:extLst>
              </p:cNvPr>
              <p:cNvSpPr/>
              <p:nvPr/>
            </p:nvSpPr>
            <p:spPr>
              <a:xfrm>
                <a:off x="-182126" y="3681932"/>
                <a:ext cx="864000" cy="396001"/>
              </a:xfrm>
              <a:prstGeom prst="triangle">
                <a:avLst/>
              </a:prstGeom>
              <a:solidFill>
                <a:srgbClr val="70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6" name="Rectangle 65">
                <a:extLst>
                  <a:ext uri="{FF2B5EF4-FFF2-40B4-BE49-F238E27FC236}">
                    <a16:creationId xmlns:a16="http://schemas.microsoft.com/office/drawing/2014/main" id="{30B7FC15-50AB-4AB3-A40E-F35883620821}"/>
                  </a:ext>
                </a:extLst>
              </p:cNvPr>
              <p:cNvSpPr/>
              <p:nvPr/>
            </p:nvSpPr>
            <p:spPr>
              <a:xfrm>
                <a:off x="-74126" y="4077927"/>
                <a:ext cx="648000" cy="360000"/>
              </a:xfrm>
              <a:prstGeom prst="rect">
                <a:avLst/>
              </a:prstGeom>
              <a:solidFill>
                <a:srgbClr val="70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id="{FBEA4E8E-E5FC-4674-99AC-C2994C137E22}"/>
                  </a:ext>
                </a:extLst>
              </p:cNvPr>
              <p:cNvSpPr/>
              <p:nvPr/>
            </p:nvSpPr>
            <p:spPr>
              <a:xfrm>
                <a:off x="171112" y="4253352"/>
                <a:ext cx="157527" cy="2394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sp>
        <p:nvSpPr>
          <p:cNvPr id="68" name="TextBox 67">
            <a:extLst>
              <a:ext uri="{FF2B5EF4-FFF2-40B4-BE49-F238E27FC236}">
                <a16:creationId xmlns:a16="http://schemas.microsoft.com/office/drawing/2014/main" id="{C4C09789-784E-4547-B5DD-E1F47BDE72A7}"/>
              </a:ext>
            </a:extLst>
          </p:cNvPr>
          <p:cNvSpPr txBox="1"/>
          <p:nvPr/>
        </p:nvSpPr>
        <p:spPr>
          <a:xfrm rot="5400000">
            <a:off x="6789640" y="1552760"/>
            <a:ext cx="718406" cy="1446550"/>
          </a:xfrm>
          <a:prstGeom prst="rect">
            <a:avLst/>
          </a:prstGeom>
          <a:noFill/>
        </p:spPr>
        <p:txBody>
          <a:bodyPr wrap="square" rtlCol="0" anchor="ctr">
            <a:spAutoFit/>
          </a:bodyPr>
          <a:lstStyle/>
          <a:p>
            <a:pPr algn="ctr"/>
            <a:r>
              <a:rPr lang="en-AU" sz="8800" dirty="0">
                <a:solidFill>
                  <a:srgbClr val="4D4D4F"/>
                </a:solidFill>
              </a:rPr>
              <a:t>}</a:t>
            </a:r>
          </a:p>
        </p:txBody>
      </p:sp>
      <p:sp>
        <p:nvSpPr>
          <p:cNvPr id="71" name="TextBox 70">
            <a:extLst>
              <a:ext uri="{FF2B5EF4-FFF2-40B4-BE49-F238E27FC236}">
                <a16:creationId xmlns:a16="http://schemas.microsoft.com/office/drawing/2014/main" id="{856763A7-B7AC-4A6F-A5E2-301A97549192}"/>
              </a:ext>
            </a:extLst>
          </p:cNvPr>
          <p:cNvSpPr txBox="1"/>
          <p:nvPr/>
        </p:nvSpPr>
        <p:spPr>
          <a:xfrm>
            <a:off x="5923284" y="2564904"/>
            <a:ext cx="2187560" cy="1138773"/>
          </a:xfrm>
          <a:prstGeom prst="rect">
            <a:avLst/>
          </a:prstGeom>
          <a:noFill/>
          <a:ln>
            <a:noFill/>
          </a:ln>
        </p:spPr>
        <p:txBody>
          <a:bodyPr wrap="square" rtlCol="0">
            <a:spAutoFit/>
          </a:bodyPr>
          <a:lstStyle/>
          <a:p>
            <a:pPr algn="ctr"/>
            <a:r>
              <a:rPr lang="en-AU" sz="2000" b="1" dirty="0">
                <a:solidFill>
                  <a:srgbClr val="702652"/>
                </a:solidFill>
              </a:rPr>
              <a:t>3 million men</a:t>
            </a:r>
          </a:p>
          <a:p>
            <a:pPr algn="ctr"/>
            <a:r>
              <a:rPr lang="en-AU" sz="2000" b="1" dirty="0">
                <a:solidFill>
                  <a:srgbClr val="D0430C"/>
                </a:solidFill>
                <a:latin typeface="+mn-lt"/>
              </a:rPr>
              <a:t>1.1 million women</a:t>
            </a:r>
          </a:p>
          <a:p>
            <a:pPr algn="ctr"/>
            <a:r>
              <a:rPr lang="en-AU" dirty="0">
                <a:solidFill>
                  <a:srgbClr val="4D4D4F"/>
                </a:solidFill>
                <a:latin typeface="+mn-lt"/>
              </a:rPr>
              <a:t>have experienced violence </a:t>
            </a:r>
            <a:br>
              <a:rPr lang="en-AU" dirty="0">
                <a:solidFill>
                  <a:srgbClr val="4D4D4F"/>
                </a:solidFill>
                <a:latin typeface="+mn-lt"/>
              </a:rPr>
            </a:br>
            <a:r>
              <a:rPr lang="en-AU" sz="1600" b="1" dirty="0">
                <a:solidFill>
                  <a:srgbClr val="4D4D4F"/>
                </a:solidFill>
                <a:latin typeface="+mn-lt"/>
              </a:rPr>
              <a:t>by a stranger</a:t>
            </a:r>
          </a:p>
        </p:txBody>
      </p:sp>
      <p:sp>
        <p:nvSpPr>
          <p:cNvPr id="72" name="TextBox 71">
            <a:extLst>
              <a:ext uri="{FF2B5EF4-FFF2-40B4-BE49-F238E27FC236}">
                <a16:creationId xmlns:a16="http://schemas.microsoft.com/office/drawing/2014/main" id="{8D3B2B49-A1D4-4853-8C33-3DF17A1F6B36}"/>
              </a:ext>
            </a:extLst>
          </p:cNvPr>
          <p:cNvSpPr txBox="1"/>
          <p:nvPr/>
        </p:nvSpPr>
        <p:spPr>
          <a:xfrm>
            <a:off x="5923284" y="3861048"/>
            <a:ext cx="2187560" cy="1138773"/>
          </a:xfrm>
          <a:prstGeom prst="rect">
            <a:avLst/>
          </a:prstGeom>
          <a:noFill/>
          <a:ln>
            <a:noFill/>
          </a:ln>
        </p:spPr>
        <p:txBody>
          <a:bodyPr wrap="square" rtlCol="0">
            <a:spAutoFit/>
          </a:bodyPr>
          <a:lstStyle/>
          <a:p>
            <a:pPr algn="ctr"/>
            <a:r>
              <a:rPr lang="en-AU" sz="2000" b="1" dirty="0">
                <a:solidFill>
                  <a:srgbClr val="D0430C"/>
                </a:solidFill>
                <a:latin typeface="+mn-lt"/>
              </a:rPr>
              <a:t>1.5 million women</a:t>
            </a:r>
            <a:br>
              <a:rPr lang="en-AU" sz="2000" b="1" dirty="0">
                <a:solidFill>
                  <a:srgbClr val="F15D4A"/>
                </a:solidFill>
                <a:latin typeface="+mn-lt"/>
              </a:rPr>
            </a:br>
            <a:r>
              <a:rPr lang="en-AU" sz="2000" b="1" dirty="0">
                <a:solidFill>
                  <a:srgbClr val="702652"/>
                </a:solidFill>
                <a:latin typeface="+mn-lt"/>
              </a:rPr>
              <a:t>.45</a:t>
            </a:r>
            <a:r>
              <a:rPr lang="en-AU" sz="2000" b="1" dirty="0">
                <a:solidFill>
                  <a:srgbClr val="702652"/>
                </a:solidFill>
              </a:rPr>
              <a:t> million men</a:t>
            </a:r>
          </a:p>
          <a:p>
            <a:pPr algn="ctr"/>
            <a:r>
              <a:rPr lang="en-AU" dirty="0">
                <a:solidFill>
                  <a:srgbClr val="4D4D4F"/>
                </a:solidFill>
                <a:latin typeface="+mn-lt"/>
              </a:rPr>
              <a:t>have experienced violence </a:t>
            </a:r>
            <a:br>
              <a:rPr lang="en-AU" dirty="0">
                <a:solidFill>
                  <a:srgbClr val="4D4D4F"/>
                </a:solidFill>
                <a:latin typeface="+mn-lt"/>
              </a:rPr>
            </a:br>
            <a:r>
              <a:rPr lang="en-AU" sz="1600" b="1" dirty="0">
                <a:solidFill>
                  <a:srgbClr val="4D4D4F"/>
                </a:solidFill>
                <a:latin typeface="+mn-lt"/>
              </a:rPr>
              <a:t>by a cohabiting partner</a:t>
            </a:r>
          </a:p>
        </p:txBody>
      </p:sp>
      <p:pic>
        <p:nvPicPr>
          <p:cNvPr id="82" name="Graphic 81" descr="Man">
            <a:extLst>
              <a:ext uri="{FF2B5EF4-FFF2-40B4-BE49-F238E27FC236}">
                <a16:creationId xmlns:a16="http://schemas.microsoft.com/office/drawing/2014/main" id="{7BDB869A-3AF5-4985-A98E-79B1C85AE8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568" y="4788976"/>
            <a:ext cx="1088296" cy="1088296"/>
          </a:xfrm>
          <a:prstGeom prst="rect">
            <a:avLst/>
          </a:prstGeom>
        </p:spPr>
      </p:pic>
      <p:sp>
        <p:nvSpPr>
          <p:cNvPr id="83" name="TextBox 82">
            <a:extLst>
              <a:ext uri="{FF2B5EF4-FFF2-40B4-BE49-F238E27FC236}">
                <a16:creationId xmlns:a16="http://schemas.microsoft.com/office/drawing/2014/main" id="{28EBBB7B-DC64-4620-A4C9-4C9FEA820332}"/>
              </a:ext>
            </a:extLst>
          </p:cNvPr>
          <p:cNvSpPr txBox="1"/>
          <p:nvPr/>
        </p:nvSpPr>
        <p:spPr>
          <a:xfrm>
            <a:off x="1553429" y="5050168"/>
            <a:ext cx="3666643" cy="584775"/>
          </a:xfrm>
          <a:prstGeom prst="rect">
            <a:avLst/>
          </a:prstGeom>
          <a:noFill/>
        </p:spPr>
        <p:txBody>
          <a:bodyPr wrap="square" rtlCol="0">
            <a:spAutoFit/>
          </a:bodyPr>
          <a:lstStyle/>
          <a:p>
            <a:r>
              <a:rPr lang="en-AU" sz="1600" dirty="0">
                <a:solidFill>
                  <a:srgbClr val="4D4D4F"/>
                </a:solidFill>
                <a:latin typeface="+mn-lt"/>
              </a:rPr>
              <a:t>Both women and men are 3x more likely to be physically assaulted by a man</a:t>
            </a:r>
            <a:endParaRPr lang="en-AU" sz="1050" dirty="0">
              <a:solidFill>
                <a:srgbClr val="4D4D4F"/>
              </a:solidFill>
              <a:latin typeface="+mn-lt"/>
            </a:endParaRPr>
          </a:p>
        </p:txBody>
      </p:sp>
      <p:sp>
        <p:nvSpPr>
          <p:cNvPr id="84" name="Slide Number Placeholder 3">
            <a:extLst>
              <a:ext uri="{FF2B5EF4-FFF2-40B4-BE49-F238E27FC236}">
                <a16:creationId xmlns:a16="http://schemas.microsoft.com/office/drawing/2014/main" id="{3DBA4831-9416-4511-A3C0-1A937C1E91C9}"/>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19</a:t>
            </a:fld>
            <a:endParaRPr lang="en-US" dirty="0"/>
          </a:p>
        </p:txBody>
      </p:sp>
      <p:sp>
        <p:nvSpPr>
          <p:cNvPr id="2" name="TextBox 1">
            <a:extLst>
              <a:ext uri="{FF2B5EF4-FFF2-40B4-BE49-F238E27FC236}">
                <a16:creationId xmlns:a16="http://schemas.microsoft.com/office/drawing/2014/main" id="{7A553F4E-61BE-4341-838A-DD7645439E90}"/>
              </a:ext>
            </a:extLst>
          </p:cNvPr>
          <p:cNvSpPr txBox="1"/>
          <p:nvPr/>
        </p:nvSpPr>
        <p:spPr>
          <a:xfrm>
            <a:off x="457200" y="6238800"/>
            <a:ext cx="6625265" cy="369332"/>
          </a:xfrm>
          <a:prstGeom prst="rect">
            <a:avLst/>
          </a:prstGeom>
          <a:noFill/>
        </p:spPr>
        <p:txBody>
          <a:bodyPr wrap="square" rtlCol="0">
            <a:spAutoFit/>
          </a:bodyPr>
          <a:lstStyle/>
          <a:p>
            <a:pPr defTabSz="915375">
              <a:defRPr/>
            </a:pPr>
            <a:r>
              <a:rPr lang="en-US" sz="900" dirty="0"/>
              <a:t>Source: ANROWS, (2015). ‘Violence against women in Australia: Additional analysis of the Australian Bureau of Statistics’ Personal Safety Survey, 2012: Key findings and future directions’, </a:t>
            </a:r>
            <a:r>
              <a:rPr lang="en-US" sz="900" i="1" dirty="0"/>
              <a:t>Compass</a:t>
            </a:r>
            <a:r>
              <a:rPr lang="en-US" sz="900" dirty="0"/>
              <a:t>, 2, 1-8. </a:t>
            </a:r>
          </a:p>
        </p:txBody>
      </p:sp>
    </p:spTree>
    <p:extLst>
      <p:ext uri="{BB962C8B-B14F-4D97-AF65-F5344CB8AC3E}">
        <p14:creationId xmlns:p14="http://schemas.microsoft.com/office/powerpoint/2010/main" val="349633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care of yourself and others</a:t>
            </a:r>
          </a:p>
        </p:txBody>
      </p:sp>
      <p:sp>
        <p:nvSpPr>
          <p:cNvPr id="21" name="Slide Number Placeholder 3">
            <a:extLst>
              <a:ext uri="{FF2B5EF4-FFF2-40B4-BE49-F238E27FC236}">
                <a16:creationId xmlns:a16="http://schemas.microsoft.com/office/drawing/2014/main" id="{77AC02D8-ED83-4BEC-800D-38F4AD7E96DF}"/>
              </a:ext>
            </a:extLst>
          </p:cNvPr>
          <p:cNvSpPr>
            <a:spLocks noGrp="1"/>
          </p:cNvSpPr>
          <p:nvPr>
            <p:ph type="sldNum" sz="quarter" idx="4294967295"/>
          </p:nvPr>
        </p:nvSpPr>
        <p:spPr>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2</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Content Placeholder 8">
            <a:extLst>
              <a:ext uri="{FF2B5EF4-FFF2-40B4-BE49-F238E27FC236}">
                <a16:creationId xmlns:a16="http://schemas.microsoft.com/office/drawing/2014/main" id="{77836648-58F9-4B5D-8EE6-80F8D33AA8A9}"/>
              </a:ext>
            </a:extLst>
          </p:cNvPr>
          <p:cNvSpPr>
            <a:spLocks noGrp="1"/>
          </p:cNvSpPr>
          <p:nvPr>
            <p:ph sz="half" idx="4294967295"/>
          </p:nvPr>
        </p:nvSpPr>
        <p:spPr>
          <a:xfrm>
            <a:off x="457200" y="1267200"/>
            <a:ext cx="6764338" cy="4276725"/>
          </a:xfrm>
        </p:spPr>
        <p:txBody>
          <a:bodyPr lIns="0"/>
          <a:lstStyle/>
          <a:p>
            <a:pPr marL="126900" indent="0">
              <a:buNone/>
            </a:pPr>
            <a:r>
              <a:rPr lang="en-US" dirty="0"/>
              <a:t>Family violence is common</a:t>
            </a:r>
          </a:p>
          <a:p>
            <a:pPr marL="126900" indent="0">
              <a:buNone/>
            </a:pPr>
            <a:endParaRPr lang="en-US" dirty="0"/>
          </a:p>
          <a:p>
            <a:pPr marL="126900" indent="0">
              <a:buNone/>
            </a:pPr>
            <a:r>
              <a:rPr lang="en-US" dirty="0"/>
              <a:t>We can be almost certain that the issues we are raising will be directly relevant to some of the people in this room</a:t>
            </a:r>
          </a:p>
          <a:p>
            <a:pPr marL="126900" indent="0">
              <a:buNone/>
            </a:pPr>
            <a:endParaRPr lang="en-US" dirty="0"/>
          </a:p>
          <a:p>
            <a:pPr marL="126900" indent="0">
              <a:buNone/>
            </a:pPr>
            <a:r>
              <a:rPr lang="en-US" dirty="0"/>
              <a:t>Because of this, some people might find the content confronting or triggering</a:t>
            </a:r>
          </a:p>
          <a:p>
            <a:pPr marL="126900" indent="0">
              <a:buNone/>
            </a:pPr>
            <a:endParaRPr lang="en-US" dirty="0"/>
          </a:p>
          <a:p>
            <a:pPr marL="126900" indent="0">
              <a:buNone/>
            </a:pPr>
            <a:r>
              <a:rPr lang="en-US" dirty="0"/>
              <a:t>If you need to take a break, please do so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B6936A-5DF6-43AA-9350-FC3CC8E8B508}"/>
              </a:ext>
            </a:extLst>
          </p:cNvPr>
          <p:cNvSpPr>
            <a:spLocks noGrp="1"/>
          </p:cNvSpPr>
          <p:nvPr>
            <p:ph type="body" idx="1"/>
          </p:nvPr>
        </p:nvSpPr>
        <p:spPr>
          <a:xfrm>
            <a:off x="685800" y="1196752"/>
            <a:ext cx="7772400" cy="4464496"/>
          </a:xfrm>
        </p:spPr>
        <p:txBody>
          <a:bodyPr>
            <a:normAutofit/>
          </a:bodyPr>
          <a:lstStyle/>
          <a:p>
            <a:pPr algn="ctr"/>
            <a:r>
              <a:rPr lang="en-AU" sz="4000" b="0" dirty="0"/>
              <a:t>Intimate partner violence </a:t>
            </a:r>
            <a:br>
              <a:rPr lang="en-AU" sz="4000" dirty="0"/>
            </a:br>
            <a:r>
              <a:rPr lang="en-AU" sz="4000" b="0" dirty="0"/>
              <a:t>is the greatest contributor for </a:t>
            </a:r>
            <a:br>
              <a:rPr lang="en-AU" sz="4000" dirty="0"/>
            </a:br>
            <a:r>
              <a:rPr lang="en-AU" sz="900" dirty="0"/>
              <a:t> </a:t>
            </a:r>
            <a:br>
              <a:rPr lang="en-AU" sz="4000" dirty="0"/>
            </a:br>
            <a:r>
              <a:rPr lang="en-AU" sz="5400" dirty="0"/>
              <a:t>death, disability &amp; illness </a:t>
            </a:r>
            <a:br>
              <a:rPr lang="en-AU" sz="4000" dirty="0"/>
            </a:br>
            <a:r>
              <a:rPr lang="en-AU" sz="900" dirty="0"/>
              <a:t> </a:t>
            </a:r>
            <a:br>
              <a:rPr lang="en-AU" sz="4000" dirty="0"/>
            </a:br>
            <a:r>
              <a:rPr lang="en-AU" sz="4000" b="0" dirty="0"/>
              <a:t>in Australian women </a:t>
            </a:r>
            <a:br>
              <a:rPr lang="en-AU" sz="4000" dirty="0"/>
            </a:br>
            <a:r>
              <a:rPr lang="en-AU" sz="4000" b="0" dirty="0"/>
              <a:t>aged 18 - 44</a:t>
            </a:r>
          </a:p>
        </p:txBody>
      </p:sp>
      <p:sp>
        <p:nvSpPr>
          <p:cNvPr id="2" name="TextBox 1">
            <a:extLst>
              <a:ext uri="{FF2B5EF4-FFF2-40B4-BE49-F238E27FC236}">
                <a16:creationId xmlns:a16="http://schemas.microsoft.com/office/drawing/2014/main" id="{5F3A4BE6-42A7-4C91-B665-62A4EBE8E0B0}"/>
              </a:ext>
            </a:extLst>
          </p:cNvPr>
          <p:cNvSpPr txBox="1"/>
          <p:nvPr/>
        </p:nvSpPr>
        <p:spPr>
          <a:xfrm>
            <a:off x="4932040" y="5877272"/>
            <a:ext cx="3888432" cy="400110"/>
          </a:xfrm>
          <a:prstGeom prst="rect">
            <a:avLst/>
          </a:prstGeom>
          <a:noFill/>
        </p:spPr>
        <p:txBody>
          <a:bodyPr wrap="square" rtlCol="0">
            <a:spAutoFit/>
          </a:bodyPr>
          <a:lstStyle/>
          <a:p>
            <a:r>
              <a:rPr lang="en-US" sz="2000" dirty="0" err="1">
                <a:solidFill>
                  <a:schemeClr val="bg1"/>
                </a:solidFill>
              </a:rPr>
              <a:t>Ayre</a:t>
            </a:r>
            <a:r>
              <a:rPr lang="en-US" sz="2000" dirty="0">
                <a:solidFill>
                  <a:schemeClr val="bg1"/>
                </a:solidFill>
              </a:rPr>
              <a:t> et al. 2016; Webster, 2016</a:t>
            </a:r>
          </a:p>
        </p:txBody>
      </p:sp>
    </p:spTree>
    <p:extLst>
      <p:ext uri="{BB962C8B-B14F-4D97-AF65-F5344CB8AC3E}">
        <p14:creationId xmlns:p14="http://schemas.microsoft.com/office/powerpoint/2010/main" val="367784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15F21-0E00-4FB8-93BC-DC67B181FE5D}"/>
              </a:ext>
            </a:extLst>
          </p:cNvPr>
          <p:cNvSpPr>
            <a:spLocks noGrp="1"/>
          </p:cNvSpPr>
          <p:nvPr>
            <p:ph type="title"/>
          </p:nvPr>
        </p:nvSpPr>
        <p:spPr>
          <a:xfrm>
            <a:off x="457200" y="273600"/>
            <a:ext cx="8229600" cy="792162"/>
          </a:xfrm>
        </p:spPr>
        <p:txBody>
          <a:bodyPr/>
          <a:lstStyle/>
          <a:p>
            <a:r>
              <a:rPr lang="en-AU" dirty="0"/>
              <a:t>Is it news?</a:t>
            </a:r>
          </a:p>
        </p:txBody>
      </p:sp>
      <p:sp>
        <p:nvSpPr>
          <p:cNvPr id="5" name="Slide Number Placeholder 3">
            <a:extLst>
              <a:ext uri="{FF2B5EF4-FFF2-40B4-BE49-F238E27FC236}">
                <a16:creationId xmlns:a16="http://schemas.microsoft.com/office/drawing/2014/main" id="{557248F6-A788-4531-8595-91C7AD9B5499}"/>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21</a:t>
            </a:fld>
            <a:endParaRPr lang="en-US" dirty="0"/>
          </a:p>
        </p:txBody>
      </p:sp>
      <p:sp>
        <p:nvSpPr>
          <p:cNvPr id="6" name="Content Placeholder 5">
            <a:extLst>
              <a:ext uri="{FF2B5EF4-FFF2-40B4-BE49-F238E27FC236}">
                <a16:creationId xmlns:a16="http://schemas.microsoft.com/office/drawing/2014/main" id="{4DD7462A-B885-49AF-A3D9-8159DDEECAF2}"/>
              </a:ext>
            </a:extLst>
          </p:cNvPr>
          <p:cNvSpPr>
            <a:spLocks noGrp="1"/>
          </p:cNvSpPr>
          <p:nvPr>
            <p:ph sz="half" idx="4294967295"/>
          </p:nvPr>
        </p:nvSpPr>
        <p:spPr>
          <a:xfrm>
            <a:off x="457200" y="1310400"/>
            <a:ext cx="6764337" cy="4276725"/>
          </a:xfrm>
        </p:spPr>
        <p:txBody>
          <a:bodyPr lIns="0">
            <a:normAutofit/>
          </a:bodyPr>
          <a:lstStyle/>
          <a:p>
            <a:pPr marL="126900" indent="0">
              <a:buNone/>
            </a:pPr>
            <a:r>
              <a:rPr lang="en-AU" dirty="0"/>
              <a:t>Violence against women is a huge economic story</a:t>
            </a:r>
          </a:p>
          <a:p>
            <a:pPr marL="126900" indent="0">
              <a:buNone/>
            </a:pPr>
            <a:endParaRPr lang="en-AU" dirty="0"/>
          </a:p>
          <a:p>
            <a:pPr>
              <a:buClr>
                <a:schemeClr val="accent1">
                  <a:lumMod val="60000"/>
                  <a:lumOff val="40000"/>
                </a:schemeClr>
              </a:buClr>
              <a:buFont typeface="Courier New" panose="02070309020205020404" pitchFamily="49" charset="0"/>
              <a:buChar char="o"/>
            </a:pPr>
            <a:r>
              <a:rPr lang="en-AU" dirty="0"/>
              <a:t>Lost productivity associated with family violence was $484 million in 2002 – 03</a:t>
            </a:r>
          </a:p>
          <a:p>
            <a:pPr lvl="1">
              <a:buClr>
                <a:schemeClr val="accent1">
                  <a:lumMod val="60000"/>
                  <a:lumOff val="40000"/>
                </a:schemeClr>
              </a:buClr>
              <a:buFont typeface="Arial" panose="020B0604020202020204" pitchFamily="34" charset="0"/>
              <a:buChar char="•"/>
            </a:pPr>
            <a:r>
              <a:rPr lang="en-AU" dirty="0"/>
              <a:t>By 2021 – 22 it is estimated that this will reach $609 million</a:t>
            </a:r>
          </a:p>
          <a:p>
            <a:pPr>
              <a:buClr>
                <a:schemeClr val="accent1">
                  <a:lumMod val="60000"/>
                  <a:lumOff val="40000"/>
                </a:schemeClr>
              </a:buClr>
              <a:buFont typeface="Courier New" panose="02070309020205020404" pitchFamily="49" charset="0"/>
              <a:buChar char="o"/>
            </a:pPr>
            <a:r>
              <a:rPr lang="en-AU" dirty="0"/>
              <a:t>Nearly 8 million days of paid work are lost each year due to family violence – the equivalent of more than 32,000 full time jobs </a:t>
            </a:r>
          </a:p>
          <a:p>
            <a:pPr>
              <a:buClr>
                <a:schemeClr val="accent1">
                  <a:lumMod val="60000"/>
                  <a:lumOff val="40000"/>
                </a:schemeClr>
              </a:buClr>
              <a:buFont typeface="Courier New" panose="02070309020205020404" pitchFamily="49" charset="0"/>
              <a:buChar char="o"/>
            </a:pPr>
            <a:r>
              <a:rPr lang="en-AU" dirty="0"/>
              <a:t>The combined health, administration and social welfare costs of violence against women are estimated at $21.7b per year</a:t>
            </a:r>
          </a:p>
        </p:txBody>
      </p:sp>
      <p:sp>
        <p:nvSpPr>
          <p:cNvPr id="7" name="TextBox 6">
            <a:extLst>
              <a:ext uri="{FF2B5EF4-FFF2-40B4-BE49-F238E27FC236}">
                <a16:creationId xmlns:a16="http://schemas.microsoft.com/office/drawing/2014/main" id="{A58E72EA-754C-4017-9550-68E2F13D9F51}"/>
              </a:ext>
            </a:extLst>
          </p:cNvPr>
          <p:cNvSpPr txBox="1"/>
          <p:nvPr/>
        </p:nvSpPr>
        <p:spPr>
          <a:xfrm>
            <a:off x="457200" y="5165999"/>
            <a:ext cx="5338936" cy="430887"/>
          </a:xfrm>
          <a:prstGeom prst="rect">
            <a:avLst/>
          </a:prstGeom>
          <a:noFill/>
        </p:spPr>
        <p:txBody>
          <a:bodyPr wrap="square" rtlCol="0">
            <a:spAutoFit/>
          </a:bodyPr>
          <a:lstStyle/>
          <a:p>
            <a:pPr lvl="0" eaLnBrk="0" hangingPunct="0">
              <a:spcBef>
                <a:spcPct val="30000"/>
              </a:spcBef>
              <a:defRPr/>
            </a:pPr>
            <a:r>
              <a:rPr lang="en-AU" sz="1100" dirty="0" err="1"/>
              <a:t>PriceWaterhouseCoopers</a:t>
            </a:r>
            <a:r>
              <a:rPr lang="en-AU" sz="1100" dirty="0"/>
              <a:t> Australia (PwC), </a:t>
            </a:r>
            <a:r>
              <a:rPr lang="en-AU" sz="1100" dirty="0" err="1"/>
              <a:t>OurWatch</a:t>
            </a:r>
            <a:r>
              <a:rPr lang="en-AU" sz="1100" dirty="0"/>
              <a:t> &amp; VicHealth, (2015). </a:t>
            </a:r>
            <a:r>
              <a:rPr lang="en-AU" sz="1100" i="1" dirty="0"/>
              <a:t>A high price to pay: The economic case for preventing violence against women</a:t>
            </a:r>
            <a:r>
              <a:rPr lang="en-AU" sz="1100" dirty="0"/>
              <a:t>, 1-62. </a:t>
            </a:r>
          </a:p>
        </p:txBody>
      </p:sp>
    </p:spTree>
    <p:extLst>
      <p:ext uri="{BB962C8B-B14F-4D97-AF65-F5344CB8AC3E}">
        <p14:creationId xmlns:p14="http://schemas.microsoft.com/office/powerpoint/2010/main" val="16304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095208"/>
            <a:ext cx="6764867" cy="792162"/>
          </a:xfrm>
        </p:spPr>
        <p:txBody>
          <a:bodyPr/>
          <a:lstStyle/>
          <a:p>
            <a:r>
              <a:rPr lang="en-US" altLang="en-US" dirty="0"/>
              <a:t>Aboriginal and Torres Strait Islander people</a:t>
            </a:r>
          </a:p>
        </p:txBody>
      </p:sp>
      <p:sp>
        <p:nvSpPr>
          <p:cNvPr id="8" name="Content Placeholder 7">
            <a:extLst>
              <a:ext uri="{FF2B5EF4-FFF2-40B4-BE49-F238E27FC236}">
                <a16:creationId xmlns:a16="http://schemas.microsoft.com/office/drawing/2014/main" id="{077359AE-0480-483E-ABF0-99279F60322E}"/>
              </a:ext>
            </a:extLst>
          </p:cNvPr>
          <p:cNvSpPr>
            <a:spLocks noGrp="1"/>
          </p:cNvSpPr>
          <p:nvPr>
            <p:ph sz="half" idx="2"/>
          </p:nvPr>
        </p:nvSpPr>
        <p:spPr>
          <a:xfrm>
            <a:off x="457200" y="2535412"/>
            <a:ext cx="7715200" cy="1109612"/>
          </a:xfrm>
        </p:spPr>
        <p:txBody>
          <a:bodyPr lIns="0">
            <a:normAutofit/>
          </a:bodyPr>
          <a:lstStyle/>
          <a:p>
            <a:pPr marL="126900" indent="0">
              <a:buNone/>
            </a:pPr>
            <a:r>
              <a:rPr lang="en-US" altLang="en-US" dirty="0"/>
              <a:t>Aboriginal and Torres Strait Islander women experience a rate of family violence related assault five times as high as the rate for non-Aboriginal women</a:t>
            </a:r>
            <a:endParaRPr lang="en-AU" dirty="0"/>
          </a:p>
        </p:txBody>
      </p:sp>
      <p:sp>
        <p:nvSpPr>
          <p:cNvPr id="13" name="Title 1">
            <a:extLst>
              <a:ext uri="{FF2B5EF4-FFF2-40B4-BE49-F238E27FC236}">
                <a16:creationId xmlns:a16="http://schemas.microsoft.com/office/drawing/2014/main" id="{ABA65D79-653E-49C1-9426-254B12F2C011}"/>
              </a:ext>
            </a:extLst>
          </p:cNvPr>
          <p:cNvSpPr txBox="1">
            <a:spLocks/>
          </p:cNvSpPr>
          <p:nvPr/>
        </p:nvSpPr>
        <p:spPr>
          <a:xfrm>
            <a:off x="457200" y="3573016"/>
            <a:ext cx="6764867" cy="79216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a:lstStyle>
          <a:p>
            <a:pPr fontAlgn="auto">
              <a:spcAft>
                <a:spcPts val="0"/>
              </a:spcAft>
            </a:pPr>
            <a:r>
              <a:rPr lang="en-US" altLang="en-US" dirty="0"/>
              <a:t>Culturally-diverse women and migrants</a:t>
            </a:r>
          </a:p>
        </p:txBody>
      </p:sp>
      <p:sp>
        <p:nvSpPr>
          <p:cNvPr id="15" name="Content Placeholder 7">
            <a:extLst>
              <a:ext uri="{FF2B5EF4-FFF2-40B4-BE49-F238E27FC236}">
                <a16:creationId xmlns:a16="http://schemas.microsoft.com/office/drawing/2014/main" id="{2CDE2B2A-6BF3-4E77-B2D7-7605F4574132}"/>
              </a:ext>
            </a:extLst>
          </p:cNvPr>
          <p:cNvSpPr txBox="1">
            <a:spLocks/>
          </p:cNvSpPr>
          <p:nvPr/>
        </p:nvSpPr>
        <p:spPr>
          <a:xfrm>
            <a:off x="457200" y="4010512"/>
            <a:ext cx="7427168" cy="1408890"/>
          </a:xfrm>
          <a:prstGeom prst="rect">
            <a:avLst/>
          </a:prstGeom>
        </p:spPr>
        <p:txBody>
          <a:bodyPr vert="horz" lIns="0" tIns="45720" rIns="91440" bIns="45720" rtlCol="0" anchor="t">
            <a:normAutofit/>
          </a:bodyPr>
          <a:lst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26900" indent="0" fontAlgn="auto">
              <a:buFont typeface="Lucida Grande"/>
              <a:buNone/>
            </a:pPr>
            <a:r>
              <a:rPr lang="en-AU" dirty="0"/>
              <a:t>Immigrant women are more likely than other women to be murdered as a result of family violence and are less likely to receive appropriate assistance from services when they attempt to leave a violent relationship</a:t>
            </a:r>
          </a:p>
          <a:p>
            <a:pPr fontAlgn="auto"/>
            <a:endParaRPr lang="en-US" altLang="en-US" dirty="0"/>
          </a:p>
          <a:p>
            <a:pPr fontAlgn="auto"/>
            <a:endParaRPr lang="en-AU" dirty="0"/>
          </a:p>
        </p:txBody>
      </p:sp>
      <p:sp>
        <p:nvSpPr>
          <p:cNvPr id="16" name="Slide Number Placeholder 3">
            <a:extLst>
              <a:ext uri="{FF2B5EF4-FFF2-40B4-BE49-F238E27FC236}">
                <a16:creationId xmlns:a16="http://schemas.microsoft.com/office/drawing/2014/main" id="{BDDB8D36-3B12-4DB0-A75C-9A4CB6C0E7D0}"/>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22</a:t>
            </a:fld>
            <a:endParaRPr lang="en-US" dirty="0"/>
          </a:p>
        </p:txBody>
      </p:sp>
      <p:sp>
        <p:nvSpPr>
          <p:cNvPr id="2" name="TextBox 1">
            <a:extLst>
              <a:ext uri="{FF2B5EF4-FFF2-40B4-BE49-F238E27FC236}">
                <a16:creationId xmlns:a16="http://schemas.microsoft.com/office/drawing/2014/main" id="{21F1E0F0-6F7D-4CD2-A6D3-0FF3C33D84B0}"/>
              </a:ext>
            </a:extLst>
          </p:cNvPr>
          <p:cNvSpPr txBox="1"/>
          <p:nvPr/>
        </p:nvSpPr>
        <p:spPr>
          <a:xfrm>
            <a:off x="457200" y="273600"/>
            <a:ext cx="8568952" cy="1384995"/>
          </a:xfrm>
          <a:prstGeom prst="rect">
            <a:avLst/>
          </a:prstGeom>
          <a:noFill/>
        </p:spPr>
        <p:txBody>
          <a:bodyPr wrap="square" lIns="90000" rtlCol="0">
            <a:spAutoFit/>
          </a:bodyPr>
          <a:lstStyle/>
          <a:p>
            <a:r>
              <a:rPr lang="en-US" sz="2800" b="1" dirty="0">
                <a:solidFill>
                  <a:srgbClr val="4D4D4F"/>
                </a:solidFill>
                <a:latin typeface="+mj-lt"/>
              </a:rPr>
              <a:t>Women who experience multiple forms of discrimination and disadvantage are particularly </a:t>
            </a:r>
            <a:r>
              <a:rPr lang="en-US" sz="2800" b="1" u="sng" dirty="0">
                <a:solidFill>
                  <a:srgbClr val="4D4D4F"/>
                </a:solidFill>
                <a:latin typeface="+mj-lt"/>
              </a:rPr>
              <a:t>targeted</a:t>
            </a:r>
            <a:r>
              <a:rPr lang="en-US" sz="2800" b="1" dirty="0">
                <a:solidFill>
                  <a:srgbClr val="4D4D4F"/>
                </a:solidFill>
                <a:latin typeface="+mj-lt"/>
              </a:rPr>
              <a:t> for violence: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AU" altLang="en-US"/>
              <a:t>Women with disabilities</a:t>
            </a:r>
            <a:endParaRPr lang="en-AU" altLang="en-US" dirty="0"/>
          </a:p>
        </p:txBody>
      </p:sp>
      <p:sp>
        <p:nvSpPr>
          <p:cNvPr id="7" name="Slide Number Placeholder 3">
            <a:extLst>
              <a:ext uri="{FF2B5EF4-FFF2-40B4-BE49-F238E27FC236}">
                <a16:creationId xmlns:a16="http://schemas.microsoft.com/office/drawing/2014/main" id="{16860290-6819-4B0D-8BF5-2C9B948152AE}"/>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23</a:t>
            </a:fld>
            <a:endParaRPr lang="en-US" dirty="0"/>
          </a:p>
        </p:txBody>
      </p:sp>
      <p:sp>
        <p:nvSpPr>
          <p:cNvPr id="44035" name="Content Placeholder 2"/>
          <p:cNvSpPr>
            <a:spLocks noGrp="1"/>
          </p:cNvSpPr>
          <p:nvPr>
            <p:ph idx="4294967295"/>
          </p:nvPr>
        </p:nvSpPr>
        <p:spPr>
          <a:xfrm>
            <a:off x="457200" y="1310400"/>
            <a:ext cx="6772275" cy="4200525"/>
          </a:xfrm>
        </p:spPr>
        <p:txBody>
          <a:bodyPr/>
          <a:lstStyle/>
          <a:p>
            <a:pPr marL="18900" indent="0">
              <a:buNone/>
            </a:pPr>
            <a:r>
              <a:rPr lang="en-AU" altLang="en-US" dirty="0"/>
              <a:t>Women with disabilities may experience violence from their carers</a:t>
            </a:r>
          </a:p>
          <a:p>
            <a:pPr marL="18900" indent="0">
              <a:buNone/>
            </a:pPr>
            <a:endParaRPr lang="en-AU" altLang="en-US" sz="800" dirty="0"/>
          </a:p>
          <a:p>
            <a:pPr marL="18900" indent="0">
              <a:buNone/>
            </a:pPr>
            <a:r>
              <a:rPr lang="en-AU" altLang="en-US" dirty="0"/>
              <a:t>Women with disabilities are generally exposed to violence over a longer period of time </a:t>
            </a:r>
          </a:p>
          <a:p>
            <a:pPr marL="18900" indent="0">
              <a:buNone/>
            </a:pPr>
            <a:endParaRPr lang="en-AU" altLang="en-US" sz="900" dirty="0"/>
          </a:p>
          <a:p>
            <a:pPr marL="18900" indent="0">
              <a:buNone/>
            </a:pPr>
            <a:r>
              <a:rPr lang="en-AU" altLang="en-US" dirty="0"/>
              <a:t>When gender inequality intersects with other forms of discrimination, such as racism or ableism, the probability of violence increases</a:t>
            </a:r>
          </a:p>
          <a:p>
            <a:endParaRPr lang="en-AU"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it news?</a:t>
            </a:r>
            <a:endParaRPr lang="en-US" dirty="0"/>
          </a:p>
        </p:txBody>
      </p:sp>
      <p:sp>
        <p:nvSpPr>
          <p:cNvPr id="4" name="Slide Number Placeholder 3">
            <a:extLst>
              <a:ext uri="{FF2B5EF4-FFF2-40B4-BE49-F238E27FC236}">
                <a16:creationId xmlns:a16="http://schemas.microsoft.com/office/drawing/2014/main" id="{43FFAC71-CFDE-4433-8754-5A4EE51468D3}"/>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24</a:t>
            </a:fld>
            <a:endParaRPr lang="en-US" dirty="0"/>
          </a:p>
        </p:txBody>
      </p:sp>
      <p:sp>
        <p:nvSpPr>
          <p:cNvPr id="7" name="Content Placeholder 6">
            <a:extLst>
              <a:ext uri="{FF2B5EF4-FFF2-40B4-BE49-F238E27FC236}">
                <a16:creationId xmlns:a16="http://schemas.microsoft.com/office/drawing/2014/main" id="{D9CAF09E-F44F-4D5D-81E4-3B8D170ECF81}"/>
              </a:ext>
            </a:extLst>
          </p:cNvPr>
          <p:cNvSpPr>
            <a:spLocks noGrp="1"/>
          </p:cNvSpPr>
          <p:nvPr>
            <p:ph sz="half" idx="4294967295"/>
          </p:nvPr>
        </p:nvSpPr>
        <p:spPr>
          <a:xfrm>
            <a:off x="457200" y="1310400"/>
            <a:ext cx="6764337" cy="4276725"/>
          </a:xfrm>
        </p:spPr>
        <p:txBody>
          <a:bodyPr lIns="90000" rIns="90000"/>
          <a:lstStyle/>
          <a:p>
            <a:pPr marL="18900" indent="0">
              <a:buNone/>
            </a:pPr>
            <a:r>
              <a:rPr lang="en-US" dirty="0"/>
              <a:t>On any conventional understanding of news values, violence against women is one of the biggest news stories in Australia</a:t>
            </a:r>
          </a:p>
          <a:p>
            <a:pPr>
              <a:buClr>
                <a:schemeClr val="accent1">
                  <a:lumMod val="60000"/>
                  <a:lumOff val="40000"/>
                </a:schemeClr>
              </a:buClr>
              <a:buFont typeface="Courier New" panose="02070309020205020404" pitchFamily="49" charset="0"/>
              <a:buChar char="o"/>
            </a:pPr>
            <a:r>
              <a:rPr lang="en-US" dirty="0"/>
              <a:t>Our biggest crime story</a:t>
            </a:r>
          </a:p>
          <a:p>
            <a:pPr>
              <a:buClr>
                <a:schemeClr val="accent1">
                  <a:lumMod val="60000"/>
                  <a:lumOff val="40000"/>
                </a:schemeClr>
              </a:buClr>
              <a:buFont typeface="Courier New" panose="02070309020205020404" pitchFamily="49" charset="0"/>
              <a:buChar char="o"/>
            </a:pPr>
            <a:r>
              <a:rPr lang="en-US" dirty="0"/>
              <a:t>Our biggest human rights story</a:t>
            </a:r>
          </a:p>
          <a:p>
            <a:pPr>
              <a:buClr>
                <a:schemeClr val="accent1">
                  <a:lumMod val="60000"/>
                  <a:lumOff val="40000"/>
                </a:schemeClr>
              </a:buClr>
              <a:buFont typeface="Courier New" panose="02070309020205020404" pitchFamily="49" charset="0"/>
              <a:buChar char="o"/>
            </a:pPr>
            <a:r>
              <a:rPr lang="en-US" dirty="0"/>
              <a:t>A big health story</a:t>
            </a:r>
          </a:p>
          <a:p>
            <a:pPr>
              <a:buClr>
                <a:schemeClr val="accent1">
                  <a:lumMod val="60000"/>
                  <a:lumOff val="40000"/>
                </a:schemeClr>
              </a:buClr>
              <a:buFont typeface="Courier New" panose="02070309020205020404" pitchFamily="49" charset="0"/>
              <a:buChar char="o"/>
            </a:pPr>
            <a:r>
              <a:rPr lang="en-US" dirty="0"/>
              <a:t>A big economic story</a:t>
            </a:r>
          </a:p>
          <a:p>
            <a:pPr>
              <a:buClr>
                <a:schemeClr val="accent1">
                  <a:lumMod val="60000"/>
                  <a:lumOff val="40000"/>
                </a:schemeClr>
              </a:buClr>
              <a:buFont typeface="Courier New" panose="02070309020205020404" pitchFamily="49" charset="0"/>
              <a:buChar char="o"/>
            </a:pPr>
            <a:r>
              <a:rPr lang="en-US" dirty="0"/>
              <a:t>It underlies many other social issues, including educational disadvantage, employment inequality, homelessness and more</a:t>
            </a:r>
          </a:p>
          <a:p>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9385C-1ED6-4A3F-985B-4938434DA940}"/>
              </a:ext>
            </a:extLst>
          </p:cNvPr>
          <p:cNvSpPr>
            <a:spLocks noGrp="1"/>
          </p:cNvSpPr>
          <p:nvPr>
            <p:ph type="title"/>
          </p:nvPr>
        </p:nvSpPr>
        <p:spPr/>
        <p:txBody>
          <a:bodyPr/>
          <a:lstStyle/>
          <a:p>
            <a:r>
              <a:rPr lang="en-AU" dirty="0"/>
              <a:t>3</a:t>
            </a:r>
          </a:p>
        </p:txBody>
      </p:sp>
      <p:sp>
        <p:nvSpPr>
          <p:cNvPr id="5" name="Text Placeholder 4">
            <a:extLst>
              <a:ext uri="{FF2B5EF4-FFF2-40B4-BE49-F238E27FC236}">
                <a16:creationId xmlns:a16="http://schemas.microsoft.com/office/drawing/2014/main" id="{8E007F11-F0E6-43B8-B6C4-3212123BA48F}"/>
              </a:ext>
            </a:extLst>
          </p:cNvPr>
          <p:cNvSpPr>
            <a:spLocks noGrp="1"/>
          </p:cNvSpPr>
          <p:nvPr>
            <p:ph type="body" idx="1"/>
          </p:nvPr>
        </p:nvSpPr>
        <p:spPr/>
        <p:txBody>
          <a:bodyPr>
            <a:normAutofit/>
          </a:bodyPr>
          <a:lstStyle/>
          <a:p>
            <a:pPr>
              <a:spcBef>
                <a:spcPts val="0"/>
              </a:spcBef>
            </a:pPr>
            <a:r>
              <a:rPr lang="en-AU" sz="4800" dirty="0"/>
              <a:t>The role of </a:t>
            </a:r>
            <a:br>
              <a:rPr lang="en-AU" sz="4800" dirty="0"/>
            </a:br>
            <a:r>
              <a:rPr lang="en-AU" sz="4800" dirty="0"/>
              <a:t>the media</a:t>
            </a:r>
          </a:p>
        </p:txBody>
      </p:sp>
    </p:spTree>
    <p:extLst>
      <p:ext uri="{BB962C8B-B14F-4D97-AF65-F5344CB8AC3E}">
        <p14:creationId xmlns:p14="http://schemas.microsoft.com/office/powerpoint/2010/main" val="2212368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the media matter?</a:t>
            </a:r>
          </a:p>
        </p:txBody>
      </p:sp>
      <p:sp>
        <p:nvSpPr>
          <p:cNvPr id="5" name="Slide Number Placeholder 3">
            <a:extLst>
              <a:ext uri="{FF2B5EF4-FFF2-40B4-BE49-F238E27FC236}">
                <a16:creationId xmlns:a16="http://schemas.microsoft.com/office/drawing/2014/main" id="{AE4702CA-E3C4-466F-849B-D3C8949A3818}"/>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26</a:t>
            </a:fld>
            <a:endParaRPr lang="en-US" dirty="0"/>
          </a:p>
        </p:txBody>
      </p:sp>
      <p:sp>
        <p:nvSpPr>
          <p:cNvPr id="3" name="Content Placeholder 2"/>
          <p:cNvSpPr>
            <a:spLocks noGrp="1"/>
          </p:cNvSpPr>
          <p:nvPr>
            <p:ph idx="4294967295"/>
          </p:nvPr>
        </p:nvSpPr>
        <p:spPr>
          <a:xfrm>
            <a:off x="457200" y="1310400"/>
            <a:ext cx="6772275" cy="4200525"/>
          </a:xfrm>
        </p:spPr>
        <p:txBody>
          <a:bodyPr/>
          <a:lstStyle/>
          <a:p>
            <a:pPr marL="18900" indent="0">
              <a:buNone/>
            </a:pPr>
            <a:r>
              <a:rPr lang="en-US" dirty="0"/>
              <a:t>For many years, family violence was private and neglected by police, the law and media</a:t>
            </a:r>
          </a:p>
          <a:p>
            <a:pPr marL="18900" indent="0">
              <a:buNone/>
            </a:pPr>
            <a:endParaRPr lang="en-US" dirty="0"/>
          </a:p>
          <a:p>
            <a:pPr marL="18900" indent="0">
              <a:buNone/>
            </a:pPr>
            <a:r>
              <a:rPr lang="en-US" dirty="0"/>
              <a:t>This almost certainly helped it to increase</a:t>
            </a:r>
          </a:p>
          <a:p>
            <a:pPr marL="18900" indent="0">
              <a:buNone/>
            </a:pPr>
            <a:endParaRPr lang="en-US" dirty="0"/>
          </a:p>
          <a:p>
            <a:pPr marL="18900" indent="0">
              <a:buNone/>
            </a:pPr>
            <a:r>
              <a:rPr lang="en-US" dirty="0"/>
              <a:t>It is very important that the media covers family violence, but doing so presents numerous challenges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6D4535-58A4-4ED6-B684-54775DFF2CB1}"/>
              </a:ext>
            </a:extLst>
          </p:cNvPr>
          <p:cNvSpPr>
            <a:spLocks noGrp="1"/>
          </p:cNvSpPr>
          <p:nvPr>
            <p:ph type="title"/>
          </p:nvPr>
        </p:nvSpPr>
        <p:spPr/>
        <p:txBody>
          <a:bodyPr/>
          <a:lstStyle/>
          <a:p>
            <a:r>
              <a:rPr lang="en-AU" dirty="0"/>
              <a:t>What the research tells us</a:t>
            </a:r>
          </a:p>
        </p:txBody>
      </p:sp>
      <p:sp>
        <p:nvSpPr>
          <p:cNvPr id="6" name="Slide Number Placeholder 3">
            <a:extLst>
              <a:ext uri="{FF2B5EF4-FFF2-40B4-BE49-F238E27FC236}">
                <a16:creationId xmlns:a16="http://schemas.microsoft.com/office/drawing/2014/main" id="{F4D2FFF8-F4C0-44E1-97B5-A1E4D3D6BFA0}"/>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27</a:t>
            </a:fld>
            <a:endParaRPr lang="en-US" dirty="0"/>
          </a:p>
        </p:txBody>
      </p:sp>
      <p:sp>
        <p:nvSpPr>
          <p:cNvPr id="3" name="Content Placeholder 2"/>
          <p:cNvSpPr>
            <a:spLocks noGrp="1"/>
          </p:cNvSpPr>
          <p:nvPr>
            <p:ph idx="4294967295"/>
          </p:nvPr>
        </p:nvSpPr>
        <p:spPr>
          <a:xfrm>
            <a:off x="457200" y="1310400"/>
            <a:ext cx="6772275" cy="4200525"/>
          </a:xfrm>
        </p:spPr>
        <p:txBody>
          <a:bodyPr/>
          <a:lstStyle/>
          <a:p>
            <a:pPr marL="18900" lvl="0" indent="0">
              <a:buNone/>
            </a:pPr>
            <a:r>
              <a:rPr lang="en-US" dirty="0"/>
              <a:t>Community attitudes that condone violence against women are a primary driver of violence against women</a:t>
            </a:r>
          </a:p>
          <a:p>
            <a:pPr marL="18900" lvl="0" indent="0">
              <a:buNone/>
            </a:pPr>
            <a:endParaRPr lang="en-US" dirty="0"/>
          </a:p>
          <a:p>
            <a:pPr marL="18900" lvl="0" indent="0">
              <a:buNone/>
            </a:pPr>
            <a:r>
              <a:rPr lang="en-US" dirty="0"/>
              <a:t>Media coverage of violence against women is one  factor that helps form those community attitudes</a:t>
            </a:r>
          </a:p>
          <a:p>
            <a:pPr marL="18900" indent="0">
              <a:buNone/>
            </a:pPr>
            <a:endParaRPr lang="en-AU" dirty="0"/>
          </a:p>
          <a:p>
            <a:pPr marL="18900" indent="0">
              <a:buNone/>
            </a:pPr>
            <a:r>
              <a:rPr lang="en-AU" dirty="0"/>
              <a:t>People are highly influenced by media reports. If media blames the victim, the audience is more likely to do so too</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98BF0-C6AC-4C57-92A9-3270166C7348}"/>
              </a:ext>
            </a:extLst>
          </p:cNvPr>
          <p:cNvSpPr>
            <a:spLocks noGrp="1"/>
          </p:cNvSpPr>
          <p:nvPr>
            <p:ph type="title"/>
          </p:nvPr>
        </p:nvSpPr>
        <p:spPr/>
        <p:txBody>
          <a:bodyPr/>
          <a:lstStyle/>
          <a:p>
            <a:r>
              <a:rPr lang="en-AU" dirty="0"/>
              <a:t>What the research tells us</a:t>
            </a:r>
          </a:p>
        </p:txBody>
      </p:sp>
      <p:sp>
        <p:nvSpPr>
          <p:cNvPr id="6" name="Content Placeholder 2"/>
          <p:cNvSpPr txBox="1">
            <a:spLocks/>
          </p:cNvSpPr>
          <p:nvPr/>
        </p:nvSpPr>
        <p:spPr>
          <a:xfrm>
            <a:off x="3214734" y="2276872"/>
            <a:ext cx="5040560" cy="375789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 typeface="Wingdings"/>
              <a:buNone/>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4294967295"/>
          </p:nvPr>
        </p:nvSpPr>
        <p:spPr>
          <a:xfrm>
            <a:off x="457200" y="1310400"/>
            <a:ext cx="7283152" cy="4200525"/>
          </a:xfrm>
        </p:spPr>
        <p:txBody>
          <a:bodyPr>
            <a:normAutofit/>
          </a:bodyPr>
          <a:lstStyle/>
          <a:p>
            <a:pPr marL="18900" indent="0">
              <a:buNone/>
            </a:pPr>
            <a:r>
              <a:rPr lang="en-AU" dirty="0">
                <a:latin typeface="+mj-lt"/>
              </a:rPr>
              <a:t>Analysis of 4,516 reports on violence against women in print, online, radio, and television between Feb – June 2015 showed:</a:t>
            </a:r>
          </a:p>
          <a:p>
            <a:pPr>
              <a:buClr>
                <a:schemeClr val="accent1">
                  <a:lumMod val="60000"/>
                  <a:lumOff val="40000"/>
                </a:schemeClr>
              </a:buClr>
              <a:buFont typeface="Courier New" panose="02070309020205020404" pitchFamily="49" charset="0"/>
              <a:buChar char="o"/>
            </a:pPr>
            <a:r>
              <a:rPr lang="en-AU" b="1" dirty="0">
                <a:latin typeface="+mj-lt"/>
                <a:ea typeface="Arial Unicode MS" panose="020B0604020202020204" pitchFamily="34" charset="-128"/>
                <a:cs typeface="Arial Unicode MS" panose="020B0604020202020204" pitchFamily="34" charset="-128"/>
              </a:rPr>
              <a:t>15% </a:t>
            </a:r>
            <a:r>
              <a:rPr lang="en-AU" dirty="0">
                <a:latin typeface="+mj-lt"/>
                <a:ea typeface="Arial Unicode MS" panose="020B0604020202020204" pitchFamily="34" charset="-128"/>
                <a:cs typeface="Arial Unicode MS" panose="020B0604020202020204" pitchFamily="34" charset="-128"/>
              </a:rPr>
              <a:t>included </a:t>
            </a:r>
            <a:r>
              <a:rPr lang="en-AU" b="1" dirty="0">
                <a:latin typeface="+mj-lt"/>
                <a:ea typeface="Arial Unicode MS" panose="020B0604020202020204" pitchFamily="34" charset="-128"/>
                <a:cs typeface="Arial Unicode MS" panose="020B0604020202020204" pitchFamily="34" charset="-128"/>
              </a:rPr>
              <a:t>victim blaming</a:t>
            </a:r>
            <a:endParaRPr lang="en-AU" dirty="0">
              <a:latin typeface="+mj-lt"/>
              <a:ea typeface="Arial Unicode MS" panose="020B0604020202020204" pitchFamily="34" charset="-128"/>
              <a:cs typeface="Arial Unicode MS" panose="020B0604020202020204" pitchFamily="34" charset="-128"/>
            </a:endParaRPr>
          </a:p>
          <a:p>
            <a:pPr>
              <a:buClr>
                <a:schemeClr val="accent1">
                  <a:lumMod val="60000"/>
                  <a:lumOff val="40000"/>
                </a:schemeClr>
              </a:buClr>
              <a:buFont typeface="Courier New" panose="02070309020205020404" pitchFamily="49" charset="0"/>
              <a:buChar char="o"/>
            </a:pPr>
            <a:r>
              <a:rPr lang="en-AU" b="1" dirty="0">
                <a:latin typeface="+mj-lt"/>
                <a:ea typeface="Arial Unicode MS" panose="020B0604020202020204" pitchFamily="34" charset="-128"/>
                <a:cs typeface="Arial Unicode MS" panose="020B0604020202020204" pitchFamily="34" charset="-128"/>
              </a:rPr>
              <a:t>14.8% </a:t>
            </a:r>
            <a:r>
              <a:rPr lang="en-AU" dirty="0">
                <a:latin typeface="+mj-lt"/>
                <a:ea typeface="Arial Unicode MS" panose="020B0604020202020204" pitchFamily="34" charset="-128"/>
                <a:cs typeface="Arial Unicode MS" panose="020B0604020202020204" pitchFamily="34" charset="-128"/>
              </a:rPr>
              <a:t>made </a:t>
            </a:r>
            <a:r>
              <a:rPr lang="en-AU" b="1" dirty="0">
                <a:latin typeface="+mj-lt"/>
                <a:ea typeface="Arial Unicode MS" panose="020B0604020202020204" pitchFamily="34" charset="-128"/>
                <a:cs typeface="Arial Unicode MS" panose="020B0604020202020204" pitchFamily="34" charset="-128"/>
              </a:rPr>
              <a:t>excuses</a:t>
            </a:r>
            <a:r>
              <a:rPr lang="en-AU" dirty="0">
                <a:latin typeface="+mj-lt"/>
                <a:ea typeface="Arial Unicode MS" panose="020B0604020202020204" pitchFamily="34" charset="-128"/>
                <a:cs typeface="Arial Unicode MS" panose="020B0604020202020204" pitchFamily="34" charset="-128"/>
              </a:rPr>
              <a:t> for the perpetrator</a:t>
            </a:r>
          </a:p>
          <a:p>
            <a:pPr>
              <a:buClr>
                <a:schemeClr val="accent1">
                  <a:lumMod val="60000"/>
                  <a:lumOff val="40000"/>
                </a:schemeClr>
              </a:buClr>
              <a:buFont typeface="Courier New" panose="02070309020205020404" pitchFamily="49" charset="0"/>
              <a:buChar char="o"/>
            </a:pPr>
            <a:r>
              <a:rPr lang="en-AU" b="1" dirty="0">
                <a:latin typeface="+mj-lt"/>
                <a:ea typeface="Arial Unicode MS" panose="020B0604020202020204" pitchFamily="34" charset="-128"/>
                <a:cs typeface="Arial Unicode MS" panose="020B0604020202020204" pitchFamily="34" charset="-128"/>
              </a:rPr>
              <a:t>59.8% </a:t>
            </a:r>
            <a:r>
              <a:rPr lang="en-AU" dirty="0">
                <a:latin typeface="+mj-lt"/>
                <a:ea typeface="Arial Unicode MS" panose="020B0604020202020204" pitchFamily="34" charset="-128"/>
                <a:cs typeface="Arial Unicode MS" panose="020B0604020202020204" pitchFamily="34" charset="-128"/>
              </a:rPr>
              <a:t>rendered the </a:t>
            </a:r>
            <a:r>
              <a:rPr lang="en-AU" b="1" dirty="0">
                <a:latin typeface="+mj-lt"/>
                <a:ea typeface="Arial Unicode MS" panose="020B0604020202020204" pitchFamily="34" charset="-128"/>
                <a:cs typeface="Arial Unicode MS" panose="020B0604020202020204" pitchFamily="34" charset="-128"/>
              </a:rPr>
              <a:t>perpetrator invisible</a:t>
            </a:r>
            <a:endParaRPr lang="en-AU" dirty="0">
              <a:latin typeface="+mj-lt"/>
              <a:ea typeface="Arial Unicode MS" panose="020B0604020202020204" pitchFamily="34" charset="-128"/>
              <a:cs typeface="Arial Unicode MS" panose="020B0604020202020204" pitchFamily="34" charset="-128"/>
            </a:endParaRPr>
          </a:p>
          <a:p>
            <a:pPr>
              <a:buClr>
                <a:schemeClr val="accent1">
                  <a:lumMod val="60000"/>
                  <a:lumOff val="40000"/>
                </a:schemeClr>
              </a:buClr>
              <a:buFont typeface="Courier New" panose="02070309020205020404" pitchFamily="49" charset="0"/>
              <a:buChar char="o"/>
            </a:pPr>
            <a:r>
              <a:rPr lang="en-AU" b="1" dirty="0">
                <a:latin typeface="+mj-lt"/>
                <a:ea typeface="Arial Unicode MS" panose="020B0604020202020204" pitchFamily="34" charset="-128"/>
                <a:cs typeface="Arial Unicode MS" panose="020B0604020202020204" pitchFamily="34" charset="-128"/>
              </a:rPr>
              <a:t>4.3% </a:t>
            </a:r>
            <a:r>
              <a:rPr lang="en-AU" dirty="0">
                <a:latin typeface="+mj-lt"/>
                <a:ea typeface="Arial Unicode MS" panose="020B0604020202020204" pitchFamily="34" charset="-128"/>
                <a:cs typeface="Arial Unicode MS" panose="020B0604020202020204" pitchFamily="34" charset="-128"/>
              </a:rPr>
              <a:t>included appropriate </a:t>
            </a:r>
            <a:r>
              <a:rPr lang="en-AU" b="1" dirty="0">
                <a:latin typeface="+mj-lt"/>
                <a:ea typeface="Arial Unicode MS" panose="020B0604020202020204" pitchFamily="34" charset="-128"/>
                <a:cs typeface="Arial Unicode MS" panose="020B0604020202020204" pitchFamily="34" charset="-128"/>
              </a:rPr>
              <a:t>help-seeking information</a:t>
            </a:r>
          </a:p>
          <a:p>
            <a:pPr>
              <a:buClr>
                <a:schemeClr val="accent1">
                  <a:lumMod val="60000"/>
                  <a:lumOff val="40000"/>
                </a:schemeClr>
              </a:buClr>
              <a:buFont typeface="Courier New" panose="02070309020205020404" pitchFamily="49" charset="0"/>
              <a:buChar char="o"/>
            </a:pPr>
            <a:r>
              <a:rPr lang="en-AU" b="1" dirty="0">
                <a:latin typeface="+mj-lt"/>
              </a:rPr>
              <a:t>Coverage was murder-centric</a:t>
            </a:r>
            <a:r>
              <a:rPr lang="en-AU" dirty="0">
                <a:latin typeface="+mj-lt"/>
              </a:rPr>
              <a:t>: other kinds of abuse, such as emotional, threats, sexual harassment were invisible</a:t>
            </a:r>
          </a:p>
          <a:p>
            <a:pPr>
              <a:buClr>
                <a:schemeClr val="accent1">
                  <a:lumMod val="60000"/>
                  <a:lumOff val="40000"/>
                </a:schemeClr>
              </a:buClr>
              <a:buFont typeface="Courier New" panose="02070309020205020404" pitchFamily="49" charset="0"/>
              <a:buChar char="o"/>
            </a:pPr>
            <a:r>
              <a:rPr lang="en-AU" b="1" dirty="0">
                <a:latin typeface="+mj-lt"/>
              </a:rPr>
              <a:t>Only 17% </a:t>
            </a:r>
            <a:r>
              <a:rPr lang="en-AU" dirty="0">
                <a:latin typeface="+mj-lt"/>
              </a:rPr>
              <a:t>included any information about the </a:t>
            </a:r>
            <a:r>
              <a:rPr lang="en-AU" b="1" dirty="0">
                <a:latin typeface="+mj-lt"/>
              </a:rPr>
              <a:t>broader social contex</a:t>
            </a:r>
            <a:r>
              <a:rPr lang="en-AU" dirty="0">
                <a:latin typeface="+mj-lt"/>
              </a:rPr>
              <a:t>t</a:t>
            </a:r>
          </a:p>
          <a:p>
            <a:pPr>
              <a:buClr>
                <a:schemeClr val="accent1">
                  <a:lumMod val="60000"/>
                  <a:lumOff val="40000"/>
                </a:schemeClr>
              </a:buClr>
              <a:buFont typeface="Courier New" panose="02070309020205020404" pitchFamily="49" charset="0"/>
              <a:buChar char="o"/>
            </a:pPr>
            <a:endParaRPr lang="en-AU" b="1" dirty="0">
              <a:ea typeface="Arial Unicode MS" panose="020B0604020202020204" pitchFamily="34" charset="-128"/>
              <a:cs typeface="Arial Unicode MS" panose="020B0604020202020204" pitchFamily="34" charset="-128"/>
            </a:endParaRPr>
          </a:p>
          <a:p>
            <a:pPr marL="18900" indent="0">
              <a:buNone/>
            </a:pPr>
            <a:endParaRPr lang="en-AU" dirty="0"/>
          </a:p>
          <a:p>
            <a:endParaRPr lang="en-AU" dirty="0"/>
          </a:p>
        </p:txBody>
      </p:sp>
      <p:sp>
        <p:nvSpPr>
          <p:cNvPr id="7" name="Slide Number Placeholder 3">
            <a:extLst>
              <a:ext uri="{FF2B5EF4-FFF2-40B4-BE49-F238E27FC236}">
                <a16:creationId xmlns:a16="http://schemas.microsoft.com/office/drawing/2014/main" id="{F023FAD9-B87C-463B-8CA9-A6932A5E61F1}"/>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28</a:t>
            </a:fld>
            <a:endParaRPr lang="en-US" dirty="0"/>
          </a:p>
        </p:txBody>
      </p:sp>
      <p:sp>
        <p:nvSpPr>
          <p:cNvPr id="2" name="Rectangle 1">
            <a:extLst>
              <a:ext uri="{FF2B5EF4-FFF2-40B4-BE49-F238E27FC236}">
                <a16:creationId xmlns:a16="http://schemas.microsoft.com/office/drawing/2014/main" id="{901EC36B-FF64-42FD-AC25-A8D002CB103E}"/>
              </a:ext>
            </a:extLst>
          </p:cNvPr>
          <p:cNvSpPr/>
          <p:nvPr/>
        </p:nvSpPr>
        <p:spPr>
          <a:xfrm>
            <a:off x="457200" y="5229200"/>
            <a:ext cx="7283152" cy="430887"/>
          </a:xfrm>
          <a:prstGeom prst="rect">
            <a:avLst/>
          </a:prstGeom>
        </p:spPr>
        <p:txBody>
          <a:bodyPr wrap="square">
            <a:spAutoFit/>
          </a:bodyPr>
          <a:lstStyle/>
          <a:p>
            <a:pPr lvl="0" eaLnBrk="0" hangingPunct="0">
              <a:spcBef>
                <a:spcPct val="30000"/>
              </a:spcBef>
              <a:defRPr/>
            </a:pPr>
            <a:r>
              <a:rPr lang="en-US" sz="1100" dirty="0">
                <a:latin typeface="Arial Unicode MS" charset="0"/>
                <a:ea typeface="Arial Unicode MS" charset="0"/>
                <a:cs typeface="Arial Unicode MS" charset="0"/>
              </a:rPr>
              <a:t>ANROWS and Our Watch, (2016) ‘Media Representations of violence against women and their children: Final Report’, Horizons</a:t>
            </a:r>
            <a:r>
              <a:rPr lang="en-US" sz="900" dirty="0">
                <a:latin typeface="Arial Unicode MS" charset="0"/>
                <a:ea typeface="Arial Unicode MS" charset="0"/>
                <a:cs typeface="Arial Unicode MS" charset="0"/>
              </a:rPr>
              <a:t>, </a:t>
            </a:r>
            <a:r>
              <a:rPr lang="en-US" sz="1100" dirty="0">
                <a:latin typeface="Arial Unicode MS" charset="0"/>
                <a:ea typeface="Arial Unicode MS" charset="0"/>
                <a:cs typeface="Arial Unicode MS" charset="0"/>
              </a:rPr>
              <a:t>3. </a:t>
            </a:r>
          </a:p>
        </p:txBody>
      </p:sp>
    </p:spTree>
    <p:extLst>
      <p:ext uri="{BB962C8B-B14F-4D97-AF65-F5344CB8AC3E}">
        <p14:creationId xmlns:p14="http://schemas.microsoft.com/office/powerpoint/2010/main" val="260711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the research tells us</a:t>
            </a:r>
            <a:endParaRPr lang="en-AU" dirty="0"/>
          </a:p>
        </p:txBody>
      </p:sp>
      <p:sp>
        <p:nvSpPr>
          <p:cNvPr id="5" name="Slide Number Placeholder 3">
            <a:extLst>
              <a:ext uri="{FF2B5EF4-FFF2-40B4-BE49-F238E27FC236}">
                <a16:creationId xmlns:a16="http://schemas.microsoft.com/office/drawing/2014/main" id="{42F0EB73-7417-40AE-B710-8622A759007F}"/>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29</a:t>
            </a:fld>
            <a:endParaRPr lang="en-US" dirty="0"/>
          </a:p>
        </p:txBody>
      </p:sp>
      <p:sp>
        <p:nvSpPr>
          <p:cNvPr id="3" name="Content Placeholder 2"/>
          <p:cNvSpPr>
            <a:spLocks noGrp="1"/>
          </p:cNvSpPr>
          <p:nvPr>
            <p:ph idx="4294967295"/>
          </p:nvPr>
        </p:nvSpPr>
        <p:spPr>
          <a:xfrm>
            <a:off x="457200" y="1310400"/>
            <a:ext cx="6772275" cy="4200525"/>
          </a:xfrm>
        </p:spPr>
        <p:txBody>
          <a:bodyPr lIns="0">
            <a:normAutofit/>
          </a:bodyPr>
          <a:lstStyle/>
          <a:p>
            <a:pPr lvl="0">
              <a:buClr>
                <a:schemeClr val="accent1">
                  <a:lumMod val="60000"/>
                  <a:lumOff val="40000"/>
                </a:schemeClr>
              </a:buClr>
              <a:buFont typeface="Courier New" panose="02070309020205020404" pitchFamily="49" charset="0"/>
              <a:buChar char="o"/>
            </a:pPr>
            <a:r>
              <a:rPr lang="en-US" dirty="0"/>
              <a:t>Over-reliance on criminal justice personnel as sources</a:t>
            </a:r>
          </a:p>
          <a:p>
            <a:pPr lvl="0">
              <a:buClr>
                <a:schemeClr val="accent1">
                  <a:lumMod val="60000"/>
                  <a:lumOff val="40000"/>
                </a:schemeClr>
              </a:buClr>
              <a:buFont typeface="Courier New" panose="02070309020205020404" pitchFamily="49" charset="0"/>
              <a:buChar char="o"/>
            </a:pPr>
            <a:r>
              <a:rPr lang="en-US" dirty="0"/>
              <a:t>Reporters rarely use victim advocates as sources</a:t>
            </a:r>
          </a:p>
          <a:p>
            <a:pPr lvl="0">
              <a:buClr>
                <a:schemeClr val="accent1">
                  <a:lumMod val="60000"/>
                  <a:lumOff val="40000"/>
                </a:schemeClr>
              </a:buClr>
              <a:buFont typeface="Courier New" panose="02070309020205020404" pitchFamily="49" charset="0"/>
              <a:buChar char="o"/>
            </a:pPr>
            <a:r>
              <a:rPr lang="en-US" dirty="0"/>
              <a:t>Coverage likely to depict violence as an individual incident rather than a broader social problem</a:t>
            </a:r>
          </a:p>
          <a:p>
            <a:pPr lvl="0">
              <a:buClr>
                <a:schemeClr val="accent1">
                  <a:lumMod val="60000"/>
                  <a:lumOff val="40000"/>
                </a:schemeClr>
              </a:buClr>
              <a:buFont typeface="Courier New" panose="02070309020205020404" pitchFamily="49" charset="0"/>
              <a:buChar char="o"/>
            </a:pPr>
            <a:r>
              <a:rPr lang="en-US" dirty="0"/>
              <a:t>Reports often reinforce rape myths</a:t>
            </a:r>
          </a:p>
          <a:p>
            <a:pPr lvl="0">
              <a:buClr>
                <a:schemeClr val="accent1">
                  <a:lumMod val="60000"/>
                  <a:lumOff val="40000"/>
                </a:schemeClr>
              </a:buClr>
              <a:buFont typeface="Courier New" panose="02070309020205020404" pitchFamily="49" charset="0"/>
              <a:buChar char="o"/>
            </a:pPr>
            <a:endParaRPr lang="en-US" dirty="0"/>
          </a:p>
          <a:p>
            <a:pPr lvl="0"/>
            <a:endParaRPr lang="en-US" dirty="0"/>
          </a:p>
          <a:p>
            <a:pPr lvl="0"/>
            <a:endParaRPr lang="en-AU" dirty="0"/>
          </a:p>
          <a:p>
            <a:pPr lvl="0"/>
            <a:endParaRPr lang="en-US" dirty="0"/>
          </a:p>
        </p:txBody>
      </p:sp>
    </p:spTree>
    <p:extLst>
      <p:ext uri="{BB962C8B-B14F-4D97-AF65-F5344CB8AC3E}">
        <p14:creationId xmlns:p14="http://schemas.microsoft.com/office/powerpoint/2010/main" val="316112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care of yourself and others</a:t>
            </a:r>
          </a:p>
        </p:txBody>
      </p:sp>
      <p:sp>
        <p:nvSpPr>
          <p:cNvPr id="11" name="Slide Number Placeholder 3">
            <a:extLst>
              <a:ext uri="{FF2B5EF4-FFF2-40B4-BE49-F238E27FC236}">
                <a16:creationId xmlns:a16="http://schemas.microsoft.com/office/drawing/2014/main" id="{A912D566-2CEB-457A-A7E7-36C91995F627}"/>
              </a:ext>
            </a:extLst>
          </p:cNvPr>
          <p:cNvSpPr>
            <a:spLocks noGrp="1"/>
          </p:cNvSpPr>
          <p:nvPr>
            <p:ph type="sldNum" sz="quarter" idx="4294967295"/>
          </p:nvPr>
        </p:nvSpPr>
        <p:spPr>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3</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Content Placeholder 9">
            <a:extLst>
              <a:ext uri="{FF2B5EF4-FFF2-40B4-BE49-F238E27FC236}">
                <a16:creationId xmlns:a16="http://schemas.microsoft.com/office/drawing/2014/main" id="{4BD5E1F6-E011-4AA7-8C54-6CA1DEA5C489}"/>
              </a:ext>
            </a:extLst>
          </p:cNvPr>
          <p:cNvSpPr>
            <a:spLocks noGrp="1"/>
          </p:cNvSpPr>
          <p:nvPr>
            <p:ph sz="half" idx="4294967295"/>
          </p:nvPr>
        </p:nvSpPr>
        <p:spPr>
          <a:xfrm>
            <a:off x="457200" y="1310400"/>
            <a:ext cx="6764337" cy="4276725"/>
          </a:xfrm>
        </p:spPr>
        <p:txBody>
          <a:bodyPr/>
          <a:lstStyle/>
          <a:p>
            <a:pPr marL="18900" indent="0">
              <a:buNone/>
            </a:pPr>
            <a:r>
              <a:rPr lang="en-US" dirty="0"/>
              <a:t>While we acknowledge and support you, this is not the place to reveal sensitive personal information</a:t>
            </a:r>
          </a:p>
          <a:p>
            <a:pPr marL="18900" indent="0">
              <a:buNone/>
            </a:pPr>
            <a:endParaRPr lang="en-US" dirty="0"/>
          </a:p>
          <a:p>
            <a:pPr marL="18900" indent="0">
              <a:buNone/>
            </a:pPr>
            <a:r>
              <a:rPr lang="en-US" dirty="0"/>
              <a:t>If you want to seek more help, please see the resources listed at the end of this presentation</a:t>
            </a:r>
          </a:p>
          <a:p>
            <a:pPr marL="18900" indent="0">
              <a:buNone/>
            </a:pPr>
            <a:endParaRPr lang="en-US" dirty="0"/>
          </a:p>
          <a:p>
            <a:pPr marL="18900" indent="0">
              <a:buNone/>
            </a:pPr>
            <a:r>
              <a:rPr lang="en-US" dirty="0"/>
              <a:t>Even if none of this applies to you, please be mindful about others, and take care to discuss and debate the issues with respect and consideration for your classmates</a:t>
            </a:r>
          </a:p>
          <a:p>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Representations of victims</a:t>
            </a:r>
            <a:endParaRPr lang="en-AU" dirty="0"/>
          </a:p>
        </p:txBody>
      </p:sp>
      <p:sp>
        <p:nvSpPr>
          <p:cNvPr id="5" name="Slide Number Placeholder 3">
            <a:extLst>
              <a:ext uri="{FF2B5EF4-FFF2-40B4-BE49-F238E27FC236}">
                <a16:creationId xmlns:a16="http://schemas.microsoft.com/office/drawing/2014/main" id="{3181CFAE-7D82-48C4-A739-6D55208D014D}"/>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30</a:t>
            </a:fld>
            <a:endParaRPr lang="en-US" dirty="0"/>
          </a:p>
        </p:txBody>
      </p:sp>
      <p:sp>
        <p:nvSpPr>
          <p:cNvPr id="3" name="Content Placeholder 2"/>
          <p:cNvSpPr>
            <a:spLocks noGrp="1"/>
          </p:cNvSpPr>
          <p:nvPr>
            <p:ph idx="4294967295"/>
          </p:nvPr>
        </p:nvSpPr>
        <p:spPr>
          <a:xfrm>
            <a:off x="457200" y="1310400"/>
            <a:ext cx="7427168" cy="4200525"/>
          </a:xfrm>
        </p:spPr>
        <p:txBody>
          <a:bodyPr rIns="90000">
            <a:normAutofit/>
          </a:bodyPr>
          <a:lstStyle/>
          <a:p>
            <a:pPr marL="18900" indent="0">
              <a:buClr>
                <a:schemeClr val="accent1">
                  <a:lumMod val="60000"/>
                  <a:lumOff val="40000"/>
                </a:schemeClr>
              </a:buClr>
              <a:buNone/>
            </a:pPr>
            <a:r>
              <a:rPr lang="en-AU" dirty="0"/>
              <a:t>Coverage observed in this study found reporting that suggested that victims of violence are at least partly to blame for what happened to them:</a:t>
            </a:r>
          </a:p>
          <a:p>
            <a:pPr>
              <a:buClr>
                <a:schemeClr val="accent1">
                  <a:lumMod val="60000"/>
                  <a:lumOff val="40000"/>
                </a:schemeClr>
              </a:buClr>
              <a:buFont typeface="Courier New" panose="02070309020205020404" pitchFamily="49" charset="0"/>
              <a:buChar char="o"/>
            </a:pPr>
            <a:r>
              <a:rPr lang="en-AU" dirty="0"/>
              <a:t>She “lived on the wild side”</a:t>
            </a:r>
          </a:p>
          <a:p>
            <a:pPr>
              <a:buClr>
                <a:schemeClr val="accent1">
                  <a:lumMod val="60000"/>
                  <a:lumOff val="40000"/>
                </a:schemeClr>
              </a:buClr>
              <a:buFont typeface="Courier New" panose="02070309020205020404" pitchFamily="49" charset="0"/>
              <a:buChar char="o"/>
            </a:pPr>
            <a:r>
              <a:rPr lang="en-AU" dirty="0"/>
              <a:t>“Ate men alive”</a:t>
            </a:r>
          </a:p>
          <a:p>
            <a:pPr>
              <a:buClr>
                <a:schemeClr val="accent1">
                  <a:lumMod val="60000"/>
                  <a:lumOff val="40000"/>
                </a:schemeClr>
              </a:buClr>
              <a:buFont typeface="Courier New" panose="02070309020205020404" pitchFamily="49" charset="0"/>
              <a:buChar char="o"/>
            </a:pPr>
            <a:r>
              <a:rPr lang="en-AU" dirty="0"/>
              <a:t>“Taunted” her husband</a:t>
            </a:r>
          </a:p>
          <a:p>
            <a:pPr>
              <a:buClr>
                <a:schemeClr val="accent1">
                  <a:lumMod val="60000"/>
                  <a:lumOff val="40000"/>
                </a:schemeClr>
              </a:buClr>
              <a:buFont typeface="Courier New" panose="02070309020205020404" pitchFamily="49" charset="0"/>
              <a:buChar char="o"/>
            </a:pPr>
            <a:r>
              <a:rPr lang="en-AU" dirty="0"/>
              <a:t>“Derided his manhood”</a:t>
            </a:r>
          </a:p>
          <a:p>
            <a:pPr>
              <a:buClr>
                <a:schemeClr val="accent1">
                  <a:lumMod val="60000"/>
                  <a:lumOff val="40000"/>
                </a:schemeClr>
              </a:buClr>
              <a:buFont typeface="Courier New" panose="02070309020205020404" pitchFamily="49" charset="0"/>
              <a:buChar char="o"/>
            </a:pPr>
            <a:r>
              <a:rPr lang="en-AU" dirty="0"/>
              <a:t>Told him he was not as good as another man</a:t>
            </a:r>
          </a:p>
          <a:p>
            <a:pPr>
              <a:buClr>
                <a:schemeClr val="accent1">
                  <a:lumMod val="60000"/>
                  <a:lumOff val="40000"/>
                </a:schemeClr>
              </a:buClr>
              <a:buFont typeface="Courier New" panose="02070309020205020404" pitchFamily="49" charset="0"/>
              <a:buChar char="o"/>
            </a:pPr>
            <a:r>
              <a:rPr lang="en-AU" dirty="0"/>
              <a:t>Had a tattoo of another man’s name</a:t>
            </a:r>
          </a:p>
          <a:p>
            <a:pPr>
              <a:buClr>
                <a:schemeClr val="accent1">
                  <a:lumMod val="60000"/>
                  <a:lumOff val="40000"/>
                </a:schemeClr>
              </a:buClr>
              <a:buFont typeface="Courier New" panose="02070309020205020404" pitchFamily="49" charset="0"/>
              <a:buChar char="o"/>
            </a:pPr>
            <a:r>
              <a:rPr lang="en-AU" dirty="0"/>
              <a:t>Lied to him</a:t>
            </a:r>
          </a:p>
          <a:p>
            <a:pPr>
              <a:buClr>
                <a:schemeClr val="accent1">
                  <a:lumMod val="60000"/>
                  <a:lumOff val="40000"/>
                </a:schemeClr>
              </a:buClr>
              <a:buFont typeface="Courier New" panose="02070309020205020404" pitchFamily="49" charset="0"/>
              <a:buChar char="o"/>
            </a:pPr>
            <a:r>
              <a:rPr lang="en-AU" dirty="0"/>
              <a:t>Turned him down or broke his heart</a:t>
            </a:r>
          </a:p>
        </p:txBody>
      </p:sp>
    </p:spTree>
    <p:extLst>
      <p:ext uri="{BB962C8B-B14F-4D97-AF65-F5344CB8AC3E}">
        <p14:creationId xmlns:p14="http://schemas.microsoft.com/office/powerpoint/2010/main" val="3695684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CE51C8-1EAD-458B-9C52-B5DD7E12A02F}"/>
              </a:ext>
            </a:extLst>
          </p:cNvPr>
          <p:cNvSpPr>
            <a:spLocks noGrp="1"/>
          </p:cNvSpPr>
          <p:nvPr>
            <p:ph type="title"/>
          </p:nvPr>
        </p:nvSpPr>
        <p:spPr/>
        <p:txBody>
          <a:bodyPr/>
          <a:lstStyle/>
          <a:p>
            <a:r>
              <a:rPr lang="en-AU" dirty="0"/>
              <a:t>Representations of perpetrators</a:t>
            </a:r>
          </a:p>
        </p:txBody>
      </p:sp>
      <p:sp>
        <p:nvSpPr>
          <p:cNvPr id="6" name="Slide Number Placeholder 3">
            <a:extLst>
              <a:ext uri="{FF2B5EF4-FFF2-40B4-BE49-F238E27FC236}">
                <a16:creationId xmlns:a16="http://schemas.microsoft.com/office/drawing/2014/main" id="{BD0B6498-05EB-4B41-B193-7471FC36DB65}"/>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31</a:t>
            </a:fld>
            <a:endParaRPr lang="en-US" dirty="0"/>
          </a:p>
        </p:txBody>
      </p:sp>
      <p:sp>
        <p:nvSpPr>
          <p:cNvPr id="3" name="Content Placeholder 2"/>
          <p:cNvSpPr>
            <a:spLocks noGrp="1"/>
          </p:cNvSpPr>
          <p:nvPr>
            <p:ph idx="4294967295"/>
          </p:nvPr>
        </p:nvSpPr>
        <p:spPr>
          <a:xfrm>
            <a:off x="457200" y="1310400"/>
            <a:ext cx="6772275" cy="4200525"/>
          </a:xfrm>
        </p:spPr>
        <p:txBody>
          <a:bodyPr lIns="90000" rIns="90000">
            <a:normAutofit/>
          </a:bodyPr>
          <a:lstStyle/>
          <a:p>
            <a:pPr marL="18900" indent="0">
              <a:buClr>
                <a:schemeClr val="accent1">
                  <a:lumMod val="60000"/>
                  <a:lumOff val="40000"/>
                </a:schemeClr>
              </a:buClr>
              <a:buNone/>
            </a:pPr>
            <a:r>
              <a:rPr lang="en-AU" dirty="0"/>
              <a:t>Similarly, the study showed that perpetrators of violence were often invisible, or had their actions minimised by the suggestion of other factors and redeeming qualities:</a:t>
            </a:r>
          </a:p>
          <a:p>
            <a:pPr>
              <a:buClr>
                <a:schemeClr val="accent1">
                  <a:lumMod val="60000"/>
                  <a:lumOff val="40000"/>
                </a:schemeClr>
              </a:buClr>
              <a:buFont typeface="Courier New" panose="02070309020205020404" pitchFamily="49" charset="0"/>
              <a:buChar char="o"/>
            </a:pPr>
            <a:r>
              <a:rPr lang="en-AU" dirty="0"/>
              <a:t>He was remorseful, he regretted it</a:t>
            </a:r>
          </a:p>
          <a:p>
            <a:pPr>
              <a:buClr>
                <a:schemeClr val="accent1">
                  <a:lumMod val="60000"/>
                  <a:lumOff val="40000"/>
                </a:schemeClr>
              </a:buClr>
              <a:buFont typeface="Courier New" panose="02070309020205020404" pitchFamily="49" charset="0"/>
              <a:buChar char="o"/>
            </a:pPr>
            <a:r>
              <a:rPr lang="en-AU" dirty="0"/>
              <a:t>Anger made him do it</a:t>
            </a:r>
          </a:p>
          <a:p>
            <a:pPr>
              <a:buClr>
                <a:schemeClr val="accent1">
                  <a:lumMod val="60000"/>
                  <a:lumOff val="40000"/>
                </a:schemeClr>
              </a:buClr>
              <a:buFont typeface="Courier New" panose="02070309020205020404" pitchFamily="49" charset="0"/>
              <a:buChar char="o"/>
            </a:pPr>
            <a:r>
              <a:rPr lang="en-AU" dirty="0"/>
              <a:t>He was drunk</a:t>
            </a:r>
          </a:p>
          <a:p>
            <a:pPr>
              <a:buClr>
                <a:schemeClr val="accent1">
                  <a:lumMod val="60000"/>
                  <a:lumOff val="40000"/>
                </a:schemeClr>
              </a:buClr>
              <a:buFont typeface="Courier New" panose="02070309020205020404" pitchFamily="49" charset="0"/>
              <a:buChar char="o"/>
            </a:pPr>
            <a:r>
              <a:rPr lang="en-AU" dirty="0"/>
              <a:t>A focus on his employment</a:t>
            </a:r>
          </a:p>
          <a:p>
            <a:pPr>
              <a:buClr>
                <a:schemeClr val="accent1">
                  <a:lumMod val="60000"/>
                  <a:lumOff val="40000"/>
                </a:schemeClr>
              </a:buClr>
              <a:buFont typeface="Courier New" panose="02070309020205020404" pitchFamily="49" charset="0"/>
              <a:buChar char="o"/>
            </a:pPr>
            <a:r>
              <a:rPr lang="en-AU" dirty="0"/>
              <a:t>“He was a peaceful man”</a:t>
            </a:r>
          </a:p>
          <a:p>
            <a:pPr>
              <a:buClr>
                <a:schemeClr val="accent1">
                  <a:lumMod val="60000"/>
                  <a:lumOff val="40000"/>
                </a:schemeClr>
              </a:buClr>
              <a:buFont typeface="Courier New" panose="02070309020205020404" pitchFamily="49" charset="0"/>
              <a:buChar char="o"/>
            </a:pPr>
            <a:r>
              <a:rPr lang="en-AU" dirty="0"/>
              <a:t>“Hardworking”, “generous”</a:t>
            </a:r>
          </a:p>
          <a:p>
            <a:pPr>
              <a:buClr>
                <a:schemeClr val="accent1">
                  <a:lumMod val="60000"/>
                  <a:lumOff val="40000"/>
                </a:schemeClr>
              </a:buClr>
              <a:buFont typeface="Courier New" panose="02070309020205020404" pitchFamily="49" charset="0"/>
              <a:buChar char="o"/>
            </a:pPr>
            <a:r>
              <a:rPr lang="en-AU" dirty="0"/>
              <a:t>Upset that she lied to him</a:t>
            </a:r>
          </a:p>
          <a:p>
            <a:pPr>
              <a:buClr>
                <a:schemeClr val="accent1">
                  <a:lumMod val="60000"/>
                  <a:lumOff val="40000"/>
                </a:schemeClr>
              </a:buClr>
              <a:buFont typeface="Courier New" panose="02070309020205020404" pitchFamily="49" charset="0"/>
              <a:buChar char="o"/>
            </a:pPr>
            <a:r>
              <a:rPr lang="en-AU" dirty="0"/>
              <a:t>“He just snapped”</a:t>
            </a:r>
          </a:p>
        </p:txBody>
      </p:sp>
    </p:spTree>
    <p:extLst>
      <p:ext uri="{BB962C8B-B14F-4D97-AF65-F5344CB8AC3E}">
        <p14:creationId xmlns:p14="http://schemas.microsoft.com/office/powerpoint/2010/main" val="1202574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AFF94-7F46-48B4-A64E-AC77E3A1E463}"/>
              </a:ext>
            </a:extLst>
          </p:cNvPr>
          <p:cNvSpPr>
            <a:spLocks noGrp="1"/>
          </p:cNvSpPr>
          <p:nvPr>
            <p:ph type="title"/>
          </p:nvPr>
        </p:nvSpPr>
        <p:spPr/>
        <p:txBody>
          <a:bodyPr/>
          <a:lstStyle/>
          <a:p>
            <a:r>
              <a:rPr lang="en-AU" dirty="0"/>
              <a:t>Representations of relationships</a:t>
            </a:r>
          </a:p>
        </p:txBody>
      </p:sp>
      <p:sp>
        <p:nvSpPr>
          <p:cNvPr id="6" name="Slide Number Placeholder 3">
            <a:extLst>
              <a:ext uri="{FF2B5EF4-FFF2-40B4-BE49-F238E27FC236}">
                <a16:creationId xmlns:a16="http://schemas.microsoft.com/office/drawing/2014/main" id="{F9FD6534-48A7-434E-94A3-725DD65B6646}"/>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32</a:t>
            </a:fld>
            <a:endParaRPr lang="en-US" dirty="0"/>
          </a:p>
        </p:txBody>
      </p:sp>
      <p:sp>
        <p:nvSpPr>
          <p:cNvPr id="3" name="Content Placeholder 2"/>
          <p:cNvSpPr>
            <a:spLocks noGrp="1"/>
          </p:cNvSpPr>
          <p:nvPr>
            <p:ph idx="4294967295"/>
          </p:nvPr>
        </p:nvSpPr>
        <p:spPr>
          <a:xfrm>
            <a:off x="457200" y="1310400"/>
            <a:ext cx="6772275" cy="4200525"/>
          </a:xfrm>
        </p:spPr>
        <p:txBody>
          <a:bodyPr/>
          <a:lstStyle/>
          <a:p>
            <a:pPr marL="18900" indent="0">
              <a:buNone/>
            </a:pPr>
            <a:r>
              <a:rPr lang="en-AU" dirty="0"/>
              <a:t>Blame can be falsely equalised or neutralised through some common descriptions of relationships:</a:t>
            </a:r>
          </a:p>
          <a:p>
            <a:pPr>
              <a:buClr>
                <a:schemeClr val="accent1">
                  <a:lumMod val="60000"/>
                  <a:lumOff val="40000"/>
                </a:schemeClr>
              </a:buClr>
              <a:buFont typeface="Courier New" panose="02070309020205020404" pitchFamily="49" charset="0"/>
              <a:buChar char="o"/>
            </a:pPr>
            <a:r>
              <a:rPr lang="en-AU" dirty="0"/>
              <a:t>They threw drunken parties at their home</a:t>
            </a:r>
          </a:p>
          <a:p>
            <a:pPr>
              <a:buClr>
                <a:schemeClr val="accent1">
                  <a:lumMod val="60000"/>
                  <a:lumOff val="40000"/>
                </a:schemeClr>
              </a:buClr>
              <a:buFont typeface="Courier New" panose="02070309020205020404" pitchFamily="49" charset="0"/>
              <a:buChar char="o"/>
            </a:pPr>
            <a:r>
              <a:rPr lang="en-AU" dirty="0"/>
              <a:t>Relationship “marked by heavy drinking”</a:t>
            </a:r>
          </a:p>
          <a:p>
            <a:pPr>
              <a:buClr>
                <a:schemeClr val="accent1">
                  <a:lumMod val="60000"/>
                  <a:lumOff val="40000"/>
                </a:schemeClr>
              </a:buClr>
              <a:buFont typeface="Courier New" panose="02070309020205020404" pitchFamily="49" charset="0"/>
              <a:buChar char="o"/>
            </a:pPr>
            <a:r>
              <a:rPr lang="en-AU" dirty="0"/>
              <a:t>“Stormy relationship”</a:t>
            </a:r>
          </a:p>
          <a:p>
            <a:pPr>
              <a:buClr>
                <a:schemeClr val="accent1">
                  <a:lumMod val="60000"/>
                  <a:lumOff val="40000"/>
                </a:schemeClr>
              </a:buClr>
              <a:buFont typeface="Courier New" panose="02070309020205020404" pitchFamily="49" charset="0"/>
              <a:buChar char="o"/>
            </a:pPr>
            <a:r>
              <a:rPr lang="en-AU" dirty="0"/>
              <a:t>“Went from crisis to crisis”</a:t>
            </a:r>
          </a:p>
          <a:p>
            <a:pPr>
              <a:buClr>
                <a:schemeClr val="accent1">
                  <a:lumMod val="60000"/>
                  <a:lumOff val="40000"/>
                </a:schemeClr>
              </a:buClr>
              <a:buFont typeface="Courier New" panose="02070309020205020404" pitchFamily="49" charset="0"/>
              <a:buChar char="o"/>
            </a:pPr>
            <a:r>
              <a:rPr lang="en-AU" dirty="0"/>
              <a:t>“A volatile mix”</a:t>
            </a:r>
          </a:p>
          <a:p>
            <a:pPr>
              <a:buClr>
                <a:schemeClr val="accent1">
                  <a:lumMod val="60000"/>
                  <a:lumOff val="40000"/>
                </a:schemeClr>
              </a:buClr>
              <a:buFont typeface="Courier New" panose="02070309020205020404" pitchFamily="49" charset="0"/>
              <a:buChar char="o"/>
            </a:pPr>
            <a:r>
              <a:rPr lang="en-AU" dirty="0"/>
              <a:t>Got into fight and had to be separated</a:t>
            </a:r>
          </a:p>
          <a:p>
            <a:pPr>
              <a:buClr>
                <a:schemeClr val="accent1">
                  <a:lumMod val="60000"/>
                  <a:lumOff val="40000"/>
                </a:schemeClr>
              </a:buClr>
              <a:buFont typeface="Courier New" panose="02070309020205020404" pitchFamily="49" charset="0"/>
              <a:buChar char="o"/>
            </a:pPr>
            <a:r>
              <a:rPr lang="en-AU" dirty="0"/>
              <a:t>Relationship had conflict</a:t>
            </a:r>
          </a:p>
        </p:txBody>
      </p:sp>
    </p:spTree>
    <p:extLst>
      <p:ext uri="{BB962C8B-B14F-4D97-AF65-F5344CB8AC3E}">
        <p14:creationId xmlns:p14="http://schemas.microsoft.com/office/powerpoint/2010/main" val="1032654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challenges</a:t>
            </a:r>
          </a:p>
        </p:txBody>
      </p:sp>
      <p:sp>
        <p:nvSpPr>
          <p:cNvPr id="5" name="Slide Number Placeholder 3">
            <a:extLst>
              <a:ext uri="{FF2B5EF4-FFF2-40B4-BE49-F238E27FC236}">
                <a16:creationId xmlns:a16="http://schemas.microsoft.com/office/drawing/2014/main" id="{303D58CA-0691-49AF-AF78-2C49C0079895}"/>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33</a:t>
            </a:fld>
            <a:endParaRPr lang="en-US" dirty="0"/>
          </a:p>
        </p:txBody>
      </p:sp>
      <p:sp>
        <p:nvSpPr>
          <p:cNvPr id="3" name="Content Placeholder 2"/>
          <p:cNvSpPr>
            <a:spLocks noGrp="1"/>
          </p:cNvSpPr>
          <p:nvPr>
            <p:ph idx="4294967295"/>
          </p:nvPr>
        </p:nvSpPr>
        <p:spPr>
          <a:xfrm>
            <a:off x="457200" y="1310400"/>
            <a:ext cx="6772275" cy="4200525"/>
          </a:xfrm>
        </p:spPr>
        <p:txBody>
          <a:bodyPr lIns="0"/>
          <a:lstStyle/>
          <a:p>
            <a:pPr>
              <a:buClr>
                <a:schemeClr val="accent1">
                  <a:lumMod val="60000"/>
                  <a:lumOff val="40000"/>
                </a:schemeClr>
              </a:buClr>
              <a:buFont typeface="Courier New" panose="02070309020205020404" pitchFamily="49" charset="0"/>
              <a:buChar char="o"/>
            </a:pPr>
            <a:r>
              <a:rPr lang="en-US" dirty="0"/>
              <a:t>Family violence is about fundamental inequality in society and fundamental social change</a:t>
            </a:r>
          </a:p>
          <a:p>
            <a:pPr>
              <a:buClr>
                <a:schemeClr val="accent1">
                  <a:lumMod val="60000"/>
                  <a:lumOff val="40000"/>
                </a:schemeClr>
              </a:buClr>
              <a:buFont typeface="Courier New" panose="02070309020205020404" pitchFamily="49" charset="0"/>
              <a:buChar char="o"/>
            </a:pPr>
            <a:r>
              <a:rPr lang="en-US" dirty="0"/>
              <a:t>It is a complex and largely hidden problem</a:t>
            </a:r>
          </a:p>
          <a:p>
            <a:pPr>
              <a:buClr>
                <a:schemeClr val="accent1">
                  <a:lumMod val="60000"/>
                  <a:lumOff val="40000"/>
                </a:schemeClr>
              </a:buClr>
              <a:buFont typeface="Courier New" panose="02070309020205020404" pitchFamily="49" charset="0"/>
              <a:buChar char="o"/>
            </a:pPr>
            <a:r>
              <a:rPr lang="en-US" dirty="0"/>
              <a:t>The victims and survivors are vulnerable, at risk and often don’t want to be interviewed</a:t>
            </a:r>
          </a:p>
          <a:p>
            <a:pPr>
              <a:buClr>
                <a:schemeClr val="accent1">
                  <a:lumMod val="60000"/>
                  <a:lumOff val="40000"/>
                </a:schemeClr>
              </a:buClr>
              <a:buFont typeface="Courier New" panose="02070309020205020404" pitchFamily="49" charset="0"/>
              <a:buChar char="o"/>
            </a:pPr>
            <a:r>
              <a:rPr lang="en-US" dirty="0"/>
              <a:t>Our activities can place victims and survivors at greater risk</a:t>
            </a:r>
          </a:p>
          <a:p>
            <a:pPr>
              <a:buClr>
                <a:schemeClr val="accent1">
                  <a:lumMod val="60000"/>
                  <a:lumOff val="40000"/>
                </a:schemeClr>
              </a:buClr>
              <a:buFont typeface="Courier New" panose="02070309020205020404" pitchFamily="49" charset="0"/>
              <a:buChar char="o"/>
            </a:pPr>
            <a:r>
              <a:rPr lang="en-US" dirty="0"/>
              <a:t>Journalistic efforts to seek balance without understanding the nature of family violence can create false equivalencies and reinforce victim blaming</a:t>
            </a:r>
          </a:p>
          <a:p>
            <a:pPr>
              <a:buClr>
                <a:schemeClr val="accent1">
                  <a:lumMod val="60000"/>
                  <a:lumOff val="40000"/>
                </a:schemeClr>
              </a:buClr>
              <a:buFont typeface="Courier New" panose="02070309020205020404" pitchFamily="49" charset="0"/>
              <a:buChar char="o"/>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363B-ECCE-B84F-AEF4-064EA3D0336F}"/>
              </a:ext>
            </a:extLst>
          </p:cNvPr>
          <p:cNvSpPr>
            <a:spLocks noGrp="1"/>
          </p:cNvSpPr>
          <p:nvPr>
            <p:ph type="title"/>
          </p:nvPr>
        </p:nvSpPr>
        <p:spPr/>
        <p:txBody>
          <a:bodyPr/>
          <a:lstStyle/>
          <a:p>
            <a:r>
              <a:rPr lang="en-US" dirty="0"/>
              <a:t>If you or someone you know needs support:</a:t>
            </a:r>
          </a:p>
        </p:txBody>
      </p:sp>
      <p:sp>
        <p:nvSpPr>
          <p:cNvPr id="5" name="Content Placeholder 2">
            <a:extLst>
              <a:ext uri="{FF2B5EF4-FFF2-40B4-BE49-F238E27FC236}">
                <a16:creationId xmlns:a16="http://schemas.microsoft.com/office/drawing/2014/main" id="{2377AEC4-F338-6A41-B5D5-32E94CA57F88}"/>
              </a:ext>
            </a:extLst>
          </p:cNvPr>
          <p:cNvSpPr txBox="1">
            <a:spLocks/>
          </p:cNvSpPr>
          <p:nvPr/>
        </p:nvSpPr>
        <p:spPr>
          <a:xfrm>
            <a:off x="457199" y="1592802"/>
            <a:ext cx="8539843" cy="526519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AU" b="1" dirty="0"/>
          </a:p>
          <a:p>
            <a:endParaRPr lang="en-AU" b="1" dirty="0"/>
          </a:p>
          <a:p>
            <a:endParaRPr lang="en-AU" b="1" dirty="0"/>
          </a:p>
          <a:p>
            <a:endParaRPr lang="en-AU" dirty="0"/>
          </a:p>
          <a:p>
            <a:pPr marL="0" indent="0">
              <a:buFont typeface="Wingdings"/>
              <a:buNone/>
            </a:pPr>
            <a:endParaRPr lang="en-AU" dirty="0"/>
          </a:p>
        </p:txBody>
      </p:sp>
      <p:pic>
        <p:nvPicPr>
          <p:cNvPr id="4" name="Picture 3">
            <a:extLst>
              <a:ext uri="{FF2B5EF4-FFF2-40B4-BE49-F238E27FC236}">
                <a16:creationId xmlns:a16="http://schemas.microsoft.com/office/drawing/2014/main" id="{B9E6B683-95E0-B048-BF54-CFC63CC4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118633"/>
            <a:ext cx="3339886" cy="1872988"/>
          </a:xfrm>
          <a:prstGeom prst="rect">
            <a:avLst/>
          </a:prstGeom>
        </p:spPr>
      </p:pic>
      <p:pic>
        <p:nvPicPr>
          <p:cNvPr id="9" name="Picture 8">
            <a:extLst>
              <a:ext uri="{FF2B5EF4-FFF2-40B4-BE49-F238E27FC236}">
                <a16:creationId xmlns:a16="http://schemas.microsoft.com/office/drawing/2014/main" id="{BD518208-41FB-0847-BDE8-878B13A6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983" y="2132856"/>
            <a:ext cx="3092233" cy="1791046"/>
          </a:xfrm>
          <a:prstGeom prst="rect">
            <a:avLst/>
          </a:prstGeom>
        </p:spPr>
      </p:pic>
    </p:spTree>
    <p:extLst>
      <p:ext uri="{BB962C8B-B14F-4D97-AF65-F5344CB8AC3E}">
        <p14:creationId xmlns:p14="http://schemas.microsoft.com/office/powerpoint/2010/main" val="352552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and Help</a:t>
            </a:r>
          </a:p>
        </p:txBody>
      </p:sp>
      <p:sp>
        <p:nvSpPr>
          <p:cNvPr id="6" name="Slide Number Placeholder 3">
            <a:extLst>
              <a:ext uri="{FF2B5EF4-FFF2-40B4-BE49-F238E27FC236}">
                <a16:creationId xmlns:a16="http://schemas.microsoft.com/office/drawing/2014/main" id="{596A4EB0-CD06-4956-B8C0-709542432C2A}"/>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35</a:t>
            </a:fld>
            <a:endParaRPr lang="en-US" dirty="0"/>
          </a:p>
        </p:txBody>
      </p:sp>
      <p:sp>
        <p:nvSpPr>
          <p:cNvPr id="3" name="Content Placeholder 2"/>
          <p:cNvSpPr>
            <a:spLocks noGrp="1"/>
          </p:cNvSpPr>
          <p:nvPr>
            <p:ph sz="half" idx="4294967295"/>
          </p:nvPr>
        </p:nvSpPr>
        <p:spPr>
          <a:xfrm>
            <a:off x="457200" y="1310400"/>
            <a:ext cx="6764337" cy="4276725"/>
          </a:xfrm>
        </p:spPr>
        <p:txBody>
          <a:bodyPr lIns="0" rIns="90000">
            <a:normAutofit fontScale="62500" lnSpcReduction="20000"/>
          </a:bodyPr>
          <a:lstStyle/>
          <a:p>
            <a:pPr marL="126900" indent="0">
              <a:buNone/>
            </a:pPr>
            <a:r>
              <a:rPr lang="en-AU" dirty="0"/>
              <a:t>Services for Journalists and Students</a:t>
            </a:r>
          </a:p>
          <a:p>
            <a:pPr marL="126900" indent="0">
              <a:buNone/>
            </a:pPr>
            <a:r>
              <a:rPr lang="en-AU" dirty="0"/>
              <a:t>DART Self-care resources available at </a:t>
            </a:r>
            <a:r>
              <a:rPr lang="en-AU" dirty="0">
                <a:hlinkClick r:id="rId3"/>
              </a:rPr>
              <a:t>http://dartcenter.org/topic/self-care</a:t>
            </a:r>
            <a:endParaRPr lang="en-AU" dirty="0"/>
          </a:p>
          <a:p>
            <a:pPr marL="126900" indent="0">
              <a:buNone/>
            </a:pPr>
            <a:r>
              <a:rPr lang="en-AU" dirty="0"/>
              <a:t>Please seek out your University Counselling Services </a:t>
            </a:r>
          </a:p>
          <a:p>
            <a:endParaRPr lang="en-AU" dirty="0"/>
          </a:p>
          <a:p>
            <a:pPr marL="126900" indent="0">
              <a:buNone/>
            </a:pPr>
            <a:r>
              <a:rPr lang="en-AU" dirty="0"/>
              <a:t>Other Services</a:t>
            </a:r>
          </a:p>
          <a:p>
            <a:pPr marL="126900" indent="0">
              <a:buNone/>
            </a:pPr>
            <a:r>
              <a:rPr lang="en-AU" dirty="0"/>
              <a:t>These organisations offer 24/7 telephone support and counselling services, and online chat, for specific groups and for people in specific situations.</a:t>
            </a:r>
          </a:p>
          <a:p>
            <a:pPr marL="126900" indent="0">
              <a:buNone/>
            </a:pPr>
            <a:endParaRPr lang="en-AU" dirty="0"/>
          </a:p>
          <a:p>
            <a:pPr>
              <a:buClr>
                <a:srgbClr val="4D4D4F"/>
              </a:buClr>
              <a:buFont typeface="Arial" panose="020B0604020202020204" pitchFamily="34" charset="0"/>
              <a:buChar char="•"/>
            </a:pPr>
            <a:r>
              <a:rPr lang="en-AU" b="1" dirty="0"/>
              <a:t>1800 RESPECT</a:t>
            </a:r>
          </a:p>
          <a:p>
            <a:pPr lvl="1"/>
            <a:r>
              <a:rPr lang="en-AU" dirty="0"/>
              <a:t>The national sexual assault, domestic and family violence counselling service. 24/7 phone and online services.</a:t>
            </a:r>
          </a:p>
          <a:p>
            <a:pPr lvl="1"/>
            <a:r>
              <a:rPr lang="en-AU" dirty="0"/>
              <a:t>1800 737 732</a:t>
            </a:r>
          </a:p>
          <a:p>
            <a:pPr>
              <a:buFont typeface="Arial" panose="020B0604020202020204" pitchFamily="34" charset="0"/>
              <a:buChar char="•"/>
            </a:pPr>
            <a:r>
              <a:rPr lang="en-AU" b="1" dirty="0"/>
              <a:t>KIDS HELPLINE</a:t>
            </a:r>
          </a:p>
          <a:p>
            <a:pPr lvl="1"/>
            <a:r>
              <a:rPr lang="en-AU" dirty="0"/>
              <a:t>Kids Helpline is a counselling service for Australian children and young people aged between 5 and 25 years. 24/7 phone and online services</a:t>
            </a:r>
          </a:p>
          <a:p>
            <a:pPr lvl="1"/>
            <a:r>
              <a:rPr lang="en-AU" dirty="0"/>
              <a:t>1800 55 1800</a:t>
            </a:r>
          </a:p>
          <a:p>
            <a:pPr>
              <a:buFont typeface="Arial" panose="020B0604020202020204" pitchFamily="34" charset="0"/>
              <a:buChar char="•"/>
            </a:pPr>
            <a:r>
              <a:rPr lang="en-AU" b="1" dirty="0"/>
              <a:t>MENS LINE</a:t>
            </a:r>
          </a:p>
          <a:p>
            <a:pPr lvl="1"/>
            <a:r>
              <a:rPr lang="en-AU" dirty="0"/>
              <a:t>Professional support and information service for Australian men. 24/6 phone and online services. </a:t>
            </a:r>
          </a:p>
          <a:p>
            <a:pPr lvl="1"/>
            <a:r>
              <a:rPr lang="en-AU" dirty="0"/>
              <a:t>1300 78 99 78</a:t>
            </a:r>
          </a:p>
          <a:p>
            <a:pPr>
              <a:buFont typeface="Arial" panose="020B0604020202020204" pitchFamily="34" charset="0"/>
              <a:buChar char="•"/>
            </a:pPr>
            <a:r>
              <a:rPr lang="en-AU" b="1" dirty="0"/>
              <a:t>MEN’S REFERRAL SERVICE (MRS)</a:t>
            </a:r>
          </a:p>
          <a:p>
            <a:pPr lvl="1"/>
            <a:r>
              <a:rPr lang="en-AU" dirty="0"/>
              <a:t>MRS provides anonymous and confidential telephone counselling, information and referrals to men to help them take action to stop using violence and controlling behaviour.</a:t>
            </a:r>
          </a:p>
          <a:p>
            <a:pPr lvl="1"/>
            <a:r>
              <a:rPr lang="en-AU" dirty="0"/>
              <a:t>1300 766 491</a:t>
            </a:r>
          </a:p>
          <a:p>
            <a:pPr>
              <a:buClr>
                <a:srgbClr val="4D4D4F"/>
              </a:buClr>
              <a:buFont typeface="Arial" panose="020B0604020202020204" pitchFamily="34" charset="0"/>
              <a:buChar char="•"/>
            </a:pPr>
            <a:r>
              <a:rPr lang="en-AU" b="1" dirty="0"/>
              <a:t>NAPCAN</a:t>
            </a:r>
          </a:p>
          <a:p>
            <a:pPr lvl="1"/>
            <a:r>
              <a:rPr lang="en-AU" dirty="0"/>
              <a:t>Go to the Urgent Help section of the National Association for Prevention of Child Abuse and Neglect (NAPCAN) website for contact details of agencies which assist with reporting child abuse and neglect. </a:t>
            </a:r>
          </a:p>
          <a:p>
            <a:endParaRPr lang="en-US" dirty="0"/>
          </a:p>
        </p:txBody>
      </p:sp>
    </p:spTree>
    <p:extLst>
      <p:ext uri="{BB962C8B-B14F-4D97-AF65-F5344CB8AC3E}">
        <p14:creationId xmlns:p14="http://schemas.microsoft.com/office/powerpoint/2010/main" val="417458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can find this content challenging</a:t>
            </a:r>
          </a:p>
        </p:txBody>
      </p:sp>
      <p:sp>
        <p:nvSpPr>
          <p:cNvPr id="4" name="Slide Number Placeholder 3"/>
          <p:cNvSpPr>
            <a:spLocks noGrp="1"/>
          </p:cNvSpPr>
          <p:nvPr>
            <p:ph type="sldNum" sz="quarter" idx="4294967295"/>
          </p:nvPr>
        </p:nvSpPr>
        <p:spPr>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4</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Content Placeholder 6">
            <a:extLst>
              <a:ext uri="{FF2B5EF4-FFF2-40B4-BE49-F238E27FC236}">
                <a16:creationId xmlns:a16="http://schemas.microsoft.com/office/drawing/2014/main" id="{656ED50D-E78A-4B79-A466-157B7D04DB7E}"/>
              </a:ext>
            </a:extLst>
          </p:cNvPr>
          <p:cNvSpPr>
            <a:spLocks noGrp="1"/>
          </p:cNvSpPr>
          <p:nvPr>
            <p:ph sz="half" idx="4294967295"/>
          </p:nvPr>
        </p:nvSpPr>
        <p:spPr>
          <a:xfrm>
            <a:off x="457200" y="1310400"/>
            <a:ext cx="6764337" cy="4276725"/>
          </a:xfrm>
        </p:spPr>
        <p:txBody>
          <a:bodyPr/>
          <a:lstStyle/>
          <a:p>
            <a:pPr marL="18900" indent="0">
              <a:buNone/>
            </a:pPr>
            <a:r>
              <a:rPr lang="en-US" dirty="0"/>
              <a:t>Most men are not violent. If you are not a violent man, we are not  talking about you when we discuss perpetrators of violence</a:t>
            </a:r>
          </a:p>
          <a:p>
            <a:pPr marL="18900" indent="0">
              <a:buNone/>
            </a:pPr>
            <a:endParaRPr lang="en-US" dirty="0"/>
          </a:p>
          <a:p>
            <a:pPr marL="18900" indent="0">
              <a:buNone/>
            </a:pPr>
            <a:r>
              <a:rPr lang="en-US" dirty="0"/>
              <a:t>Violence against women is not a women’s issue. It is an important social issue and men and women can and should play a positive role to prevent it</a:t>
            </a:r>
          </a:p>
          <a:p>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Terminology</a:t>
            </a:r>
          </a:p>
        </p:txBody>
      </p:sp>
      <p:sp>
        <p:nvSpPr>
          <p:cNvPr id="14" name="Slide Number Placeholder 3">
            <a:extLst>
              <a:ext uri="{FF2B5EF4-FFF2-40B4-BE49-F238E27FC236}">
                <a16:creationId xmlns:a16="http://schemas.microsoft.com/office/drawing/2014/main" id="{466954C4-ED27-4BE9-9348-8ADE1D9FFF4C}"/>
              </a:ext>
            </a:extLst>
          </p:cNvPr>
          <p:cNvSpPr txBox="1">
            <a:spLocks/>
          </p:cNvSpPr>
          <p:nvPr/>
        </p:nvSpPr>
        <p:spPr>
          <a:xfrm>
            <a:off x="8534400" y="6525344"/>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a:t>5</a:t>
            </a:fld>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a:extLst>
              <a:ext uri="{FF2B5EF4-FFF2-40B4-BE49-F238E27FC236}">
                <a16:creationId xmlns:a16="http://schemas.microsoft.com/office/drawing/2014/main" id="{9BDF4287-D070-4F69-9962-8FDB2EEAACF1}"/>
              </a:ext>
            </a:extLst>
          </p:cNvPr>
          <p:cNvSpPr>
            <a:spLocks noGrp="1"/>
          </p:cNvSpPr>
          <p:nvPr>
            <p:ph sz="half" idx="4294967295"/>
          </p:nvPr>
        </p:nvSpPr>
        <p:spPr>
          <a:xfrm>
            <a:off x="457200" y="1310400"/>
            <a:ext cx="6764337" cy="4276725"/>
          </a:xfrm>
        </p:spPr>
        <p:txBody>
          <a:bodyPr lIns="0"/>
          <a:lstStyle/>
          <a:p>
            <a:pPr marL="126900" indent="0">
              <a:buNone/>
            </a:pPr>
            <a:r>
              <a:rPr lang="en-US" altLang="en-US" b="1" dirty="0"/>
              <a:t>Family violence</a:t>
            </a:r>
            <a:r>
              <a:rPr lang="en-US" altLang="en-US" dirty="0"/>
              <a:t> is violence against people in a family setting. It is a broad term that includes intimate partner violence and also abuse against elders, children and others</a:t>
            </a:r>
          </a:p>
          <a:p>
            <a:pPr marL="126900" indent="0">
              <a:buNone/>
            </a:pPr>
            <a:endParaRPr lang="en-US" altLang="en-US" dirty="0"/>
          </a:p>
          <a:p>
            <a:pPr marL="126900" indent="0">
              <a:buNone/>
            </a:pPr>
            <a:r>
              <a:rPr lang="en-AU" b="1" dirty="0"/>
              <a:t>Violence against women </a:t>
            </a:r>
            <a:r>
              <a:rPr lang="en-AU" dirty="0"/>
              <a:t>is related to family violence but with a focus on the experience of people who identify as female. Most, but not all, violence against women occurs in a family context </a:t>
            </a:r>
          </a:p>
          <a:p>
            <a:pPr marL="126900" indent="0">
              <a:buNone/>
            </a:pPr>
            <a:endParaRPr lang="en-AU" b="1" dirty="0"/>
          </a:p>
          <a:p>
            <a:pPr marL="126900" indent="0">
              <a:buNone/>
            </a:pPr>
            <a:r>
              <a:rPr lang="en-AU" b="1" dirty="0"/>
              <a:t>Intimate partner violence</a:t>
            </a:r>
            <a:r>
              <a:rPr lang="en-AU" dirty="0"/>
              <a:t> refers to violence against women in the context of sexual relationships. It is not limited to sexual violence. It is different to </a:t>
            </a:r>
            <a:r>
              <a:rPr lang="en-AU" b="1" dirty="0"/>
              <a:t>non-partner violence</a:t>
            </a:r>
            <a:r>
              <a:rPr lang="en-AU" dirty="0"/>
              <a:t>, such as in a parent-child relationship or between siblings</a:t>
            </a:r>
            <a:endParaRPr lang="en-A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620788" y="548680"/>
            <a:ext cx="5902424" cy="4464496"/>
          </a:xfrm>
        </p:spPr>
        <p:txBody>
          <a:bodyPr/>
          <a:lstStyle/>
          <a:p>
            <a:pPr marL="18900" indent="0">
              <a:buNone/>
            </a:pPr>
            <a:endParaRPr lang="en-US" dirty="0"/>
          </a:p>
          <a:p>
            <a:pPr marL="18900" indent="0">
              <a:buNone/>
            </a:pPr>
            <a:endParaRPr lang="en-US" dirty="0"/>
          </a:p>
          <a:p>
            <a:pPr marL="18900" indent="0" algn="ctr">
              <a:buNone/>
            </a:pPr>
            <a:r>
              <a:rPr lang="en-US" dirty="0"/>
              <a:t>“Any act of gender-based violence that causes or could cause physical, sexual or psychological harm or suffering, including threats of harm or coercion, in public or in private life.”</a:t>
            </a:r>
          </a:p>
          <a:p>
            <a:endParaRPr lang="en-US" dirty="0"/>
          </a:p>
        </p:txBody>
      </p:sp>
      <p:sp>
        <p:nvSpPr>
          <p:cNvPr id="6" name="Text Placeholder 5">
            <a:extLst>
              <a:ext uri="{FF2B5EF4-FFF2-40B4-BE49-F238E27FC236}">
                <a16:creationId xmlns:a16="http://schemas.microsoft.com/office/drawing/2014/main" id="{5356849B-1E35-443D-AAB9-C8139DE32901}"/>
              </a:ext>
            </a:extLst>
          </p:cNvPr>
          <p:cNvSpPr>
            <a:spLocks noGrp="1"/>
          </p:cNvSpPr>
          <p:nvPr>
            <p:ph type="body" idx="10"/>
          </p:nvPr>
        </p:nvSpPr>
        <p:spPr/>
        <p:txBody>
          <a:bodyPr>
            <a:normAutofit/>
          </a:bodyPr>
          <a:lstStyle/>
          <a:p>
            <a:r>
              <a:rPr lang="en-US" sz="1800" dirty="0"/>
              <a:t>— United Nations Declaration on the Elimination of Violence Against Women</a:t>
            </a:r>
            <a:endParaRPr lang="en-AU"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E5CB-54D8-48A0-B3C1-BCFE90F8E83B}"/>
              </a:ext>
            </a:extLst>
          </p:cNvPr>
          <p:cNvSpPr>
            <a:spLocks noGrp="1"/>
          </p:cNvSpPr>
          <p:nvPr>
            <p:ph type="title"/>
          </p:nvPr>
        </p:nvSpPr>
        <p:spPr/>
        <p:txBody>
          <a:bodyPr/>
          <a:lstStyle/>
          <a:p>
            <a:r>
              <a:rPr lang="en-AU" dirty="0"/>
              <a:t>What is violence?</a:t>
            </a:r>
          </a:p>
        </p:txBody>
      </p:sp>
      <p:sp>
        <p:nvSpPr>
          <p:cNvPr id="5" name="Slide Number Placeholder 3">
            <a:extLst>
              <a:ext uri="{FF2B5EF4-FFF2-40B4-BE49-F238E27FC236}">
                <a16:creationId xmlns:a16="http://schemas.microsoft.com/office/drawing/2014/main" id="{903D0DC2-60C3-4AB8-8352-83BE897A6834}"/>
              </a:ext>
            </a:extLst>
          </p:cNvPr>
          <p:cNvSpPr txBox="1">
            <a:spLocks/>
          </p:cNvSpPr>
          <p:nvPr/>
        </p:nvSpPr>
        <p:spPr>
          <a:xfrm>
            <a:off x="8534400" y="6525344"/>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a:t>7</a:t>
            </a:fld>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Content Placeholder 3">
            <a:extLst>
              <a:ext uri="{FF2B5EF4-FFF2-40B4-BE49-F238E27FC236}">
                <a16:creationId xmlns:a16="http://schemas.microsoft.com/office/drawing/2014/main" id="{5AC3CFE7-4DE4-4329-8ED7-E4685B878959}"/>
              </a:ext>
            </a:extLst>
          </p:cNvPr>
          <p:cNvSpPr>
            <a:spLocks noGrp="1"/>
          </p:cNvSpPr>
          <p:nvPr>
            <p:ph sz="half" idx="4294967295"/>
          </p:nvPr>
        </p:nvSpPr>
        <p:spPr>
          <a:xfrm>
            <a:off x="457200" y="1310400"/>
            <a:ext cx="6764337" cy="4276725"/>
          </a:xfrm>
        </p:spPr>
        <p:txBody>
          <a:bodyPr lIns="0">
            <a:normAutofit lnSpcReduction="10000"/>
          </a:bodyPr>
          <a:lstStyle/>
          <a:p>
            <a:pPr marL="126900" indent="0">
              <a:buNone/>
            </a:pPr>
            <a:r>
              <a:rPr lang="en-AU" dirty="0"/>
              <a:t>Violence against women is more than just physical and sexual abuse</a:t>
            </a:r>
          </a:p>
          <a:p>
            <a:pPr marL="126900" indent="0">
              <a:buNone/>
            </a:pPr>
            <a:endParaRPr lang="en-AU" dirty="0"/>
          </a:p>
          <a:p>
            <a:pPr marL="126900" indent="0">
              <a:buNone/>
            </a:pPr>
            <a:r>
              <a:rPr lang="en-AU" dirty="0"/>
              <a:t>Other types of violence:</a:t>
            </a:r>
          </a:p>
          <a:p>
            <a:pPr>
              <a:buClr>
                <a:schemeClr val="accent1">
                  <a:lumMod val="60000"/>
                  <a:lumOff val="40000"/>
                </a:schemeClr>
              </a:buClr>
              <a:buFont typeface="Courier New" panose="02070309020205020404" pitchFamily="49" charset="0"/>
              <a:buChar char="o"/>
            </a:pPr>
            <a:r>
              <a:rPr lang="en-US" dirty="0"/>
              <a:t>Emotional</a:t>
            </a:r>
            <a:endParaRPr lang="en-AU" dirty="0"/>
          </a:p>
          <a:p>
            <a:pPr>
              <a:buClr>
                <a:schemeClr val="accent1">
                  <a:lumMod val="60000"/>
                  <a:lumOff val="40000"/>
                </a:schemeClr>
              </a:buClr>
              <a:buFont typeface="Courier New" panose="02070309020205020404" pitchFamily="49" charset="0"/>
              <a:buChar char="o"/>
            </a:pPr>
            <a:r>
              <a:rPr lang="en-US" dirty="0"/>
              <a:t>Financial</a:t>
            </a:r>
            <a:endParaRPr lang="en-AU" dirty="0"/>
          </a:p>
          <a:p>
            <a:pPr>
              <a:buClr>
                <a:schemeClr val="accent1">
                  <a:lumMod val="60000"/>
                  <a:lumOff val="40000"/>
                </a:schemeClr>
              </a:buClr>
              <a:buFont typeface="Courier New" panose="02070309020205020404" pitchFamily="49" charset="0"/>
              <a:buChar char="o"/>
            </a:pPr>
            <a:r>
              <a:rPr lang="en-US" dirty="0"/>
              <a:t>Intimidation</a:t>
            </a:r>
            <a:endParaRPr lang="en-AU" dirty="0"/>
          </a:p>
          <a:p>
            <a:pPr>
              <a:buClr>
                <a:schemeClr val="accent1">
                  <a:lumMod val="60000"/>
                  <a:lumOff val="40000"/>
                </a:schemeClr>
              </a:buClr>
              <a:buFont typeface="Courier New" panose="02070309020205020404" pitchFamily="49" charset="0"/>
              <a:buChar char="o"/>
            </a:pPr>
            <a:r>
              <a:rPr lang="en-US" dirty="0"/>
              <a:t>Manipulation</a:t>
            </a:r>
            <a:endParaRPr lang="en-AU" dirty="0"/>
          </a:p>
          <a:p>
            <a:pPr>
              <a:buClr>
                <a:schemeClr val="accent1">
                  <a:lumMod val="60000"/>
                  <a:lumOff val="40000"/>
                </a:schemeClr>
              </a:buClr>
              <a:buFont typeface="Courier New" panose="02070309020205020404" pitchFamily="49" charset="0"/>
              <a:buChar char="o"/>
            </a:pPr>
            <a:r>
              <a:rPr lang="en-US" dirty="0"/>
              <a:t>Verbal</a:t>
            </a:r>
            <a:endParaRPr lang="en-AU" dirty="0"/>
          </a:p>
          <a:p>
            <a:pPr>
              <a:buClr>
                <a:schemeClr val="accent1">
                  <a:lumMod val="60000"/>
                  <a:lumOff val="40000"/>
                </a:schemeClr>
              </a:buClr>
              <a:buFont typeface="Courier New" panose="02070309020205020404" pitchFamily="49" charset="0"/>
              <a:buChar char="o"/>
            </a:pPr>
            <a:r>
              <a:rPr lang="en-US" dirty="0"/>
              <a:t>Pet abuse</a:t>
            </a:r>
            <a:endParaRPr lang="en-AU" dirty="0"/>
          </a:p>
          <a:p>
            <a:pPr>
              <a:buClr>
                <a:schemeClr val="accent1">
                  <a:lumMod val="60000"/>
                  <a:lumOff val="40000"/>
                </a:schemeClr>
              </a:buClr>
              <a:buFont typeface="Courier New" panose="02070309020205020404" pitchFamily="49" charset="0"/>
              <a:buChar char="o"/>
            </a:pPr>
            <a:r>
              <a:rPr lang="en-US" dirty="0"/>
              <a:t>Social</a:t>
            </a:r>
            <a:endParaRPr lang="en-AU" dirty="0"/>
          </a:p>
          <a:p>
            <a:pPr>
              <a:buClr>
                <a:schemeClr val="accent1">
                  <a:lumMod val="60000"/>
                  <a:lumOff val="40000"/>
                </a:schemeClr>
              </a:buClr>
              <a:buFont typeface="Courier New" panose="02070309020205020404" pitchFamily="49" charset="0"/>
              <a:buChar char="o"/>
            </a:pPr>
            <a:r>
              <a:rPr lang="en-US" dirty="0"/>
              <a:t>Spiritual</a:t>
            </a:r>
          </a:p>
          <a:p>
            <a:pPr marL="126900" indent="0">
              <a:buClr>
                <a:schemeClr val="accent1">
                  <a:lumMod val="60000"/>
                  <a:lumOff val="40000"/>
                </a:schemeClr>
              </a:buClr>
              <a:buNone/>
            </a:pPr>
            <a:endParaRPr lang="en-US" dirty="0"/>
          </a:p>
          <a:p>
            <a:pPr marL="126900" indent="0">
              <a:buClr>
                <a:schemeClr val="accent1">
                  <a:lumMod val="60000"/>
                  <a:lumOff val="40000"/>
                </a:schemeClr>
              </a:buClr>
              <a:buNone/>
            </a:pPr>
            <a:r>
              <a:rPr lang="en-US" b="1" dirty="0"/>
              <a:t>Family violence is marked by a pattern of power and control, and one person experiencing fear of another.</a:t>
            </a:r>
            <a:endParaRPr lang="en-AU" b="1" dirty="0"/>
          </a:p>
          <a:p>
            <a:pPr marL="126900" indent="0">
              <a:buNone/>
            </a:pPr>
            <a:endParaRPr lang="en-AU" dirty="0"/>
          </a:p>
        </p:txBody>
      </p:sp>
    </p:spTree>
    <p:extLst>
      <p:ext uri="{BB962C8B-B14F-4D97-AF65-F5344CB8AC3E}">
        <p14:creationId xmlns:p14="http://schemas.microsoft.com/office/powerpoint/2010/main" val="99296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557140-2D7B-4C86-B6A4-2B3115B135AB}"/>
              </a:ext>
            </a:extLst>
          </p:cNvPr>
          <p:cNvSpPr/>
          <p:nvPr/>
        </p:nvSpPr>
        <p:spPr>
          <a:xfrm>
            <a:off x="-108520" y="0"/>
            <a:ext cx="9252520" cy="6858000"/>
          </a:xfrm>
          <a:prstGeom prst="rect">
            <a:avLst/>
          </a:prstGeom>
          <a:solidFill>
            <a:srgbClr val="196B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1CAC335D-7BB3-4D54-8400-01AF3CFFC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064" y="1347614"/>
            <a:ext cx="4828216" cy="4162772"/>
          </a:xfrm>
          <a:prstGeom prst="rect">
            <a:avLst/>
          </a:prstGeom>
        </p:spPr>
      </p:pic>
    </p:spTree>
    <p:extLst>
      <p:ext uri="{BB962C8B-B14F-4D97-AF65-F5344CB8AC3E}">
        <p14:creationId xmlns:p14="http://schemas.microsoft.com/office/powerpoint/2010/main" val="102404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79" cy="792162"/>
          </a:xfrm>
        </p:spPr>
        <p:txBody>
          <a:bodyPr/>
          <a:lstStyle/>
          <a:p>
            <a:pPr algn="ctr"/>
            <a:r>
              <a:rPr lang="en-AU" sz="2500" dirty="0"/>
              <a:t>Change the Story </a:t>
            </a:r>
            <a:br>
              <a:rPr lang="en-AU" sz="2500" dirty="0"/>
            </a:br>
            <a:r>
              <a:rPr lang="en-AU" sz="2500" b="0" dirty="0"/>
              <a:t>describes the evidence-based drivers of violence:</a:t>
            </a:r>
            <a:endParaRPr lang="en-AU" sz="2500" dirty="0"/>
          </a:p>
        </p:txBody>
      </p:sp>
      <p:sp>
        <p:nvSpPr>
          <p:cNvPr id="6" name="Slide Number Placeholder 3">
            <a:extLst>
              <a:ext uri="{FF2B5EF4-FFF2-40B4-BE49-F238E27FC236}">
                <a16:creationId xmlns:a16="http://schemas.microsoft.com/office/drawing/2014/main" id="{056F6EDB-E72A-4C77-8B13-4B533FBD8C0A}"/>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9</a:t>
            </a:fld>
            <a:endParaRPr lang="en-US" dirty="0"/>
          </a:p>
        </p:txBody>
      </p:sp>
      <p:pic>
        <p:nvPicPr>
          <p:cNvPr id="7" name="Picture 6">
            <a:extLst>
              <a:ext uri="{FF2B5EF4-FFF2-40B4-BE49-F238E27FC236}">
                <a16:creationId xmlns:a16="http://schemas.microsoft.com/office/drawing/2014/main" id="{57C9E8D3-DC53-426D-A8B5-A04FD22D8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903" y="1378524"/>
            <a:ext cx="8426896" cy="4209476"/>
          </a:xfrm>
          <a:prstGeom prst="rect">
            <a:avLst/>
          </a:prstGeom>
        </p:spPr>
      </p:pic>
    </p:spTree>
    <p:extLst>
      <p:ext uri="{BB962C8B-B14F-4D97-AF65-F5344CB8AC3E}">
        <p14:creationId xmlns:p14="http://schemas.microsoft.com/office/powerpoint/2010/main" val="1694242073"/>
      </p:ext>
    </p:extLst>
  </p:cSld>
  <p:clrMapOvr>
    <a:masterClrMapping/>
  </p:clrMapOvr>
</p:sld>
</file>

<file path=ppt/theme/theme1.xml><?xml version="1.0" encoding="utf-8"?>
<a:theme xmlns:a="http://schemas.openxmlformats.org/drawingml/2006/main" name="Our Watch Master">
  <a:themeElements>
    <a:clrScheme name="Our Watch">
      <a:dk1>
        <a:srgbClr val="272727"/>
      </a:dk1>
      <a:lt1>
        <a:sysClr val="window" lastClr="FFFFFF"/>
      </a:lt1>
      <a:dk2>
        <a:srgbClr val="313231"/>
      </a:dk2>
      <a:lt2>
        <a:srgbClr val="C0C1BF"/>
      </a:lt2>
      <a:accent1>
        <a:srgbClr val="A6CB46"/>
      </a:accent1>
      <a:accent2>
        <a:srgbClr val="636463"/>
      </a:accent2>
      <a:accent3>
        <a:srgbClr val="9BBB59"/>
      </a:accent3>
      <a:accent4>
        <a:srgbClr val="8064A2"/>
      </a:accent4>
      <a:accent5>
        <a:srgbClr val="4BACC6"/>
      </a:accent5>
      <a:accent6>
        <a:srgbClr val="A6CB46"/>
      </a:accent6>
      <a:hlink>
        <a:srgbClr val="A6CB46"/>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ur Watch Master">
  <a:themeElements>
    <a:clrScheme name="Our Watch">
      <a:dk1>
        <a:srgbClr val="272727"/>
      </a:dk1>
      <a:lt1>
        <a:sysClr val="window" lastClr="FFFFFF"/>
      </a:lt1>
      <a:dk2>
        <a:srgbClr val="313231"/>
      </a:dk2>
      <a:lt2>
        <a:srgbClr val="C0C1BF"/>
      </a:lt2>
      <a:accent1>
        <a:srgbClr val="A6CB46"/>
      </a:accent1>
      <a:accent2>
        <a:srgbClr val="636463"/>
      </a:accent2>
      <a:accent3>
        <a:srgbClr val="9BBB59"/>
      </a:accent3>
      <a:accent4>
        <a:srgbClr val="8064A2"/>
      </a:accent4>
      <a:accent5>
        <a:srgbClr val="4BACC6"/>
      </a:accent5>
      <a:accent6>
        <a:srgbClr val="A6CB46"/>
      </a:accent6>
      <a:hlink>
        <a:srgbClr val="A6CB46"/>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AEA913-BBC6-4D68-8303-E3207BDCB4C8}">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0" ma:contentTypeDescription="Create a new document." ma:contentTypeScope="" ma:versionID="568db1e97408eff6bb21d618b143e0ae">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4ae76ebdee98b8f0e3bc9e664c0a0919"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
        <AccountId xsi:nil="true"/>
        <AccountType/>
      </UserInfo>
    </SharedWithUsers>
  </documentManagement>
</p:properties>
</file>

<file path=customXml/itemProps1.xml><?xml version="1.0" encoding="utf-8"?>
<ds:datastoreItem xmlns:ds="http://schemas.openxmlformats.org/officeDocument/2006/customXml" ds:itemID="{D23F92F2-9E6C-40F2-A5A0-B992D4C3D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55829-77b5-4572-9306-0706e327d7ed"/>
    <ds:schemaRef ds:uri="ef89dfe1-2fd6-4ffd-966a-b6a657178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C2CA0-DFA0-4D80-A893-1C07D360C13C}">
  <ds:schemaRefs>
    <ds:schemaRef ds:uri="http://schemas.microsoft.com/sharepoint/v3/contenttype/forms"/>
  </ds:schemaRefs>
</ds:datastoreItem>
</file>

<file path=customXml/itemProps3.xml><?xml version="1.0" encoding="utf-8"?>
<ds:datastoreItem xmlns:ds="http://schemas.openxmlformats.org/officeDocument/2006/customXml" ds:itemID="{58423A7A-1909-4D93-8D66-E608CEB4D5FB}">
  <ds:schemaRefs>
    <ds:schemaRef ds:uri="http://schemas.openxmlformats.org/package/2006/metadata/core-properties"/>
    <ds:schemaRef ds:uri="http://purl.org/dc/dcmitype/"/>
    <ds:schemaRef ds:uri="http://schemas.microsoft.com/office/infopath/2007/PartnerControls"/>
    <ds:schemaRef ds:uri="24655829-77b5-4572-9306-0706e327d7ed"/>
    <ds:schemaRef ds:uri="http://purl.org/dc/elements/1.1/"/>
    <ds:schemaRef ds:uri="http://schemas.microsoft.com/office/2006/metadata/properties"/>
    <ds:schemaRef ds:uri="ef89dfe1-2fd6-4ffd-966a-b6a657178080"/>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PowerPointsTemplate</Template>
  <TotalTime>11164</TotalTime>
  <Words>3437</Words>
  <Application>Microsoft Office PowerPoint</Application>
  <PresentationFormat>On-screen Show (4:3)</PresentationFormat>
  <Paragraphs>304</Paragraphs>
  <Slides>35</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Arial Unicode MS</vt:lpstr>
      <vt:lpstr>Calibri</vt:lpstr>
      <vt:lpstr>Courier New</vt:lpstr>
      <vt:lpstr>Lucida Grande</vt:lpstr>
      <vt:lpstr>Times New Roman</vt:lpstr>
      <vt:lpstr>Verdana</vt:lpstr>
      <vt:lpstr>Wingdings</vt:lpstr>
      <vt:lpstr>Our Watch Master</vt:lpstr>
      <vt:lpstr>2_Our Watch Master</vt:lpstr>
      <vt:lpstr>Reporting violence against women</vt:lpstr>
      <vt:lpstr>Taking care of yourself and others</vt:lpstr>
      <vt:lpstr>Taking care of yourself and others</vt:lpstr>
      <vt:lpstr>Everyone can find this content challenging</vt:lpstr>
      <vt:lpstr>Terminology</vt:lpstr>
      <vt:lpstr>PowerPoint Presentation</vt:lpstr>
      <vt:lpstr>What is violence?</vt:lpstr>
      <vt:lpstr>PowerPoint Presentation</vt:lpstr>
      <vt:lpstr>Change the Story  describes the evidence-based drivers of violence:</vt:lpstr>
      <vt:lpstr> Common misconceptions  about what drives violence against women</vt:lpstr>
      <vt:lpstr>Misconceptions about family violence</vt:lpstr>
      <vt:lpstr>Why didn’t she leave?</vt:lpstr>
      <vt:lpstr>What Women Say</vt:lpstr>
      <vt:lpstr>2</vt:lpstr>
      <vt:lpstr>PowerPoint Presentation</vt:lpstr>
      <vt:lpstr>Coverage over time</vt:lpstr>
      <vt:lpstr>How did the news agenda change?</vt:lpstr>
      <vt:lpstr>Is it news?</vt:lpstr>
      <vt:lpstr>PowerPoint Presentation</vt:lpstr>
      <vt:lpstr>PowerPoint Presentation</vt:lpstr>
      <vt:lpstr>Is it news?</vt:lpstr>
      <vt:lpstr>Aboriginal and Torres Strait Islander people</vt:lpstr>
      <vt:lpstr>Women with disabilities</vt:lpstr>
      <vt:lpstr>Is it news?</vt:lpstr>
      <vt:lpstr>3</vt:lpstr>
      <vt:lpstr>Why does the media matter?</vt:lpstr>
      <vt:lpstr>What the research tells us</vt:lpstr>
      <vt:lpstr>What the research tells us</vt:lpstr>
      <vt:lpstr>What the research tells us</vt:lpstr>
      <vt:lpstr>Representations of victims</vt:lpstr>
      <vt:lpstr>Representations of perpetrators</vt:lpstr>
      <vt:lpstr>Representations of relationships</vt:lpstr>
      <vt:lpstr>Reporting challenges</vt:lpstr>
      <vt:lpstr>If you or someone you know needs support:</vt:lpstr>
      <vt:lpstr>Resources and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Caitlyn Hoggan</cp:lastModifiedBy>
  <cp:revision>723</cp:revision>
  <cp:lastPrinted>2016-03-10T02:08:41Z</cp:lastPrinted>
  <dcterms:created xsi:type="dcterms:W3CDTF">2006-12-20T05:50:13Z</dcterms:created>
  <dcterms:modified xsi:type="dcterms:W3CDTF">2019-06-18T03:57:07Z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y fmtid="{D5CDD505-2E9C-101B-9397-08002B2CF9AE}" pid="3" name="Order">
    <vt:r8>2987000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