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50" r:id="rId4"/>
  </p:sldMasterIdLst>
  <p:notesMasterIdLst>
    <p:notesMasterId r:id="rId42"/>
  </p:notesMasterIdLst>
  <p:handoutMasterIdLst>
    <p:handoutMasterId r:id="rId43"/>
  </p:handoutMasterIdLst>
  <p:sldIdLst>
    <p:sldId id="725" r:id="rId5"/>
    <p:sldId id="660" r:id="rId6"/>
    <p:sldId id="658" r:id="rId7"/>
    <p:sldId id="659" r:id="rId8"/>
    <p:sldId id="679" r:id="rId9"/>
    <p:sldId id="726" r:id="rId10"/>
    <p:sldId id="664" r:id="rId11"/>
    <p:sldId id="665" r:id="rId12"/>
    <p:sldId id="663" r:id="rId13"/>
    <p:sldId id="676" r:id="rId14"/>
    <p:sldId id="677" r:id="rId15"/>
    <p:sldId id="678" r:id="rId16"/>
    <p:sldId id="701" r:id="rId17"/>
    <p:sldId id="680" r:id="rId18"/>
    <p:sldId id="721" r:id="rId19"/>
    <p:sldId id="697" r:id="rId20"/>
    <p:sldId id="671" r:id="rId21"/>
    <p:sldId id="672" r:id="rId22"/>
    <p:sldId id="722" r:id="rId23"/>
    <p:sldId id="727" r:id="rId24"/>
    <p:sldId id="720" r:id="rId25"/>
    <p:sldId id="717" r:id="rId26"/>
    <p:sldId id="730" r:id="rId27"/>
    <p:sldId id="728" r:id="rId28"/>
    <p:sldId id="684" r:id="rId29"/>
    <p:sldId id="681" r:id="rId30"/>
    <p:sldId id="682" r:id="rId31"/>
    <p:sldId id="729" r:id="rId32"/>
    <p:sldId id="687" r:id="rId33"/>
    <p:sldId id="694" r:id="rId34"/>
    <p:sldId id="689" r:id="rId35"/>
    <p:sldId id="693" r:id="rId36"/>
    <p:sldId id="691" r:id="rId37"/>
    <p:sldId id="723" r:id="rId38"/>
    <p:sldId id="690" r:id="rId39"/>
    <p:sldId id="731" r:id="rId40"/>
    <p:sldId id="661" r:id="rId41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3" userDrawn="1">
          <p15:clr>
            <a:srgbClr val="A4A3A4"/>
          </p15:clr>
        </p15:guide>
        <p15:guide id="2" pos="2051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aret Simons" initials="MS" lastIdx="27" clrIdx="0"/>
  <p:cmAuthor id="1" name="Annie Blatchford" initials="AB" lastIdx="14" clrIdx="1"/>
  <p:cmAuthor id="2" name="Annie Blatchford" initials="" lastIdx="1" clrIdx="2"/>
  <p:cmAuthor id="3" name="Meg" initials="M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30C"/>
    <a:srgbClr val="A6CB46"/>
    <a:srgbClr val="4D4D4F"/>
    <a:srgbClr val="800080"/>
    <a:srgbClr val="003399"/>
    <a:srgbClr val="FFFFFF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0" autoAdjust="0"/>
    <p:restoredTop sz="94643"/>
  </p:normalViewPr>
  <p:slideViewPr>
    <p:cSldViewPr snapToGrid="0">
      <p:cViewPr varScale="1">
        <p:scale>
          <a:sx n="69" d="100"/>
          <a:sy n="69" d="100"/>
        </p:scale>
        <p:origin x="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33"/>
        <p:guide pos="2051"/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yn Hoggan" userId="292ea94e-740c-4899-96b0-18efb1e2724b" providerId="ADAL" clId="{B02644C0-CE87-46D5-B07B-59A5DFED374B}"/>
    <pc:docChg chg="modSld">
      <pc:chgData name="Caitlyn Hoggan" userId="292ea94e-740c-4899-96b0-18efb1e2724b" providerId="ADAL" clId="{B02644C0-CE87-46D5-B07B-59A5DFED374B}" dt="2019-06-18T04:13:08.042" v="2" actId="20577"/>
      <pc:docMkLst>
        <pc:docMk/>
      </pc:docMkLst>
      <pc:sldChg chg="modSp">
        <pc:chgData name="Caitlyn Hoggan" userId="292ea94e-740c-4899-96b0-18efb1e2724b" providerId="ADAL" clId="{B02644C0-CE87-46D5-B07B-59A5DFED374B}" dt="2019-06-18T04:06:14.191" v="0" actId="20577"/>
        <pc:sldMkLst>
          <pc:docMk/>
          <pc:sldMk cId="0" sldId="663"/>
        </pc:sldMkLst>
        <pc:spChg chg="mod">
          <ac:chgData name="Caitlyn Hoggan" userId="292ea94e-740c-4899-96b0-18efb1e2724b" providerId="ADAL" clId="{B02644C0-CE87-46D5-B07B-59A5DFED374B}" dt="2019-06-18T04:06:14.191" v="0" actId="20577"/>
          <ac:spMkLst>
            <pc:docMk/>
            <pc:sldMk cId="0" sldId="663"/>
            <ac:spMk id="3" creationId="{00000000-0000-0000-0000-000000000000}"/>
          </ac:spMkLst>
        </pc:spChg>
      </pc:sldChg>
      <pc:sldChg chg="modSp">
        <pc:chgData name="Caitlyn Hoggan" userId="292ea94e-740c-4899-96b0-18efb1e2724b" providerId="ADAL" clId="{B02644C0-CE87-46D5-B07B-59A5DFED374B}" dt="2019-06-18T04:13:08.042" v="2" actId="20577"/>
        <pc:sldMkLst>
          <pc:docMk/>
          <pc:sldMk cId="0" sldId="671"/>
        </pc:sldMkLst>
        <pc:spChg chg="mod">
          <ac:chgData name="Caitlyn Hoggan" userId="292ea94e-740c-4899-96b0-18efb1e2724b" providerId="ADAL" clId="{B02644C0-CE87-46D5-B07B-59A5DFED374B}" dt="2019-06-18T04:13:08.042" v="2" actId="20577"/>
          <ac:spMkLst>
            <pc:docMk/>
            <pc:sldMk cId="0" sldId="671"/>
            <ac:spMk id="3" creationId="{00000000-0000-0000-0000-000000000000}"/>
          </ac:spMkLst>
        </pc:spChg>
      </pc:sldChg>
      <pc:sldChg chg="modSp">
        <pc:chgData name="Caitlyn Hoggan" userId="292ea94e-740c-4899-96b0-18efb1e2724b" providerId="ADAL" clId="{B02644C0-CE87-46D5-B07B-59A5DFED374B}" dt="2019-06-18T04:08:53.135" v="1" actId="20577"/>
        <pc:sldMkLst>
          <pc:docMk/>
          <pc:sldMk cId="0" sldId="678"/>
        </pc:sldMkLst>
        <pc:spChg chg="mod">
          <ac:chgData name="Caitlyn Hoggan" userId="292ea94e-740c-4899-96b0-18efb1e2724b" providerId="ADAL" clId="{B02644C0-CE87-46D5-B07B-59A5DFED374B}" dt="2019-06-18T04:08:53.135" v="1" actId="20577"/>
          <ac:spMkLst>
            <pc:docMk/>
            <pc:sldMk cId="0" sldId="678"/>
            <ac:spMk id="3" creationId="{00000000-0000-0000-0000-000000000000}"/>
          </ac:spMkLst>
        </pc:spChg>
      </pc:sldChg>
    </pc:docChg>
  </pc:docChgLst>
  <pc:docChgLst>
    <pc:chgData name="Caitlyn Hoggan" userId="S::caitlyn.hoggan@ourwatch.org.au::292ea94e-740c-4899-96b0-18efb1e2724b" providerId="AD" clId="Web-{B5FAB423-E14F-28FD-5383-3C53DBCE4C08}"/>
    <pc:docChg chg="modSld">
      <pc:chgData name="Caitlyn Hoggan" userId="S::caitlyn.hoggan@ourwatch.org.au::292ea94e-740c-4899-96b0-18efb1e2724b" providerId="AD" clId="Web-{B5FAB423-E14F-28FD-5383-3C53DBCE4C08}" dt="2019-06-18T02:33:01.402" v="4" actId="20577"/>
      <pc:docMkLst>
        <pc:docMk/>
      </pc:docMkLst>
      <pc:sldChg chg="modSp">
        <pc:chgData name="Caitlyn Hoggan" userId="S::caitlyn.hoggan@ourwatch.org.au::292ea94e-740c-4899-96b0-18efb1e2724b" providerId="AD" clId="Web-{B5FAB423-E14F-28FD-5383-3C53DBCE4C08}" dt="2019-06-18T02:32:56.589" v="2" actId="20577"/>
        <pc:sldMkLst>
          <pc:docMk/>
          <pc:sldMk cId="2881500841" sldId="725"/>
        </pc:sldMkLst>
        <pc:spChg chg="mod">
          <ac:chgData name="Caitlyn Hoggan" userId="S::caitlyn.hoggan@ourwatch.org.au::292ea94e-740c-4899-96b0-18efb1e2724b" providerId="AD" clId="Web-{B5FAB423-E14F-28FD-5383-3C53DBCE4C08}" dt="2019-06-18T02:32:56.589" v="2" actId="20577"/>
          <ac:spMkLst>
            <pc:docMk/>
            <pc:sldMk cId="2881500841" sldId="725"/>
            <ac:spMk id="5" creationId="{53105892-4228-4C2C-B758-C7834C67B7E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57358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8" tIns="46905" rIns="93808" bIns="469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8" tIns="46905" rIns="93808" bIns="469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Verdana" pitchFamily="34" charset="0"/>
              </a:defRPr>
            </a:lvl1pPr>
          </a:lstStyle>
          <a:p>
            <a:pPr>
              <a:defRPr/>
            </a:pPr>
            <a:fld id="{FD98C51C-A681-4DCA-A1B2-4678D3E84BE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19192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8" tIns="46905" rIns="93808" bIns="469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7763" cy="3719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8" tIns="46905" rIns="93808" bIns="46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8" tIns="46905" rIns="93808" bIns="469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8" tIns="46905" rIns="93808" bIns="469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8" tIns="46905" rIns="93808" bIns="469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1483B81-CB19-4F77-9164-C5FEC0C3036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841206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22313"/>
            <a:ext cx="4819650" cy="36147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  <p:sp>
        <p:nvSpPr>
          <p:cNvPr id="9318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AU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998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32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39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20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en-US" i="1" dirty="0">
                <a:latin typeface="Arial Unicode MS" charset="0"/>
                <a:ea typeface="Arial Unicode MS" charset="0"/>
                <a:cs typeface="Arial Unicode MS" charset="0"/>
              </a:rPr>
              <a:t>ANROWS and Our Watch, (2016) ‘Media Representations of violence against women and their children: Final Report’, Horizons, 3. 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89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4073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894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037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https://twitter.com/Alyssa_Milano/status/919659438700670976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242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33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0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153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AU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Clause 2,3,8 and 11 MEAA code of ethics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180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Muller, D. (2011), Media Ethics and Disasters: Lessons from the Black Saturday Bushfires, Melbourne: MUP Academic </a:t>
            </a:r>
            <a:endParaRPr lang="en-AU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878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Muller, D. (2011), Media Ethics and Disasters: Lessons from the Black Saturday Bushfires, Melbourne: MUP Academic </a:t>
            </a:r>
            <a:endParaRPr lang="en-AU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187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818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Muller, D. (2011), Media Ethics and Disasters: Lessons from the Black Saturday Bushfires, Melbourne: MUP Academic </a:t>
            </a:r>
            <a:endParaRPr lang="en-AU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31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50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13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301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9430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23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33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24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69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89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62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69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94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2716"/>
            <a:ext cx="5054600" cy="1470025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86518"/>
            <a:ext cx="6400800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Month 20YY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OurWatch_Maste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4" y="4972949"/>
            <a:ext cx="2523263" cy="190553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04333" y="2075941"/>
            <a:ext cx="442576" cy="0"/>
          </a:xfrm>
          <a:prstGeom prst="line">
            <a:avLst/>
          </a:prstGeom>
          <a:ln w="57150" cmpd="sng">
            <a:solidFill>
              <a:srgbClr val="4D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89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70B0FBF-9C25-4F56-BBD9-6C7671977E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14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429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57213" y="1311275"/>
            <a:ext cx="8129587" cy="41381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BE7EA-A851-46B4-AB70-835D4984BD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49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7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60761-B15A-4171-B163-4F58989963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548680"/>
            <a:ext cx="7772400" cy="4464496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AF5289-621E-4FDD-9BA8-5C01C0E7AD5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6912" y="5229200"/>
            <a:ext cx="7772400" cy="936104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1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11275"/>
            <a:ext cx="5610321" cy="100820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OurWatch_Maste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4" y="4972949"/>
            <a:ext cx="2523263" cy="190553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319482"/>
            <a:ext cx="3247352" cy="19523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Contact details (if necessary)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8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028 Melbourne Laneways_Concrete_RGB_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19091"/>
          <a:stretch/>
        </p:blipFill>
        <p:spPr>
          <a:xfrm>
            <a:off x="0" y="-548"/>
            <a:ext cx="9144000" cy="6879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576"/>
            <a:ext cx="4504267" cy="1470025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80970"/>
            <a:ext cx="6400800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Month 20YY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OurWatch_Maste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4" y="4972949"/>
            <a:ext cx="2523263" cy="190553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04333" y="2075941"/>
            <a:ext cx="442576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30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/ 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524" y="274638"/>
            <a:ext cx="6772275" cy="809095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4" y="1311276"/>
            <a:ext cx="6772275" cy="4199754"/>
          </a:xfrm>
        </p:spPr>
        <p:txBody>
          <a:bodyPr/>
          <a:lstStyle>
            <a:lvl1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1pPr>
            <a:lvl2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2pPr>
            <a:lvl3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3pPr>
            <a:lvl4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4pPr>
            <a:lvl5pPr indent="-324000">
              <a:spcAft>
                <a:spcPts val="800"/>
              </a:spcAft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512CD-68D2-4640-8934-F7F29FBCC7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25344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49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688" y="1009553"/>
            <a:ext cx="2127779" cy="990700"/>
          </a:xfrm>
        </p:spPr>
        <p:txBody>
          <a:bodyPr anchor="b"/>
          <a:lstStyle>
            <a:lvl1pPr algn="l">
              <a:defRPr sz="6000" b="1" cap="all"/>
            </a:lvl1pPr>
          </a:lstStyle>
          <a:p>
            <a:r>
              <a:rPr lang="en-AU" dirty="0"/>
              <a:t>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8" y="1864787"/>
            <a:ext cx="7772400" cy="1775778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30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 Section 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32" y="274638"/>
            <a:ext cx="6764867" cy="79216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1933" y="1311276"/>
            <a:ext cx="6764868" cy="4276724"/>
          </a:xfrm>
        </p:spPr>
        <p:txBody>
          <a:bodyPr/>
          <a:lstStyle>
            <a:lvl1pPr marL="3429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1pPr>
            <a:lvl2pPr marL="8001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2pPr>
            <a:lvl3pPr marL="12573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3pPr>
            <a:lvl4pPr marL="17145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4pPr>
            <a:lvl5pPr marL="2171700" indent="-216000"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367286E-9ECD-4EC7-B549-E172CAAF10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83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 Text Column + Image + Section 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32" y="274638"/>
            <a:ext cx="6764867" cy="79216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1933" y="1308102"/>
            <a:ext cx="3134976" cy="4233716"/>
          </a:xfrm>
        </p:spPr>
        <p:txBody>
          <a:bodyPr/>
          <a:lstStyle>
            <a:lvl1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 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418667" y="1308101"/>
            <a:ext cx="3268134" cy="42337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61758" y="348531"/>
            <a:ext cx="1340042" cy="51932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46664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4D23EBB-AD80-4245-A976-EEC451C0E4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1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 Image + Section Navig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932" y="274638"/>
            <a:ext cx="6764867" cy="79216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028585" y="1308102"/>
            <a:ext cx="6665911" cy="42132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61758" y="348531"/>
            <a:ext cx="1340042" cy="517279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>
                <a:solidFill>
                  <a:srgbClr val="646664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EAB5A0-0DB3-4792-865A-40E1C858CE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19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no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76"/>
            <a:ext cx="8229600" cy="4210049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CDBD6-21E4-4794-A7A4-CC56E9A759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25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no marg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429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1276"/>
            <a:ext cx="4038600" cy="41920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1276"/>
            <a:ext cx="4038600" cy="419205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A40899-72E8-4FD4-AA4E-9556BF163D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‹#›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21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262006">
            <a:off x="-243031" y="6019058"/>
            <a:ext cx="9574696" cy="1217632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  <p:sldLayoutId id="2147485063" r:id="rId13"/>
    <p:sldLayoutId id="214748506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8001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2573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7145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171700" indent="-216000" algn="l" defTabSz="457200" rtl="0" eaLnBrk="1" latinLnBrk="0" hangingPunct="1">
        <a:spcBef>
          <a:spcPct val="20000"/>
        </a:spcBef>
        <a:spcAft>
          <a:spcPts val="0"/>
        </a:spcAft>
        <a:buClr>
          <a:schemeClr val="tx2">
            <a:lumMod val="90000"/>
            <a:lumOff val="10000"/>
          </a:schemeClr>
        </a:buClr>
        <a:buFont typeface="Lucida Grande"/>
        <a:buChar char="-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rwatch.org.au/MediaLibraries/OurWatch/Images/ourwatch_reporting_on_a-ts_family_violence_aa_v1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.gov.a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anrows.org.au/" TargetMode="External"/><Relationship Id="rId4" Type="http://schemas.openxmlformats.org/officeDocument/2006/relationships/hyperlink" Target="http://www.aic.gov.a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artcenter.org/topic/self-car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Reporting violence against women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105892-4228-4C2C-B758-C7834C67B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altLang="en-US" sz="2800" dirty="0"/>
              <a:t>Lesson two: Finding things out</a:t>
            </a:r>
            <a:endParaRPr lang="en-AU" sz="2800" dirty="0"/>
          </a:p>
        </p:txBody>
      </p:sp>
      <p:sp>
        <p:nvSpPr>
          <p:cNvPr id="4" name="AutoShape 10" descr="data:image/jpeg;base64,/9j/4AAQSkZJRgABAQAAAQABAAD/2wCEAAkGBxQTEhUUExMWFhQXFx8aFxcYGB4cHRwYHBkXGBwdGRgcHCgiHBwmHRoXITEhJSkrLi4uICAzODMsNyktLisBCgoKDg0OGxAQGywkHyQsLCw0Lyw1LC8sLywsLCwsLSwtLCwsLCwsLCwsLCwsLCwsLCwsLCwsLCwsLCw0LCwsLP/AABEIANIAyAMBIgACEQEDEQH/xAAbAAEAAgMBAQAAAAAAAAAAAAAABAUCAwYBB//EAEMQAAEEAAUCBAMFBQUFCQAAAAEAAgMRBAUSITFBUQYTImEUcYEHIzJCkTNSkqGxFWJywdE0c4Ki8BYkQ1Oys9Lh8f/EABgBAQEBAQEAAAAAAAAAAAAAAAABAgME/8QAKREBAQACAQQBAQgDAAAAAAAAAAECESEDEjFBYVETIjJSkaGxwUJxgf/aAAwDAQACEQMRAD8A+4oiICIiAiIgIiICIiAiIgIiICKDnGNdFEXMjMkhIDGDq48Weg6krTksWKALsTJGSeGMZQb/AMRNu/RXXG11xtaLCaVrGlziGtAskmgB7lZquzPJYsQWmUOe1vDC46L7lvB+qTXsmvaVgsU2VjZG3pcLbYqx0Ne63rns48UxwP8ALDC8j8VEAD2+at8tx7J4xIzg9+QeoKtxsm1uNnKUiLTFi2Oc5jXAvb+JvUXxYWWW5aPi2+Z5ZNO06gO44NfJb1CxmC1ywyXXll31Dm1X60rNe1jLNI5HM0xmnFzbdfDbBcfnQK8UxFZlYS6ERFlBERAREQEREBERARFphxTHOe1rgSwgOA6Ei6PvXRBhmEcjmFsTwxx/ORqodSG9T81GyrK3Q7uxE0pPPmEV9AAKWWfZl8PA+UNLy0elo6uJoDb3KpPDeLzJ7w7ERRiI8g+lzfcDf9Cukl7dtyXtWWf5yYS1jG6nu4+XHA5JKn5bJI5gMrA13YG9v8j7LzFwtBM2jU9jDpA5PWh7mq+qg+Fc6dioTI+IxODi3STfHXcA+246Ka+7xE/xa/E2W4qYD4fECEAbjSbcf8d7D2peeEpMUGvjxY9bCNL+j2kdxyQR/RRfGWcTROhZh3xCR7vU15AJG1cnYE3Z/RdQrbZhJdf2tt7UeGSNznBpYXA+sCrB91tjjDfwgDrsK3UHLsmihfJIwHVId7N9SdvqVYrF16Zvwhy5pC2VsLpGiVwtrL3IXhy1vnif82jRXcXdlYT5LC+duIcy5Wig6z/Ti9yrBXcng/0KkxPiNrMYzCGN5c9t6+g5PHUbc9Fll+Y4l0pjlwuhrb+9EgLSOmltXZ7dFcaRd1v3TWvK+PL1ERZZEREBERAREQEREBERAXPeGofhMK44hwY7zHukc41ZLjvfuKV27FMDxGXDW4EhvWhya7e65T7TsulmwzTE1ztDtTmN3JGkgEDrR6LphN3tvtvCbur7dZhp2yMa9htrhbT3HQrnvGmNxMIjlhc0QsNzXzVtoV1FauN7pZZl4jbhPhozE5zZGgahsGtAaO29XddgvcPnWDzBskGqxW4d6bHdp9q/orjjZe7XCzGznXCTkmfR42OQwlzXN9J1DdpINHnf/wCl898JYsYLHPbPJQGpj3WSC4EUXfz391VYnEOwmImbhZnBodpDmn8TR36GjYtVZJJ6kk/Mkr14dGSX6V6MenJv6V0PjDFwYjHamvJiOhr3jsDTi35Bdd478T+VFG3DTN1uO5aQ4hgHN71Zr+a+YPYRyCPmsaWvspdfDX2cuvh9t8IYmeTCsdiARIb5FEtv0kjoSFdL5Nm3jOfFxMw7I9D3EBxY4289mihpB67ld34Kwc8WGDMQTr1GgTZDegJ/VePqdO483j4ebPCzm/ovlFmzCNsjYnGnvFtvg10vupS5rOctknxcRDSI4wCXnveogdzsAueMlvLGMl8ulRFS5pkLpn6visRH2DHANH007/VSSXykXSKPgYnsYGvf5jh+eqJ+YG1r1RG9ERAREQEREBERAREQVWUZX5ck8r95JX89o27MaPbk/MrTh/E0UmJOHjDnubepzR6W1zZvvtt1V2ud8JeHPhBNZBdJISHddA/CD77lblllt8t8Xdq9xLWlrg+tJBBvbYijuvlXjTwlHhGMfHI5wc7TpfRPBILSAOK3Vtm3gzGOg0HEeefN1aXEgVVXZ63vXHZcr4kybEYYxid2oEHQdRcABVgXxyF6ejjJeMnbpTV4yVUERcQ0K1gwgZuLJ7lQsrYS++gG/wBVZzGgvRledO2V9NUoUDEsUyVtdTso0yRI15bjXQyslZWphsXx2o/RdPN44xs0jDCyhYAja0uDj2c6v6VS48rv/D/jqHD4aOJ0T9bBR01R/vWTys9We+3dM571t1eW4fFjFTOle04cj7to5HbptW991eKvw2dQPMYErdUrdTGk04t+SwzTO44JYI38zOLWnsRXPsSQPqvBZbfDx2W3ws0RFhkREQEREBERAREQEREBERBXZTmomdMzh8MhY5vty0/Uf5rfFmEbpXwh3rYASPY3/wBfULScoj8/4httkrS7Sdnt6B4610PKps48PzfEjE4Z7Q/8wdxxX1BHRdJMbW5MbWPiXxe2JkzMOQ6eOtQIJDQTRPvVi/mvn+c43F4xgnlY50UdgOaymC6s/wAhuvruFyyNrnSmJgleKkcBz356LlfHXicQB2FZGLdHu47NaHWNm1uatdellJdYzl06eU3rGPnODxOgnseVbu3CrcZlE8TGvkicxjvwuI/S+x+a1xY5zRWx7WvXZvmPRZvmJz2e5UWZe/HAjcbqHJJZsqyEjBy+n5T4ey3EwxtYWueGgu0vp5NerULvlcz4DyODFPkE7jbQNDA6ru7Pc1Q/VX+XeCpMLO7EMeJBGHGNg2c80aa48f6rj1c543qxz6mU8b1XUf8AZvD+dHMGU+JoayiaAAobewJVdifDMk2NbiJ5G+XGR5UbQem41E++5r2W/Ls1nkwT5pY/JlAdQojgbHS7cfIqX4ZzU4mAPcAHAlrq4sdQvLvPHd/44fen8JOKzFrJooeXyaiB2a0WSfayApqg4fK2NmfOSXSOGmz+Vg/K0dB1PUqcud16YuvQiIogiIgIiICIiAiIgIiIBVd4fzL4jDxzUAXiyB0NkUrFRMvy9kOoMsNc4v09ATzp7AneleNLxpQ5Vn75cdisO4hoa0CIV1beonvepp+QWOT+FS5t48txEgdbHG9m7bE7WL3o8K1xmQwOmbiSCyVm+trqsAfm6EUrKOZrhbXAg8EEEfqulz/K3cvyuA+1TNXjRh9NMcNZcepBNAfLk/Rc5iMngEMtPkE8LGPeXVoJfXoA5DhfXsV9DlwM4xb5pZGOwjWEtYQDRA5AI2OxN2uVyjL45cvxWIxJc3zZPMLmiyNJOmged3OXfp5yYyT4/d1wy1irvC/g44uF0vmhlEtaKuyP3t9gtn2cNhOJcyZoc5zajsWLBOr61VH2K7bwFg4WYUOgc9wkJc5zxR1fhqhsKqlWYvCQ4LHQmHCOd5xoyajpZZo6RVA73ueOEvVuVyx/QvU3bigZt4NMWJOIa9seHY4SEi9TQ2iQ0V1r+a7jJs1jxMQliJLSSNxRBHIIUyRgcCCAQRRB4IXE5rneJgPw2EwBbRpjg0uYQerQ0V+pXHd6k17jnu58OuzPB+dE6MuLQ4USKuvqqzESswTcPFG30ySiPfncOJd87AVnlccjYYxK7VIGjW7u7qteJytkk0czySYgdDegc6rd7mgAO26xLri+GJfVTkRFhkREQEREBERAREQEREBEVRneLxQ9GGgDnH/xHuAY35tvUVZNrJtboouV4Z0cTWveZH8ueerjuaHQdgpSlRQS+KsO17op9UTxsQ9ppw7tcBTgVRRfZzEX6mzyCA76AKNc1q7fS13TmA8gGuFkuk6lx/Dw3M9fhUPjKYR4KQN2sBgHz2/papRnjcC2HDzxXA+EHWBfqN6wR1G443Vn4sj82TDwdHP1O+Q2/wDkr7F4OOVumRjXt7OAIWpZMZKsskm0bJ8fBLFeGLSxuwDRQB7VWy4/HxY/G4hjHxOggY8OO430kGy4H1HbYDYLvIIGsaGsaGtHAAofotizjn222RJlq7jTi8WyJuqR7WNH5nEAfqVDy3PIp3lsJMgaPU8A6AegDjsT7C1YPaCKIBHYoxgAoAAdgKWONM8aZIiKIIiICIiDns28aYPDyGKSQ+Y3lrWOdVi+g7Lfk3ivCYp2mGdpf+4fS76NdV/RcXhWg+IZLF+k/wDttUv7UshjbCMXE3y5o3i3M9NgmrNdQaIPzQfQ1U5J4jw+LLxBJqLK1AtLSLsDZwHYp4UzM4nCQzO/E5nq/wAQ2P8AMLhcK34HPC3iPEjbtb9//WD+qDv82zuHDGMTP0mV2lgAJLnbcAD3H6qXjMS2JjpHnSxgJcewHK4fFD4vO2N5jwceo/43V/np/RdN4x/2HE/7p39EFYPtEwH/AJrq/e8t9frS6TA4yOZgkie17HcOabBXzrwZjMMzJ3jEOjq5PS4izd0AOb7Kw+x7Byx4NxkBDXyamA7baQCa7EhB3M8zWNLnuDWgWXE0AO5J4XLP+0XAg15ji261iNxb/FSovtgxzz8PhWmmym3+/qa1o+VuJ+gXcx5LAIPh/Lb5WnTprkVW/v7oJOCxjJmCSJ7XscLDmmwVAwXiLDyzvw7JLmZeppaRwQDuRR5C88MeH48FCYo3Pc0uLreQTZ+QApcN4wHwWbYfFjaOXZ56bUx9/QtP0QfQs5zeHCx+bO/QywLonc+w3UuKQOaHDggEdNjvwuD8bt+Lx+DwQ3Y0maYew4B+gcP+Jd3PJpaXHoLQVGEZ5mMkf0jaGj5nn/NXarsjh0x2fxPJcfqrFay8rl5ERFlBERAREQEREBERB8vhmazxDI5zg0aTu4gD9m3qVv8AtJ8SRzxjB4U+fLI8ahH6qANgWNiSa+Qu11maeEMHiJDJNA1zzy63C623ohS8pyDDYb9hCxh7gb/xHdBj4Yyw4bCwwndzGjV/iO5/mVyn2uZcTFDimbPgeNx+64gg/Rwb+pXfrRjcIyVjo5GhzHCnNPBCDkfsvwjjDLi5P2mKkLyf7oJqvay5XvjH/YcT/unf0VlhMMyNjY42hrGimtHAAXuKwzZGOY8amOFOB6g9EHxjBeGRNlTcTE3/ALxDI91gbuYDwe5bVj6919N8FeIW43DNk2EjfTI0dHVyB2PIVplmWRYePy4WBjLJ0jizzyo+VZBh8M5zoImxl/4tN70SRtfuUHFfbFlby2HEsB+6tryPyglrmu+QcP5hdNkfjLCzwiR00cbgPWx7g0tPXYnce66CRgcCCAQdiDwQual8AZe52o4Zt9g5wb/CHUgucnzaLEs8yF2pmot1UQCRsavke65/7UMp8/AvIFuiPmD5DZw/hJXVYbDtjaGMaGtaKDQKAHsFlIwOBaRYIog9Qdig+d/ZXE+eSfGzbuIbCw+zQNRH/KP1XcZsbaGDl5r6dVsyzLosPGI4WBjBw0cb7lYsGqUno0UPmrFiWxtAAcBeoiiCIiAiIgIiICIiAiIg53G5niGnEvYY/Lw++hzTbgIw93r1UDua2U7HZ22Phj31H5r9NeiPuQTvw7YWdio2NwGGdK8STUZCC+LzaDjQAtl2bAG3VTcxyeOY24uHp0O0uLdTLvS6uRz77nuUGnMs8bE7T5b3gMa9xbVBrnFg5Is2OAjs9Y2F0j2uaWv8ssJbeuwANV6d7G90pOJyyN5cXA25rWmjXpY4vH8ysZspjc17SDT36yb3D9iCD0ogIIx8QM8jztJoO0EW3Z11u+9On+9dLObNjWHLYyRM/SbLfSNLjexo8dLW7+yWeV5ep431atXq1c3fH0qvZeR5PG1kbG6gI362kHfVvd971Gx7oMHZsGiUm3aJBGGgblzgygLNGy4b7KZgsQXtsscw2QWu529xsR7haJsqjc2RpB+8eHkgkEPGmi09CNIW/BYURt0guduSS42STySf+ggqMVm8jXSxAN80SMbFsaLJOHEXvWmS6/dU2XNGsdPrNNhY1526EPPff8PFLzHwQNlZiJXNY9gLWuc7SPV3BNEjeu1nutz8vif5hI1CZga/fYtAdVfxHcIIGLzsiGdwjLJYWatD6OxBLTbTRBo9ehWzNvEEcD9DgSQ0OfRaNLSSAaJBcdjs2zt8lsbkkeiRji9/mjS9znW4tAIAvoACf1Kzx2URyvD3FwdQadLq1NBsB3cAk8Udyg05lngie5vlvdoa1z3CqaHuc1pNmzu07BIsfof5Qje8jT5jmgU3XemxdnizQNDlZ47LWSPcCD941ofv0YXOb8t3FbJ8pY6XzbeDtqDXENdp/DqHWr/1tUR35/GJ/Jo3qDC627PIsDTeoiiN6rdW6rf7Li84yBx12HOYHbaq0hzm88Cuxr2U5k7TVOB1C20RuNtx3G4UGxEXgKD1EWLXg2AQa2Psed0GSIiAiIgIiIOPzvKpnjGloFOA0tMYJkqNthj7sXxsNipPiU4jW3yjIGeX6CwOP3t/mDfavx+n8VrpXvAFkgDuV61wIsGx3CDns7fMJ49HmkU30s1BpOv1HULbxyJBVcG7XmYum8815urXH5Wm/L8ux5mv8t/ivVv+HSujRBz+KxEwmcwCUgzRlpDSWiOhr9XAFg2Od1vEc2vFPBfqAqBrj6L8sGwOD6+p/wBVcog5mAzfDT+T8QZNA0+cN/Mo69Advf8Ay3wpvhrzNL9ZeW6vRrDwaoX+09ZF3z79FcErxzwKs8mh7nlBSZmNGKbLJG6SPyixpawv0P1An0gE+oULr8tbWo+PbK3DwiOJ0TNf3kbdRc2MhxA+79Q302G8ccLpUQc+2CZ8eFa90osnzSPS7Todp1kbjfT2NrVHHI5uBfKJNbCfM5FExuFvA963Pf3XSrRO6yG/qgpRFP5eLkYXmUlwhDjsAANOgHbm9yt3hnzKk1l5ZY0aw8Hj1ftPURffa7pXTfZeF423G/CCh8SYSXWHwA6pWGB5H5WuNtefZnr/AIlNOHLJsO2NpETI3tNDYV5QYCfkHfzU6KdrhbTYIBB6EG+D9ElxDW6bcBqNN9/kgosiEjg4Sef5hjIl1WGeYSf2ZPtdFm1Ve6jwsezDYNpE4jEdShgf5gcGANBr11q1cf3ei6KfGxsNOeAauvbuVi/MIxy8AUDfQA1VngXauqulXDFO4YMSGQGiZtJqyGgtDyPfkDqmLdK1mKIbIfvBo07HTpjBLaBJA9XAJ5pWjMwjJADtzZGx6c3tt15XkGYse/Q0my3VuCNroHfv0TVNVC8MvkMbxJr2kOnUHD0UCK1+ojnndXCIogiIgIiIKvMIvvozWv0uAaTTbGmiAdr591BfiJYtYBYPV22Bc3UfoNgANySV0Dmg1Y44XpC1MmpVLjczlAIaA0g0XEGhdlte+kcb7kBeYnGzlr9LdIpzWmjqsNBvbj8wruFeIndPob+FNLipjYjAJJcb0mqDAW9eXHb/APFl8RIZWkhzWatIB2sFpN11Pz42rqrdRxgxr1W472G3sCdiQO6bhtDxRm1OAvS0h1gDcEj011oBx/hUctmsvpxIJ0tP71SAEAcN3YPerV4idybUcWHxFNpzgAHONkW52phaDzpBp+3us8Rh5XB9NIJNE6hZZfDRdAUBd+6uUTuXuVOOa8YV7T6XBukEG+wBtR/7GdeqgTX4dRr8TTV/IG3c7nurkN1c8du62gJ3WHdpTQ5Q8OsyUNthdUQdddrNV2AWceVO1N1OBa0AdbpuqgO13ZPsFbIndU7qp4smprWkjSNFgdRGXUPkb3+q0T4QNIbrJcNIY2q21WCD1AHPy36K/XlJ3Ve6q/G5WJHOdYs6eRY9Gvnff8V17LRjcq22JIttgCyaLbc7o47DalcIkyqd1VhyZlu9TvUKPFkkEWXfUmuLUmHB6XB2ol1U4mt+o2raulKUindTdERFEEREBERAREQEREBERAREQFqcbNDjr/os3b7D9V61tcIP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15008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stories</a:t>
            </a:r>
            <a:br>
              <a:rPr lang="en-US" dirty="0"/>
            </a:br>
            <a:r>
              <a:rPr lang="en-US" dirty="0">
                <a:solidFill>
                  <a:srgbClr val="A6CB46"/>
                </a:solidFill>
              </a:rPr>
              <a:t>Crime stories and court reporting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FF9771E-29D5-4322-8D75-39EDBD9FE9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10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Police and the courts are obvious and important sources – but not the only sources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There are often legal restrictions on identifying children and the victims of sexual assaults, which may also prevent you identifying the alleged perpetrator. These vary from state to state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Before conviction, you must avoid any reporting that assumes guilt, or goes beyond the “bare facts” of the charge and circumstances and evidence given in court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stories</a:t>
            </a:r>
            <a:br>
              <a:rPr lang="en-US" dirty="0"/>
            </a:br>
            <a:r>
              <a:rPr lang="en-US" dirty="0">
                <a:solidFill>
                  <a:srgbClr val="A6CB46"/>
                </a:solidFill>
              </a:rPr>
              <a:t>Events and response stories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1FB83A4-72C6-4C73-B8E8-8CA69B1AF2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11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Includes statements by politicians, releases of statistics, appearances by newsworthy spokespeople, announcements of new initiatives to address the problem, etc.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These are opportunities to not only report the news, but provide context and information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They are also opportunities to ask informed questions of policy makers, police, survivors, community leaders and others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stories</a:t>
            </a:r>
            <a:br>
              <a:rPr lang="en-US" dirty="0"/>
            </a:br>
            <a:r>
              <a:rPr lang="en-US" dirty="0">
                <a:solidFill>
                  <a:srgbClr val="A6CB46"/>
                </a:solidFill>
              </a:rPr>
              <a:t>Issue-based and personal stories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CE523CC-F944-43F7-B898-0D14D0DC53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12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905708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Issue based stories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Prevalence in a local community, impact on other issues such as homelessness, implications for employers, schools, lawyers, teachers</a:t>
            </a:r>
          </a:p>
          <a:p>
            <a:endParaRPr lang="en-US" dirty="0"/>
          </a:p>
          <a:p>
            <a:pPr marL="126900" indent="0">
              <a:buNone/>
            </a:pPr>
            <a:r>
              <a:rPr lang="en-US" dirty="0"/>
              <a:t>Personal stories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Standalone stories – often concerning prominent people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Stories run as illustrations or examples (often accompanying one of the types of stories above)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on Aboriginal and Torres Strait Islander communities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C4622912-F91B-4E63-8F63-0CD10F07DF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13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8405813" cy="4276725"/>
          </a:xfrm>
        </p:spPr>
        <p:txBody>
          <a:bodyPr/>
          <a:lstStyle/>
          <a:p>
            <a:pPr marL="126365" indent="0">
              <a:buNone/>
            </a:pPr>
            <a:r>
              <a:rPr lang="en-US" dirty="0"/>
              <a:t>Aboriginal and Torres Strait Islander women are much more likely to be targeted for violence than non-Indigenous women</a:t>
            </a:r>
          </a:p>
          <a:p>
            <a:pPr indent="-215900"/>
            <a:endParaRPr lang="en-US" sz="600" dirty="0">
              <a:cs typeface="Calibri"/>
            </a:endParaRPr>
          </a:p>
          <a:p>
            <a:pPr marL="126365" indent="0">
              <a:buNone/>
            </a:pPr>
            <a:r>
              <a:rPr lang="en-US" dirty="0"/>
              <a:t>Good reporting requires cultural sensitivity, for example:</a:t>
            </a:r>
            <a:endParaRPr lang="en-US" dirty="0">
              <a:cs typeface="Calibri"/>
            </a:endParaRPr>
          </a:p>
          <a:p>
            <a:pPr marL="412750" indent="-285750"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avoid suggesting that violence is inherently part of Indigenous culture</a:t>
            </a:r>
            <a:endParaRPr lang="en-US" dirty="0">
              <a:cs typeface="Calibri"/>
            </a:endParaRPr>
          </a:p>
          <a:p>
            <a:pPr marL="412750" indent="-285750"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remember to put safety first: don’t place your source in danger</a:t>
            </a:r>
            <a:endParaRPr lang="en-US" dirty="0">
              <a:cs typeface="Calibri"/>
            </a:endParaRPr>
          </a:p>
          <a:p>
            <a:pPr marL="412750" indent="-285750"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try to make sure you are interviewing people who have the respect of the community</a:t>
            </a:r>
            <a:endParaRPr lang="en-US" dirty="0">
              <a:cs typeface="Calibri"/>
            </a:endParaRPr>
          </a:p>
          <a:p>
            <a:pPr marL="412750" indent="-285750"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be aware that violence in Indigenous communities often takes place in a context of dispossession and disadvantage </a:t>
            </a: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18F1B-9CB5-4809-BA7A-CAE0CD44DD20}"/>
              </a:ext>
            </a:extLst>
          </p:cNvPr>
          <p:cNvSpPr txBox="1"/>
          <p:nvPr/>
        </p:nvSpPr>
        <p:spPr>
          <a:xfrm>
            <a:off x="708085" y="4566657"/>
            <a:ext cx="814050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57200"/>
            <a:r>
              <a:rPr lang="en-US" sz="20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Always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refer to the 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  <a:hlinkClick r:id="rId3"/>
              </a:rPr>
              <a:t>National Best-Practice Guidelines on Reporting on Family Violence in Aboriginal and Torres Straight Islander Communities</a:t>
            </a:r>
            <a:endParaRPr lang="en-US" sz="20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CFBD91-AD26-4593-99A4-153FA806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46AFB0-8C40-4AF8-BB30-05DCEF76E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72243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the research tells us</a:t>
            </a:r>
            <a:endParaRPr lang="en-AU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DC07811-091B-48A9-B84E-5A3C32CE3D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15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The choice of sources in reporting family violence indicates to readers who is regarded as an authority on an issue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Half the sources used are police or from the criminal justice system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29% of sources are politicians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Only 10% of sources were violence against women experts/advocates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Only 9% of sources were survivors</a:t>
            </a:r>
          </a:p>
        </p:txBody>
      </p:sp>
    </p:spTree>
    <p:extLst>
      <p:ext uri="{BB962C8B-B14F-4D97-AF65-F5344CB8AC3E}">
        <p14:creationId xmlns:p14="http://schemas.microsoft.com/office/powerpoint/2010/main" val="161787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BC793D2-F37D-429C-90A5-D9FFBFD4A6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16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/>
          <a:lstStyle/>
          <a:p>
            <a:pPr marL="126900" indent="0">
              <a:buNone/>
            </a:pPr>
            <a:r>
              <a:rPr lang="en-US" dirty="0"/>
              <a:t>The reporting of VAW is a great example of how journalistic sourcing works, and interacts with power</a:t>
            </a:r>
          </a:p>
          <a:p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Sources must be credible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Sources must be verifiable, and/or named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Sources tend to be powerful people, or those that have some kind of official imprimatur</a:t>
            </a:r>
          </a:p>
          <a:p>
            <a:endParaRPr lang="en-US" dirty="0"/>
          </a:p>
          <a:p>
            <a:pPr marL="126900" indent="0">
              <a:buNone/>
            </a:pPr>
            <a:r>
              <a:rPr lang="en-US" dirty="0"/>
              <a:t>All this means that when reporting family violence, doing a good job means making an extra effort to find and consider those who do not have equal power to speak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Broadening your sources 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87923FB-B942-4B19-8BA1-8FA48F1190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17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/>
          <a:lstStyle/>
          <a:p>
            <a:pPr marL="126900" indent="0">
              <a:buNone/>
            </a:pPr>
            <a:r>
              <a:rPr lang="en-US" dirty="0"/>
              <a:t>Police are an obvious and important source, but be aware they see only a tiny part of family violence. They can sometimes believe myths surrounding family violence</a:t>
            </a:r>
          </a:p>
          <a:p>
            <a:pPr marL="126900" indent="0">
              <a:buNone/>
            </a:pPr>
            <a:r>
              <a:rPr lang="en-US" dirty="0"/>
              <a:t>Police statistics under-represent the prevalence of </a:t>
            </a:r>
            <a:r>
              <a:rPr lang="en-US"/>
              <a:t>family violence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Facts &amp; Statistics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Australian Bureau of Statistics Personal Safety Survey</a:t>
            </a:r>
            <a:br>
              <a:rPr lang="en-US" dirty="0"/>
            </a:br>
            <a:r>
              <a:rPr lang="en-US" dirty="0">
                <a:hlinkClick r:id="rId3"/>
              </a:rPr>
              <a:t>http://www.abs.gov.au/</a:t>
            </a: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Australian Institute of Criminology </a:t>
            </a:r>
            <a:r>
              <a:rPr lang="en-US" dirty="0">
                <a:hlinkClick r:id="rId4"/>
              </a:rPr>
              <a:t>http://www.aic.gov.au/</a:t>
            </a:r>
            <a:r>
              <a:rPr lang="en-US" dirty="0"/>
              <a:t>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Australian National Research </a:t>
            </a:r>
            <a:r>
              <a:rPr lang="en-US" dirty="0" err="1"/>
              <a:t>Organisation</a:t>
            </a:r>
            <a:r>
              <a:rPr lang="en-US" dirty="0"/>
              <a:t> for Women’s Safety</a:t>
            </a:r>
            <a:br>
              <a:rPr lang="en-US" dirty="0"/>
            </a:br>
            <a:r>
              <a:rPr lang="en-US" dirty="0">
                <a:hlinkClick r:id="rId5"/>
              </a:rPr>
              <a:t>http://anrows.org.au/</a:t>
            </a:r>
            <a:r>
              <a:rPr lang="en-US" dirty="0"/>
              <a:t>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Depending on context, your local community experts, health practitioners, women’s refuge operators etc.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Broadening your sources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7C0B5BD-55A2-4863-BB82-DD974069DA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18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Politicians, policy makers, employers and community leaders are natural and important sources – but as with all journalism, they should be held to account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do they understand and address the gendered nature of violence?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are promises of funding adequate, and targeted correctly?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what are they doing about gender equality in their own </a:t>
            </a:r>
            <a:r>
              <a:rPr lang="en-US" dirty="0" err="1"/>
              <a:t>organisations</a:t>
            </a:r>
            <a:r>
              <a:rPr lang="en-US" dirty="0"/>
              <a:t>?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are they saying stupid and sexist things?</a:t>
            </a:r>
          </a:p>
          <a:p>
            <a:pPr marL="126900" indent="0">
              <a:buNone/>
            </a:pPr>
            <a:r>
              <a:rPr lang="en-US" dirty="0"/>
              <a:t>Consider taking the opportunity to ask these people about family violence at media conferences and other opportunities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Broadening your sources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97B107A-F4EE-4ECC-8B77-E1843E5B21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19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Neighbours and colleagues rarely have a good understanding of what happens behind closed doors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The nature of family violence means that the issue is often hidden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The fact that neighbours, family or friends saw the perpetrator as a good person isn’t necessarily relevant or useful: self-evidently, a man who murders his wife and children is not a ‘lovely guy’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68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care of yourself and others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7AC02D8-ED83-4BEC-800D-38F4AD7E96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2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836648-58F9-4B5D-8EE6-80F8D33AA8A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Family violence is common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We can be almost certain that the issues we are raising will be directly relevant to some of the people in this room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Because of this, some people might find the content confronting or triggering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If you need to take a break, please do so</a:t>
            </a:r>
          </a:p>
        </p:txBody>
      </p:sp>
    </p:spTree>
    <p:extLst>
      <p:ext uri="{BB962C8B-B14F-4D97-AF65-F5344CB8AC3E}">
        <p14:creationId xmlns:p14="http://schemas.microsoft.com/office/powerpoint/2010/main" val="4255287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Broadening your sources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B2D0FC6-E964-4D31-97E9-740CA3C35A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20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Violence against women experts and advocates can talk about the nature of violence, why it happens, underlying causes, power and control, impacts on victims, accountability for perpetrators, systemic issues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Experts and advocates can make it clear that family violence is almost never a single incident of physical abuse. They can place it in a broader social context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Victims/survivors can offer a personal and human understanding of the issue. Their words often speak to readers on a deeper level than statistics can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814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unreliable source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075A7A1-7DA1-4010-A428-A825903E11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21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Watch out for sources indicating that VAW is caused by drug/alcohol abuse, poverty, race or ethnicity, a perpetrator ‘just snapping’, mental health, stress or that the victim was partially to blame</a:t>
            </a:r>
          </a:p>
          <a:p>
            <a:pPr marL="126900" indent="0">
              <a:buNone/>
            </a:pPr>
            <a:endParaRPr lang="en-AU" dirty="0"/>
          </a:p>
          <a:p>
            <a:pPr marL="126900" indent="0">
              <a:buNone/>
            </a:pPr>
            <a:r>
              <a:rPr lang="en-AU" dirty="0"/>
              <a:t>When the source is wrong: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Use your judgement – as you do in any other area of news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Just because the source says something dubious or incorrect doesn’t mean you simply report it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Get a counter opinion or a counter statement from a VAW expert</a:t>
            </a:r>
          </a:p>
        </p:txBody>
      </p:sp>
    </p:spTree>
    <p:extLst>
      <p:ext uri="{BB962C8B-B14F-4D97-AF65-F5344CB8AC3E}">
        <p14:creationId xmlns:p14="http://schemas.microsoft.com/office/powerpoint/2010/main" val="1792205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15FD2C-4770-47A7-96E5-5BDA873E2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r="2762" b="2525"/>
          <a:stretch/>
        </p:blipFill>
        <p:spPr>
          <a:xfrm>
            <a:off x="3342686" y="1354137"/>
            <a:ext cx="4831255" cy="3338106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461600"/>
            <a:ext cx="2336800" cy="3830637"/>
          </a:xfrm>
        </p:spPr>
        <p:txBody>
          <a:bodyPr lIns="0">
            <a:normAutofit/>
          </a:bodyPr>
          <a:lstStyle/>
          <a:p>
            <a:pPr marL="126900" indent="0">
              <a:buNone/>
            </a:pPr>
            <a:r>
              <a:rPr lang="en-US" sz="1800" dirty="0"/>
              <a:t>The #MeToo and Time’s Up movements show that social media can drive public discussion of violence against women while both drawing on and spurring the mainstream media’s reporting</a:t>
            </a:r>
          </a:p>
          <a:p>
            <a:endParaRPr lang="en-US" dirty="0"/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84AD9BEE-A2DF-4838-B029-BF7046F41C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70762"/>
            <a:ext cx="609600" cy="2872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22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26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36272DE-E643-4D5A-9FCB-48E9B6EB30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23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In Australia, journalist Tracy Spicer used social media to source allegations against media figures, notably presenter Don Burke and the late Nine News director, John </a:t>
            </a:r>
            <a:r>
              <a:rPr lang="en-US" dirty="0" err="1"/>
              <a:t>Sorell</a:t>
            </a:r>
            <a:endParaRPr lang="en-US" dirty="0"/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Social media also facilitates abuse: 41% of female journalists said they’d faced online harassment and bullying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But research suggests social media is one of the factors that has driven an increased attention to family violence by journalists</a:t>
            </a:r>
          </a:p>
        </p:txBody>
      </p:sp>
    </p:spTree>
    <p:extLst>
      <p:ext uri="{BB962C8B-B14F-4D97-AF65-F5344CB8AC3E}">
        <p14:creationId xmlns:p14="http://schemas.microsoft.com/office/powerpoint/2010/main" val="4060757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CFBD91-AD26-4593-99A4-153FA806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46AFB0-8C40-4AF8-BB30-05DCEF76E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Interviewing</a:t>
            </a:r>
            <a:br>
              <a:rPr lang="en-AU" sz="4800" dirty="0"/>
            </a:br>
            <a:r>
              <a:rPr lang="en-AU" sz="4800" dirty="0"/>
              <a:t>victims &amp; survivors</a:t>
            </a:r>
          </a:p>
        </p:txBody>
      </p:sp>
    </p:spTree>
    <p:extLst>
      <p:ext uri="{BB962C8B-B14F-4D97-AF65-F5344CB8AC3E}">
        <p14:creationId xmlns:p14="http://schemas.microsoft.com/office/powerpoint/2010/main" val="3303175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Interviewing victims and survivors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FF537C3-5779-4FD5-A890-5AE185349D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25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It's important to do it – ethically, respectfully and with consent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Traumatic experiences rob people of their sense of self. By telling their story, journalists can help restore it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Failing to the tell the story because of our own timidity or discomfort can be ethically dubious</a:t>
            </a:r>
          </a:p>
        </p:txBody>
      </p:sp>
    </p:spTree>
    <p:extLst>
      <p:ext uri="{BB962C8B-B14F-4D97-AF65-F5344CB8AC3E}">
        <p14:creationId xmlns:p14="http://schemas.microsoft.com/office/powerpoint/2010/main" val="3851140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the MEAA code says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3F0434A-6526-4EFA-A414-77F263F092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26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7358932" cy="4276725"/>
          </a:xfrm>
        </p:spPr>
        <p:txBody>
          <a:bodyPr lIns="0"/>
          <a:lstStyle/>
          <a:p>
            <a:pPr marL="469900" indent="-342900">
              <a:buClr>
                <a:srgbClr val="4D4D4F"/>
              </a:buClr>
              <a:buFont typeface="+mj-lt"/>
              <a:buAutoNum type="arabicPeriod"/>
            </a:pPr>
            <a:r>
              <a:rPr lang="en-US" dirty="0"/>
              <a:t>Do not place unnecessary emphasis on personal characteristics, including race, ethnicity, nationality, gender, age, sexual orientation, family relationships, religious belief, or physical or intellectual disability</a:t>
            </a:r>
          </a:p>
          <a:p>
            <a:pPr marL="469900" indent="-342900">
              <a:buFont typeface="+mj-lt"/>
              <a:buAutoNum type="arabicPeriod"/>
            </a:pPr>
            <a:r>
              <a:rPr lang="en-US" dirty="0"/>
              <a:t>Aim to attribute information to its source. Where a source seeks anonymity, do not agree without first considering the source’s motives and any alternative attributable source. Where confidences are accepted, respect them in all circumstances</a:t>
            </a:r>
            <a:endParaRPr lang="en-US" dirty="0">
              <a:cs typeface="Calibri"/>
            </a:endParaRPr>
          </a:p>
          <a:p>
            <a:pPr marL="469900" indent="-342900">
              <a:buFont typeface="+mj-lt"/>
              <a:buAutoNum type="arabicPeriod"/>
            </a:pPr>
            <a:r>
              <a:rPr lang="en-AU" dirty="0"/>
              <a:t>Use fair, responsible and honest means to obtain material. Identify yourself and your employer before obtaining any interview for publication or broadcast. Never exploit a person’s vulnerability or ignorance of media practice</a:t>
            </a:r>
            <a:endParaRPr lang="en-AU" dirty="0">
              <a:cs typeface="Calibri"/>
            </a:endParaRPr>
          </a:p>
          <a:p>
            <a:pPr marL="469900" indent="-342900">
              <a:buFont typeface="+mj-lt"/>
              <a:buAutoNum type="arabicPeriod"/>
            </a:pPr>
            <a:r>
              <a:rPr lang="en-US" dirty="0"/>
              <a:t>Respect private grief and personal privacy. Journalists have the right to resist compulsion to intrude</a:t>
            </a:r>
            <a:endParaRPr lang="en-AU" dirty="0">
              <a:cs typeface="Calibri"/>
            </a:endParaRPr>
          </a:p>
          <a:p>
            <a:pPr indent="-215900"/>
            <a:endParaRPr lang="en-AU" dirty="0">
              <a:cs typeface="Calibri"/>
            </a:endParaRPr>
          </a:p>
          <a:p>
            <a:pPr indent="-2159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888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Informed consent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64D880A-C01D-4572-8AAB-09167D29A6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27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436581" cy="4276725"/>
          </a:xfrm>
        </p:spPr>
        <p:txBody>
          <a:bodyPr/>
          <a:lstStyle/>
          <a:p>
            <a:pPr marL="126900" indent="0">
              <a:buNone/>
            </a:pPr>
            <a:r>
              <a:rPr lang="en-US" dirty="0"/>
              <a:t>A cornerstone of professional ethics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Must be obtained prior to interview or image being taken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Generally speaking, children on their own cannot give consent – ask the responsible adult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Particularly when dealing with victims and survivors, accept that ‘no’ means ‘no’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But – don’t be frightened to ask. Telling stories can be powerful, and is your job!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42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1394-3307-4EFE-9185-FBE60D18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Four abilities model of consent</a:t>
            </a:r>
            <a:endParaRPr lang="en-AU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6DDF63-0D57-4BD4-80F5-13D206574F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28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31E4-A037-4B1D-AE99-A738EC1A84A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Journalists can use the four abilities model to assess whether a person is capable of providing informed consent</a:t>
            </a:r>
          </a:p>
          <a:p>
            <a:endParaRPr lang="en-AU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The ability to express a choice;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to understand the meaning of what is proposed;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to appreciate the implications and consequences; and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to arrive at a reasoned decision</a:t>
            </a:r>
          </a:p>
        </p:txBody>
      </p:sp>
    </p:spTree>
    <p:extLst>
      <p:ext uri="{BB962C8B-B14F-4D97-AF65-F5344CB8AC3E}">
        <p14:creationId xmlns:p14="http://schemas.microsoft.com/office/powerpoint/2010/main" val="564650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Consent after trauma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E75CE74-377B-4EDE-9486-54E5B4FCE6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29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How can the journalist know about the subject’s state of mind? What can reasonably be expected of the journalist?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Consider consulting local experts or support </a:t>
            </a:r>
            <a:r>
              <a:rPr lang="en-US" dirty="0" err="1"/>
              <a:t>organisations</a:t>
            </a:r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Consider seeking a female interviewer or arranging for a female to be present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Take extra care to explain your purpose in an honest and straightforward fashion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Consider checking back with the subject before publication or broadcast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care of yourself and others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912D566-2CEB-457A-A7E7-36C91995F6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3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D5E1F6-E011-4AA7-8C54-6CA1DEA5C48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/>
          <a:lstStyle/>
          <a:p>
            <a:pPr marL="18900" indent="0">
              <a:buNone/>
            </a:pPr>
            <a:r>
              <a:rPr lang="en-US" dirty="0"/>
              <a:t>While we acknowledge and support you, this is not the place to reveal sensitive personal information</a:t>
            </a:r>
          </a:p>
          <a:p>
            <a:pPr marL="18900" indent="0">
              <a:buNone/>
            </a:pPr>
            <a:endParaRPr lang="en-US" dirty="0"/>
          </a:p>
          <a:p>
            <a:pPr marL="18900" indent="0">
              <a:buNone/>
            </a:pPr>
            <a:r>
              <a:rPr lang="en-US" dirty="0"/>
              <a:t>If you want to seek more help, please see the resources listed at the end of this presentation</a:t>
            </a:r>
          </a:p>
          <a:p>
            <a:pPr marL="18900" indent="0">
              <a:buNone/>
            </a:pPr>
            <a:endParaRPr lang="en-US" dirty="0"/>
          </a:p>
          <a:p>
            <a:pPr marL="18900" indent="0">
              <a:buNone/>
            </a:pPr>
            <a:r>
              <a:rPr lang="en-US" dirty="0"/>
              <a:t>Even if none of this applies to you, please be mindful about others, and take care to discuss and debate the issues with respect and consideration for your classmates</a:t>
            </a:r>
          </a:p>
          <a:p>
            <a:pPr marL="12690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653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DAF0444-505A-45F7-99E3-BA47EC31AD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30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Your duty to the public interest and your sources means considering the safety of your interview subject at all times</a:t>
            </a:r>
          </a:p>
          <a:p>
            <a:endParaRPr lang="en-US" dirty="0"/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This has implications for:</a:t>
            </a:r>
          </a:p>
          <a:p>
            <a:pPr lvl="1">
              <a:buClr>
                <a:srgbClr val="A6CB46"/>
              </a:buClr>
              <a:buFont typeface="Arial" panose="020B0604020202020204" pitchFamily="34" charset="0"/>
              <a:buChar char="•"/>
            </a:pPr>
            <a:r>
              <a:rPr lang="en-US" dirty="0"/>
              <a:t>Where you conduct the interview </a:t>
            </a:r>
          </a:p>
          <a:p>
            <a:pPr lvl="1">
              <a:buClr>
                <a:srgbClr val="A6CB46"/>
              </a:buClr>
              <a:buFont typeface="Arial" panose="020B0604020202020204" pitchFamily="34" charset="0"/>
              <a:buChar char="•"/>
            </a:pPr>
            <a:r>
              <a:rPr lang="en-US" dirty="0"/>
              <a:t>How you communicate with the subject</a:t>
            </a:r>
          </a:p>
          <a:p>
            <a:pPr lvl="1">
              <a:buClr>
                <a:srgbClr val="A6CB46"/>
              </a:buClr>
              <a:buFont typeface="Arial" panose="020B0604020202020204" pitchFamily="34" charset="0"/>
              <a:buChar char="•"/>
            </a:pPr>
            <a:r>
              <a:rPr lang="en-US" dirty="0"/>
              <a:t>Whether you identify the subject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Survivor power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C3AD742-3066-4A87-95D4-461052022C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31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Place as much control of the encounter as possible in the hands of the survivor by: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A quiet approach and honest introduction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Conveying that the survivor’s welfare is paramount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Treating the survivor as an equal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Using open questions, allowing the survivor to decide what to talk about and how much to tell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Allowing the survivor to tell the story in her own way without putting words in her mouth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57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kinds of questions</a:t>
            </a:r>
            <a:endParaRPr lang="en-AU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3EED8B-C74A-4CF6-BCAF-B8438AEC5D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32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Open questions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“What would you like to tell me about your experience?”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Closed questions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“Did he hit you?”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No question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“I can’t imagine what it is like to have been through this”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“I admire your strength in choosing to tell your story” 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“I don’t understand” 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US" dirty="0"/>
              <a:t>Silence/acknowledgement combined with good listening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Best practice interviewing</a:t>
            </a:r>
            <a:endParaRPr lang="en-AU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9477B4D-5151-43C4-897F-3389874E45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33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7001123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AU" dirty="0"/>
              <a:t>Ask mostly open questions</a:t>
            </a:r>
          </a:p>
          <a:p>
            <a:pPr marL="126900" indent="0">
              <a:buNone/>
            </a:pPr>
            <a:r>
              <a:rPr lang="en-AU" dirty="0"/>
              <a:t>Follow up with questions of clarification and development</a:t>
            </a:r>
          </a:p>
          <a:p>
            <a:pPr marL="126900" indent="0">
              <a:buNone/>
            </a:pPr>
            <a:r>
              <a:rPr lang="en-AU" dirty="0"/>
              <a:t>Do not push survivors to answer questions they do not want to answer</a:t>
            </a:r>
          </a:p>
          <a:p>
            <a:pPr marL="126900" indent="0">
              <a:buNone/>
            </a:pPr>
            <a:r>
              <a:rPr lang="en-AU" dirty="0"/>
              <a:t>Do not seek sensationalised details, such as asking the survivor to recount explicit details </a:t>
            </a:r>
          </a:p>
          <a:p>
            <a:pPr marL="126900" indent="0">
              <a:buNone/>
            </a:pPr>
            <a:r>
              <a:rPr lang="en-AU" dirty="0"/>
              <a:t>Avoid: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saying ‘I know how you feel’. You don’t.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asking ‘How do you feel?’ How do you think?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putting words in their mouth: ‘It must have been...’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asking questions or making comments that imply blame</a:t>
            </a:r>
          </a:p>
          <a:p>
            <a:pPr>
              <a:buClr>
                <a:srgbClr val="A6CB46"/>
              </a:buClr>
              <a:buFont typeface="Courier New" panose="02070309020205020404" pitchFamily="49" charset="0"/>
              <a:buChar char="o"/>
            </a:pPr>
            <a:r>
              <a:rPr lang="en-AU" dirty="0"/>
              <a:t>using inappropriate language to describe abuse</a:t>
            </a:r>
          </a:p>
          <a:p>
            <a:pPr lvl="2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3398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Best practice interviewing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4C05FED-FADD-475C-89FD-1529D93ED5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pPr marL="126900" indent="0" algn="ctr">
              <a:buNone/>
            </a:pPr>
            <a:r>
              <a:rPr lang="en-AU" dirty="0"/>
              <a:t>“Please let me know if you would </a:t>
            </a:r>
            <a:br>
              <a:rPr lang="en-AU" dirty="0"/>
            </a:br>
            <a:r>
              <a:rPr lang="en-AU" dirty="0"/>
              <a:t>like to stop or take a break.”</a:t>
            </a:r>
          </a:p>
          <a:p>
            <a:pPr marL="126900" indent="0" algn="ctr">
              <a:buNone/>
            </a:pPr>
            <a:r>
              <a:rPr lang="en-AU" dirty="0"/>
              <a:t>“What would you like to tell </a:t>
            </a:r>
            <a:br>
              <a:rPr lang="en-AU" dirty="0"/>
            </a:br>
            <a:r>
              <a:rPr lang="en-AU" dirty="0"/>
              <a:t>me about your experience?”</a:t>
            </a:r>
          </a:p>
          <a:p>
            <a:pPr marL="126900" indent="0" algn="ctr">
              <a:buNone/>
            </a:pPr>
            <a:r>
              <a:rPr lang="en-AU" dirty="0"/>
              <a:t>“I can’t imagine what it is like </a:t>
            </a:r>
          </a:p>
          <a:p>
            <a:pPr marL="126900" indent="0" algn="ctr">
              <a:buNone/>
            </a:pPr>
            <a:r>
              <a:rPr lang="en-AU" dirty="0"/>
              <a:t>to have been through this.”</a:t>
            </a:r>
          </a:p>
          <a:p>
            <a:pPr marL="126900" indent="0" algn="ctr">
              <a:buNone/>
            </a:pPr>
            <a:r>
              <a:rPr lang="en-AU" dirty="0"/>
              <a:t>“I admire your strength in </a:t>
            </a:r>
            <a:br>
              <a:rPr lang="en-AU" dirty="0"/>
            </a:br>
            <a:r>
              <a:rPr lang="en-AU" dirty="0"/>
              <a:t>choosing to tell your story.”</a:t>
            </a:r>
          </a:p>
          <a:p>
            <a:pPr marL="126900" indent="0" algn="ctr">
              <a:buNone/>
            </a:pPr>
            <a:r>
              <a:rPr lang="en-AU" dirty="0"/>
              <a:t>“I don’t understand. </a:t>
            </a:r>
          </a:p>
          <a:p>
            <a:pPr marL="126900" indent="0" algn="ctr">
              <a:buNone/>
            </a:pPr>
            <a:r>
              <a:rPr lang="en-AU" dirty="0"/>
              <a:t>Can you help me understand?”</a:t>
            </a:r>
          </a:p>
          <a:p>
            <a:pPr marL="126900" indent="0" algn="ctr">
              <a:buNone/>
            </a:pPr>
            <a:r>
              <a:rPr lang="en-AU" dirty="0"/>
              <a:t>Silence and acknowledgement </a:t>
            </a:r>
          </a:p>
          <a:p>
            <a:pPr marL="126900" indent="0" algn="ctr">
              <a:buNone/>
            </a:pPr>
            <a:r>
              <a:rPr lang="en-AU" dirty="0"/>
              <a:t>combined with good listening.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3F8D7C9-2852-42B5-B428-06CDDDF6C7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pPr marL="126900" indent="0" algn="ctr">
              <a:buNone/>
            </a:pPr>
            <a:r>
              <a:rPr lang="en-AU" dirty="0"/>
              <a:t>“Did he hit you?”</a:t>
            </a:r>
          </a:p>
          <a:p>
            <a:pPr marL="126900" indent="0" algn="ctr">
              <a:buNone/>
            </a:pPr>
            <a:r>
              <a:rPr lang="en-AU" dirty="0"/>
              <a:t>“Why didn’t you leave?”</a:t>
            </a:r>
          </a:p>
          <a:p>
            <a:pPr marL="126900" indent="0" algn="ctr">
              <a:buNone/>
            </a:pPr>
            <a:r>
              <a:rPr lang="en-AU" dirty="0"/>
              <a:t>“I know just how you feel.”</a:t>
            </a:r>
          </a:p>
          <a:p>
            <a:pPr marL="126900" indent="0" algn="ctr">
              <a:buNone/>
            </a:pPr>
            <a:r>
              <a:rPr lang="en-AU" dirty="0"/>
              <a:t>Putting words in her mouth</a:t>
            </a:r>
          </a:p>
          <a:p>
            <a:pPr marL="126900" indent="0" algn="ctr">
              <a:buNone/>
            </a:pPr>
            <a:r>
              <a:rPr lang="en-AU" dirty="0"/>
              <a:t>Asking questions or making </a:t>
            </a:r>
            <a:br>
              <a:rPr lang="en-AU" dirty="0"/>
            </a:br>
            <a:r>
              <a:rPr lang="en-AU" dirty="0"/>
              <a:t>comments that imply blame</a:t>
            </a:r>
          </a:p>
          <a:p>
            <a:pPr marL="126900" indent="0" algn="ctr">
              <a:buNone/>
            </a:pPr>
            <a:r>
              <a:rPr lang="en-AU" dirty="0"/>
              <a:t>Using inappropriate language to </a:t>
            </a:r>
            <a:br>
              <a:rPr lang="en-AU" dirty="0"/>
            </a:br>
            <a:r>
              <a:rPr lang="en-AU" dirty="0"/>
              <a:t>describe abuse (e.g.  “rape” is not “sex”; “abuse” is not a “volatile relationship”)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F8488A1A-6FD6-412F-A7F7-F6946253A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9300" y="1157562"/>
            <a:ext cx="769410" cy="769410"/>
          </a:xfrm>
          <a:prstGeom prst="rect">
            <a:avLst/>
          </a:prstGeom>
        </p:spPr>
      </p:pic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EC10E041-131A-4B51-A0CC-8EB290A7B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0302" y="1157562"/>
            <a:ext cx="769409" cy="769409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15F2844-00E1-404B-A4D2-6728FD49A6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34400" y="6524625"/>
            <a:ext cx="609600" cy="287338"/>
          </a:xfrm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34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472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Conclusions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9AAD92E-170C-407F-83F2-A60BB6F7DF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35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7971183" cy="4276725"/>
          </a:xfrm>
        </p:spPr>
        <p:txBody>
          <a:bodyPr lIns="0">
            <a:normAutofit/>
          </a:bodyPr>
          <a:lstStyle/>
          <a:p>
            <a:pPr marL="126900" indent="0">
              <a:buNone/>
            </a:pPr>
            <a:r>
              <a:rPr lang="en-US" dirty="0"/>
              <a:t>Never pressure a victim or survivor to talk, but don’t shy away merely because of your own discomfort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Consent is essential, but requirements can vary with circumstances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 err="1"/>
              <a:t>Traumatised</a:t>
            </a:r>
            <a:r>
              <a:rPr lang="en-US" dirty="0"/>
              <a:t> people can and do make good decisions about consent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The journalist needs to act in ways that put the safety of the interview subject first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 err="1"/>
              <a:t>Recognise</a:t>
            </a:r>
            <a:r>
              <a:rPr lang="en-US" dirty="0"/>
              <a:t> and support vulnerable people’s right to tell their stories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Be careful and self-aware with your language and types of questions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363B-ECCE-B84F-AEF4-064EA3D0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or someone you know needs support: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77AEC4-F338-6A41-B5D5-32E94CA57F88}"/>
              </a:ext>
            </a:extLst>
          </p:cNvPr>
          <p:cNvSpPr txBox="1">
            <a:spLocks/>
          </p:cNvSpPr>
          <p:nvPr/>
        </p:nvSpPr>
        <p:spPr>
          <a:xfrm>
            <a:off x="457199" y="1592802"/>
            <a:ext cx="8539843" cy="52651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b="1" dirty="0"/>
          </a:p>
          <a:p>
            <a:endParaRPr lang="en-AU" b="1" dirty="0"/>
          </a:p>
          <a:p>
            <a:endParaRPr lang="en-AU" b="1" dirty="0"/>
          </a:p>
          <a:p>
            <a:endParaRPr lang="en-AU" dirty="0"/>
          </a:p>
          <a:p>
            <a:pPr marL="0" indent="0">
              <a:buFont typeface="Wingdings"/>
              <a:buNone/>
            </a:pP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03CEF-0F43-4E40-901A-906F71D61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18633"/>
            <a:ext cx="3339886" cy="1872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28C2E6-B56A-6D4F-BFB5-8EAC8BC4D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3" y="2132856"/>
            <a:ext cx="3092233" cy="179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0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and Help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2E3EE0F-8D6E-4759-9BAC-37C4C1FA82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37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B5B2E6-882C-6944-8A4B-E00E7384C0A6}"/>
              </a:ext>
            </a:extLst>
          </p:cNvPr>
          <p:cNvSpPr txBox="1">
            <a:spLocks/>
          </p:cNvSpPr>
          <p:nvPr/>
        </p:nvSpPr>
        <p:spPr>
          <a:xfrm>
            <a:off x="457200" y="1310400"/>
            <a:ext cx="6764337" cy="4276725"/>
          </a:xfrm>
          <a:prstGeom prst="rect">
            <a:avLst/>
          </a:prstGeom>
        </p:spPr>
        <p:txBody>
          <a:bodyPr vert="horz" lIns="0" tIns="45720" rIns="90000" bIns="45720" rtlCol="0" anchor="t">
            <a:normAutofit fontScale="62500" lnSpcReduction="20000"/>
          </a:bodyPr>
          <a:lstStyle>
            <a:lvl1pPr marL="342900" indent="-21600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Lucida Grande"/>
              <a:buChar char="-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21600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Lucida Grande"/>
              <a:buChar char="-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1600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Lucida Grande"/>
              <a:buChar char="-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21600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Lucida Grande"/>
              <a:buChar char="-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21600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Font typeface="Lucida Grande"/>
              <a:buChar char="-"/>
              <a:defRPr sz="1800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00" indent="0" fontAlgn="auto">
              <a:buFont typeface="Lucida Grande"/>
              <a:buNone/>
            </a:pPr>
            <a:r>
              <a:rPr lang="en-AU"/>
              <a:t>Services for Journalists and Students</a:t>
            </a:r>
          </a:p>
          <a:p>
            <a:pPr marL="126900" indent="0" fontAlgn="auto">
              <a:buFont typeface="Lucida Grande"/>
              <a:buNone/>
            </a:pPr>
            <a:r>
              <a:rPr lang="en-AU"/>
              <a:t>DART Self-care resources available at </a:t>
            </a:r>
            <a:r>
              <a:rPr lang="en-AU">
                <a:hlinkClick r:id="rId3"/>
              </a:rPr>
              <a:t>http://dartcenter.org/topic/self-care</a:t>
            </a:r>
            <a:endParaRPr lang="en-AU"/>
          </a:p>
          <a:p>
            <a:pPr marL="126900" indent="0" fontAlgn="auto">
              <a:buFont typeface="Lucida Grande"/>
              <a:buNone/>
            </a:pPr>
            <a:r>
              <a:rPr lang="en-AU"/>
              <a:t>Please seek out your University Counselling Services </a:t>
            </a:r>
          </a:p>
          <a:p>
            <a:pPr fontAlgn="auto"/>
            <a:endParaRPr lang="en-AU"/>
          </a:p>
          <a:p>
            <a:pPr marL="126900" indent="0" fontAlgn="auto">
              <a:buFont typeface="Lucida Grande"/>
              <a:buNone/>
            </a:pPr>
            <a:r>
              <a:rPr lang="en-AU"/>
              <a:t>Other Services</a:t>
            </a:r>
          </a:p>
          <a:p>
            <a:pPr marL="126900" indent="0" fontAlgn="auto">
              <a:buFont typeface="Lucida Grande"/>
              <a:buNone/>
            </a:pPr>
            <a:r>
              <a:rPr lang="en-AU"/>
              <a:t>These organisations offer 24/7 telephone support and counselling services, and online chat, for specific groups and for people in specific situations.</a:t>
            </a:r>
          </a:p>
          <a:p>
            <a:pPr marL="126900" indent="0" fontAlgn="auto">
              <a:buFont typeface="Lucida Grande"/>
              <a:buNone/>
            </a:pPr>
            <a:endParaRPr lang="en-AU"/>
          </a:p>
          <a:p>
            <a:pPr fontAlgn="auto">
              <a:buClr>
                <a:srgbClr val="4D4D4F"/>
              </a:buClr>
              <a:buFont typeface="Arial" panose="020B0604020202020204" pitchFamily="34" charset="0"/>
              <a:buChar char="•"/>
            </a:pPr>
            <a:r>
              <a:rPr lang="en-AU" b="1"/>
              <a:t>1800 RESPECT</a:t>
            </a:r>
          </a:p>
          <a:p>
            <a:pPr lvl="1" fontAlgn="auto"/>
            <a:r>
              <a:rPr lang="en-AU"/>
              <a:t>The national sexual assault, domestic and family violence counselling service. 24/7 phone and online services.</a:t>
            </a:r>
          </a:p>
          <a:p>
            <a:pPr lvl="1" fontAlgn="auto"/>
            <a:r>
              <a:rPr lang="en-AU"/>
              <a:t>1800 737 732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AU" b="1"/>
              <a:t>KIDS HELPLINE</a:t>
            </a:r>
          </a:p>
          <a:p>
            <a:pPr lvl="1" fontAlgn="auto"/>
            <a:r>
              <a:rPr lang="en-AU"/>
              <a:t>Kids Helpline is a counselling service for Australian children and young people aged between 5 and 25 years. 24/7 phone and online services</a:t>
            </a:r>
          </a:p>
          <a:p>
            <a:pPr lvl="1" fontAlgn="auto"/>
            <a:r>
              <a:rPr lang="en-AU"/>
              <a:t>1800 55 1800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AU" b="1"/>
              <a:t>MENS LINE</a:t>
            </a:r>
          </a:p>
          <a:p>
            <a:pPr lvl="1" fontAlgn="auto"/>
            <a:r>
              <a:rPr lang="en-AU"/>
              <a:t>Professional support and information service for Australian men. 24/6 phone and online services. </a:t>
            </a:r>
          </a:p>
          <a:p>
            <a:pPr lvl="1" fontAlgn="auto"/>
            <a:r>
              <a:rPr lang="en-AU"/>
              <a:t>1300 78 99 78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en-AU" b="1"/>
              <a:t>MEN’S REFERRAL SERVICE (MRS)</a:t>
            </a:r>
          </a:p>
          <a:p>
            <a:pPr lvl="1" fontAlgn="auto"/>
            <a:r>
              <a:rPr lang="en-AU"/>
              <a:t>MRS provides anonymous and confidential telephone counselling, information and referrals to men to help them take action to stop using violence and controlling behaviour.</a:t>
            </a:r>
          </a:p>
          <a:p>
            <a:pPr lvl="1" fontAlgn="auto"/>
            <a:r>
              <a:rPr lang="en-AU"/>
              <a:t>1300 766 491</a:t>
            </a:r>
          </a:p>
          <a:p>
            <a:pPr fontAlgn="auto">
              <a:buClr>
                <a:srgbClr val="4D4D4F"/>
              </a:buClr>
              <a:buFont typeface="Arial" panose="020B0604020202020204" pitchFamily="34" charset="0"/>
              <a:buChar char="•"/>
            </a:pPr>
            <a:r>
              <a:rPr lang="en-AU" b="1"/>
              <a:t>NAPCAN</a:t>
            </a:r>
          </a:p>
          <a:p>
            <a:pPr lvl="1" fontAlgn="auto"/>
            <a:r>
              <a:rPr lang="en-AU"/>
              <a:t>Go to the Urgent Help section of the National Association for Prevention of Child Abuse and Neglect (NAPCAN) website for contact details of agencies which assist with reporting child abuse and neglect. </a:t>
            </a:r>
          </a:p>
          <a:p>
            <a:pPr fontAlgn="auto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can find this content challenging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4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6ED50D-E78A-4B79-A466-157B7D04DB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/>
          <a:lstStyle/>
          <a:p>
            <a:pPr marL="18415" indent="0">
              <a:buNone/>
            </a:pPr>
            <a:r>
              <a:rPr lang="en-US" dirty="0"/>
              <a:t>Most men are not violent. If you are not a violent man, we are not  talking about you when we discuss perpetrators of violence</a:t>
            </a:r>
            <a:endParaRPr lang="en-US" dirty="0">
              <a:cs typeface="Calibri"/>
            </a:endParaRPr>
          </a:p>
          <a:p>
            <a:pPr marL="18415" indent="0">
              <a:buNone/>
            </a:pPr>
            <a:endParaRPr lang="en-US" dirty="0">
              <a:cs typeface="Calibri"/>
            </a:endParaRPr>
          </a:p>
          <a:p>
            <a:pPr marL="18415" indent="0">
              <a:buNone/>
            </a:pPr>
            <a:r>
              <a:rPr lang="en-US" dirty="0"/>
              <a:t>Violence against women is not a women’s issue. It is an important social issue, and men and women can and should play a positive role to prevent it</a:t>
            </a:r>
            <a:endParaRPr lang="en-US" dirty="0">
              <a:cs typeface="Calibri"/>
            </a:endParaRPr>
          </a:p>
          <a:p>
            <a:pPr indent="-215900"/>
            <a:endParaRPr lang="en-A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96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things out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9B0AC4F-C206-48E0-ADBA-94A5EE8F22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5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44278D-CF2B-44A4-B65D-25FEEECC9E9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Journalism has two sides: finding things out and communicating the results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In this lesson we are concentrating on the first aspect of that job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Three parts to this lecture: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AU" altLang="en-US" dirty="0"/>
              <a:t>Understanding what you are seeing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AU" altLang="en-US" dirty="0"/>
              <a:t>Sources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AU" altLang="en-US" dirty="0"/>
              <a:t>Interviewing victims and survivors</a:t>
            </a:r>
            <a:endParaRPr lang="en-US" dirty="0"/>
          </a:p>
          <a:p>
            <a:pPr marL="126900" indent="0"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CFBD91-AD26-4593-99A4-153FA806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46AFB0-8C40-4AF8-BB30-05DCEF76E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Understanding</a:t>
            </a:r>
            <a:br>
              <a:rPr lang="en-AU" sz="4800" dirty="0"/>
            </a:br>
            <a:r>
              <a:rPr lang="en-AU" sz="4800" dirty="0"/>
              <a:t>what you are seeing</a:t>
            </a:r>
          </a:p>
        </p:txBody>
      </p:sp>
    </p:spTree>
    <p:extLst>
      <p:ext uri="{BB962C8B-B14F-4D97-AF65-F5344CB8AC3E}">
        <p14:creationId xmlns:p14="http://schemas.microsoft.com/office/powerpoint/2010/main" val="221333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what you are seeing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44453F7-D5DA-4DE5-9408-B71BE02670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7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39602B-FC09-4575-AE68-A558D9628D9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 lIns="0"/>
          <a:lstStyle/>
          <a:p>
            <a:pPr marL="126900" indent="0">
              <a:buNone/>
            </a:pPr>
            <a:r>
              <a:rPr lang="en-US" dirty="0"/>
              <a:t>Most family violence is never reported to the police, and does not end up before the courts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Some kinds of violence, including financial control, surveillance and verbal and psychological abuse, may not even be crimes</a:t>
            </a:r>
          </a:p>
          <a:p>
            <a:pPr marL="126900" indent="0">
              <a:buNone/>
            </a:pPr>
            <a:endParaRPr lang="en-US" dirty="0"/>
          </a:p>
          <a:p>
            <a:pPr marL="126900" indent="0">
              <a:buNone/>
            </a:pPr>
            <a:r>
              <a:rPr lang="en-US" dirty="0"/>
              <a:t>Be aware of the potential family violence background to other stories, and alert to the issues involved in doing your research and dealing with your sources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what you are seeing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6450D11-33EC-45CC-BFF1-B688A9AA87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8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>
            <a:normAutofit/>
          </a:bodyPr>
          <a:lstStyle/>
          <a:p>
            <a:pPr marL="18900" indent="0">
              <a:buNone/>
            </a:pPr>
            <a:r>
              <a:rPr lang="en-US" dirty="0"/>
              <a:t>Be alert to the possible family violence background to stories about: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Homelessness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Marital breakup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Work absences or under-performance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Stress, depression and other mental health issues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Children’s behavioral problems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And a host of other issues</a:t>
            </a:r>
          </a:p>
          <a:p>
            <a:pPr marL="18900" indent="0">
              <a:buNone/>
            </a:pPr>
            <a:r>
              <a:rPr lang="en-US" dirty="0"/>
              <a:t>All this has implications for what sources are relevant, and how you will frame your story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stories</a:t>
            </a:r>
            <a:br>
              <a:rPr lang="en-US" dirty="0"/>
            </a:br>
            <a:r>
              <a:rPr lang="en-US" dirty="0">
                <a:solidFill>
                  <a:srgbClr val="A6CB46"/>
                </a:solidFill>
              </a:rPr>
              <a:t>Crime stories and court reporting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BCD6EFB-82D5-4C2D-A3DC-46D64DF0F6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ctr" eaLnBrk="1" latinLnBrk="0" hangingPunct="1"/>
              <a:t>9</a:t>
            </a:fld>
            <a:endParaRPr kumimoji="0"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10400"/>
            <a:ext cx="6764337" cy="4276725"/>
          </a:xfrm>
        </p:spPr>
        <p:txBody>
          <a:bodyPr/>
          <a:lstStyle/>
          <a:p>
            <a:pPr marL="18900" indent="0">
              <a:buNone/>
            </a:pPr>
            <a:r>
              <a:rPr lang="en-US" dirty="0"/>
              <a:t>Crime and court reporting are the most visible but least common manifestation of family violence in the news</a:t>
            </a:r>
          </a:p>
          <a:p>
            <a:pPr marL="18900" indent="0">
              <a:buNone/>
            </a:pPr>
            <a:endParaRPr lang="en-US" dirty="0"/>
          </a:p>
          <a:p>
            <a:pPr marL="18900" indent="0">
              <a:buNone/>
            </a:pPr>
            <a:r>
              <a:rPr lang="en-US" dirty="0"/>
              <a:t>Homicides and serious assaults tend to end up before the courts Other domestic assaults usually do not</a:t>
            </a:r>
          </a:p>
          <a:p>
            <a:pPr marL="18900" indent="0">
              <a:buNone/>
            </a:pPr>
            <a:endParaRPr lang="en-US" dirty="0"/>
          </a:p>
          <a:p>
            <a:pPr marL="18900" indent="0">
              <a:buNone/>
            </a:pPr>
            <a:r>
              <a:rPr lang="en-US" dirty="0"/>
              <a:t>Other kinds of abuse, such as financial control, verbal and psychological abuse and some kinds of stalking may not be crimes</a:t>
            </a:r>
          </a:p>
          <a:p>
            <a:pPr marL="18900" indent="0"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ur Watch Master">
  <a:themeElements>
    <a:clrScheme name="Our Watch">
      <a:dk1>
        <a:srgbClr val="272727"/>
      </a:dk1>
      <a:lt1>
        <a:sysClr val="window" lastClr="FFFFFF"/>
      </a:lt1>
      <a:dk2>
        <a:srgbClr val="313231"/>
      </a:dk2>
      <a:lt2>
        <a:srgbClr val="C0C1BF"/>
      </a:lt2>
      <a:accent1>
        <a:srgbClr val="A6CB46"/>
      </a:accent1>
      <a:accent2>
        <a:srgbClr val="636463"/>
      </a:accent2>
      <a:accent3>
        <a:srgbClr val="9BBB59"/>
      </a:accent3>
      <a:accent4>
        <a:srgbClr val="8064A2"/>
      </a:accent4>
      <a:accent5>
        <a:srgbClr val="4BACC6"/>
      </a:accent5>
      <a:accent6>
        <a:srgbClr val="A6CB46"/>
      </a:accent6>
      <a:hlink>
        <a:srgbClr val="A6CB46"/>
      </a:hlink>
      <a:folHlink>
        <a:srgbClr val="8D8E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3D856CF1237418DF14C5037866882" ma:contentTypeVersion="10" ma:contentTypeDescription="Create a new document." ma:contentTypeScope="" ma:versionID="568db1e97408eff6bb21d618b143e0ae">
  <xsd:schema xmlns:xsd="http://www.w3.org/2001/XMLSchema" xmlns:xs="http://www.w3.org/2001/XMLSchema" xmlns:p="http://schemas.microsoft.com/office/2006/metadata/properties" xmlns:ns2="24655829-77b5-4572-9306-0706e327d7ed" xmlns:ns3="ef89dfe1-2fd6-4ffd-966a-b6a657178080" targetNamespace="http://schemas.microsoft.com/office/2006/metadata/properties" ma:root="true" ma:fieldsID="4ae76ebdee98b8f0e3bc9e664c0a0919" ns2:_="" ns3:_="">
    <xsd:import namespace="24655829-77b5-4572-9306-0706e327d7ed"/>
    <xsd:import namespace="ef89dfe1-2fd6-4ffd-966a-b6a657178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55829-77b5-4572-9306-0706e327d7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dfe1-2fd6-4ffd-966a-b6a657178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f89dfe1-2fd6-4ffd-966a-b6a65717808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FF4EC4-6584-404A-B255-74DC1E6FDA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55829-77b5-4572-9306-0706e327d7ed"/>
    <ds:schemaRef ds:uri="ef89dfe1-2fd6-4ffd-966a-b6a657178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42F87D-8A22-43E1-95B9-3FD34E2AFEA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4655829-77b5-4572-9306-0706e327d7ed"/>
    <ds:schemaRef ds:uri="http://schemas.microsoft.com/office/2006/documentManagement/types"/>
    <ds:schemaRef ds:uri="http://schemas.microsoft.com/office/2006/metadata/properties"/>
    <ds:schemaRef ds:uri="ef89dfe1-2fd6-4ffd-966a-b6a657178080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AF80E67-EC4F-465B-8ED3-EEC8C7D6DC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2465</Words>
  <Application>Microsoft Office PowerPoint</Application>
  <PresentationFormat>On-screen Show (4:3)</PresentationFormat>
  <Paragraphs>313</Paragraphs>
  <Slides>37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Unicode MS</vt:lpstr>
      <vt:lpstr>Calibri</vt:lpstr>
      <vt:lpstr>Courier New</vt:lpstr>
      <vt:lpstr>Lucida Grande</vt:lpstr>
      <vt:lpstr>Times New Roman</vt:lpstr>
      <vt:lpstr>Verdana</vt:lpstr>
      <vt:lpstr>Wingdings</vt:lpstr>
      <vt:lpstr>Our Watch Master</vt:lpstr>
      <vt:lpstr>Reporting violence against women</vt:lpstr>
      <vt:lpstr>Taking care of yourself and others</vt:lpstr>
      <vt:lpstr>Taking care of yourself and others</vt:lpstr>
      <vt:lpstr>Everyone can find this content challenging</vt:lpstr>
      <vt:lpstr>Finding things out</vt:lpstr>
      <vt:lpstr>1</vt:lpstr>
      <vt:lpstr>Understand what you are seeing</vt:lpstr>
      <vt:lpstr>Understand what you are seeing</vt:lpstr>
      <vt:lpstr>Different kinds of stories Crime stories and court reporting</vt:lpstr>
      <vt:lpstr>Different kinds of stories Crime stories and court reporting</vt:lpstr>
      <vt:lpstr>Different kinds of stories Events and response stories</vt:lpstr>
      <vt:lpstr>Different kinds of stories Issue-based and personal stories</vt:lpstr>
      <vt:lpstr>Reporting on Aboriginal and Torres Strait Islander communities</vt:lpstr>
      <vt:lpstr>2</vt:lpstr>
      <vt:lpstr>What the research tells us</vt:lpstr>
      <vt:lpstr>Sources</vt:lpstr>
      <vt:lpstr>Broadening your sources </vt:lpstr>
      <vt:lpstr>Broadening your sources</vt:lpstr>
      <vt:lpstr>Broadening your sources</vt:lpstr>
      <vt:lpstr>Broadening your sources</vt:lpstr>
      <vt:lpstr>The unreliable source</vt:lpstr>
      <vt:lpstr>Social media</vt:lpstr>
      <vt:lpstr>Social media</vt:lpstr>
      <vt:lpstr>3</vt:lpstr>
      <vt:lpstr>Interviewing victims and survivors</vt:lpstr>
      <vt:lpstr>What the MEAA code says</vt:lpstr>
      <vt:lpstr>Informed consent</vt:lpstr>
      <vt:lpstr>Four abilities model of consent</vt:lpstr>
      <vt:lpstr>Consent after trauma</vt:lpstr>
      <vt:lpstr>Safety</vt:lpstr>
      <vt:lpstr>Survivor power</vt:lpstr>
      <vt:lpstr>Different kinds of questions</vt:lpstr>
      <vt:lpstr>Best practice interviewing</vt:lpstr>
      <vt:lpstr>Best practice interviewing</vt:lpstr>
      <vt:lpstr>Conclusions</vt:lpstr>
      <vt:lpstr>If you or someone you know needs support:</vt:lpstr>
      <vt:lpstr>Resources and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violence against women  lesson two   Towards Better Journalism Finding things out</dc:title>
  <cp:lastModifiedBy>Caitlyn Hoggan</cp:lastModifiedBy>
  <cp:revision>55</cp:revision>
  <cp:lastPrinted>2018-07-11T22:44:54Z</cp:lastPrinted>
  <dcterms:modified xsi:type="dcterms:W3CDTF">2019-06-18T04:13:18Z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0x0101006B03D856CF1237418DF14C5037866882</vt:lpwstr>
  </property>
  <property fmtid="{D5CDD505-2E9C-101B-9397-08002B2CF9AE}" pid="3" name="Order">
    <vt:r8>2987100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SharedFileIndex">
    <vt:lpwstr/>
  </property>
  <property fmtid="{D5CDD505-2E9C-101B-9397-08002B2CF9AE}" pid="9" name="_SourceUrl">
    <vt:lpwstr/>
  </property>
</Properties>
</file>