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50" r:id="rId4"/>
  </p:sldMasterIdLst>
  <p:notesMasterIdLst>
    <p:notesMasterId r:id="rId44"/>
  </p:notesMasterIdLst>
  <p:handoutMasterIdLst>
    <p:handoutMasterId r:id="rId45"/>
  </p:handoutMasterIdLst>
  <p:sldIdLst>
    <p:sldId id="725" r:id="rId5"/>
    <p:sldId id="660" r:id="rId6"/>
    <p:sldId id="658" r:id="rId7"/>
    <p:sldId id="659" r:id="rId8"/>
    <p:sldId id="679" r:id="rId9"/>
    <p:sldId id="664" r:id="rId10"/>
    <p:sldId id="666" r:id="rId11"/>
    <p:sldId id="726" r:id="rId12"/>
    <p:sldId id="704" r:id="rId13"/>
    <p:sldId id="727" r:id="rId14"/>
    <p:sldId id="705" r:id="rId15"/>
    <p:sldId id="706" r:id="rId16"/>
    <p:sldId id="707" r:id="rId17"/>
    <p:sldId id="728" r:id="rId18"/>
    <p:sldId id="729" r:id="rId19"/>
    <p:sldId id="713" r:id="rId20"/>
    <p:sldId id="669" r:id="rId21"/>
    <p:sldId id="670" r:id="rId22"/>
    <p:sldId id="736" r:id="rId23"/>
    <p:sldId id="730" r:id="rId24"/>
    <p:sldId id="716" r:id="rId25"/>
    <p:sldId id="718" r:id="rId26"/>
    <p:sldId id="711" r:id="rId27"/>
    <p:sldId id="715" r:id="rId28"/>
    <p:sldId id="717" r:id="rId29"/>
    <p:sldId id="731" r:id="rId30"/>
    <p:sldId id="672" r:id="rId31"/>
    <p:sldId id="673" r:id="rId32"/>
    <p:sldId id="732" r:id="rId33"/>
    <p:sldId id="675" r:id="rId34"/>
    <p:sldId id="676" r:id="rId35"/>
    <p:sldId id="733" r:id="rId36"/>
    <p:sldId id="720" r:id="rId37"/>
    <p:sldId id="722" r:id="rId38"/>
    <p:sldId id="721" r:id="rId39"/>
    <p:sldId id="734" r:id="rId40"/>
    <p:sldId id="687" r:id="rId41"/>
    <p:sldId id="737" r:id="rId42"/>
    <p:sldId id="661" r:id="rId43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Simons" initials="MS" lastIdx="24" clrIdx="0"/>
  <p:cmAuthor id="1" name="Annie Blatchford" initials="AB" lastIdx="17" clrIdx="1"/>
  <p:cmAuthor id="2" name="Annie Blatchford" initials="" lastIdx="1" clrIdx="2"/>
  <p:cmAuthor id="3" name="Meg" initials="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B46"/>
    <a:srgbClr val="4D4D4F"/>
    <a:srgbClr val="FFFFFF"/>
    <a:srgbClr val="80008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B6C8-05F6-427C-B92B-9466636A8D71}" v="5" dt="2019-06-18T04:28:11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9" autoAdjust="0"/>
    <p:restoredTop sz="91071" autoAdjust="0"/>
  </p:normalViewPr>
  <p:slideViewPr>
    <p:cSldViewPr>
      <p:cViewPr varScale="1">
        <p:scale>
          <a:sx n="67" d="100"/>
          <a:sy n="67" d="100"/>
        </p:scale>
        <p:origin x="1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2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 Hoggan" userId="292ea94e-740c-4899-96b0-18efb1e2724b" providerId="ADAL" clId="{7C27B6C8-05F6-427C-B92B-9466636A8D71}"/>
    <pc:docChg chg="custSel modSld">
      <pc:chgData name="Caitlyn Hoggan" userId="292ea94e-740c-4899-96b0-18efb1e2724b" providerId="ADAL" clId="{7C27B6C8-05F6-427C-B92B-9466636A8D71}" dt="2019-06-18T04:33:54.019" v="9" actId="15"/>
      <pc:docMkLst>
        <pc:docMk/>
      </pc:docMkLst>
      <pc:sldChg chg="modSp">
        <pc:chgData name="Caitlyn Hoggan" userId="292ea94e-740c-4899-96b0-18efb1e2724b" providerId="ADAL" clId="{7C27B6C8-05F6-427C-B92B-9466636A8D71}" dt="2019-06-18T04:26:45.008" v="5" actId="20577"/>
        <pc:sldMkLst>
          <pc:docMk/>
          <pc:sldMk cId="3272966205" sldId="659"/>
        </pc:sldMkLst>
        <pc:spChg chg="mod">
          <ac:chgData name="Caitlyn Hoggan" userId="292ea94e-740c-4899-96b0-18efb1e2724b" providerId="ADAL" clId="{7C27B6C8-05F6-427C-B92B-9466636A8D71}" dt="2019-06-18T04:26:45.008" v="5" actId="20577"/>
          <ac:spMkLst>
            <pc:docMk/>
            <pc:sldMk cId="3272966205" sldId="659"/>
            <ac:spMk id="4" creationId="{00000000-0000-0000-0000-000000000000}"/>
          </ac:spMkLst>
        </pc:spChg>
      </pc:sldChg>
      <pc:sldChg chg="modSp">
        <pc:chgData name="Caitlyn Hoggan" userId="292ea94e-740c-4899-96b0-18efb1e2724b" providerId="ADAL" clId="{7C27B6C8-05F6-427C-B92B-9466636A8D71}" dt="2019-06-18T04:27:00.371" v="7" actId="20577"/>
        <pc:sldMkLst>
          <pc:docMk/>
          <pc:sldMk cId="4255287423" sldId="660"/>
        </pc:sldMkLst>
        <pc:spChg chg="mod">
          <ac:chgData name="Caitlyn Hoggan" userId="292ea94e-740c-4899-96b0-18efb1e2724b" providerId="ADAL" clId="{7C27B6C8-05F6-427C-B92B-9466636A8D71}" dt="2019-06-18T04:27:00.371" v="7" actId="20577"/>
          <ac:spMkLst>
            <pc:docMk/>
            <pc:sldMk cId="4255287423" sldId="660"/>
            <ac:spMk id="21" creationId="{77AC02D8-ED83-4BEC-800D-38F4AD7E96DF}"/>
          </ac:spMkLst>
        </pc:spChg>
      </pc:sldChg>
      <pc:sldChg chg="modSp">
        <pc:chgData name="Caitlyn Hoggan" userId="292ea94e-740c-4899-96b0-18efb1e2724b" providerId="ADAL" clId="{7C27B6C8-05F6-427C-B92B-9466636A8D71}" dt="2019-06-18T04:30:06.421" v="8" actId="20577"/>
        <pc:sldMkLst>
          <pc:docMk/>
          <pc:sldMk cId="251845295" sldId="669"/>
        </pc:sldMkLst>
        <pc:spChg chg="mod">
          <ac:chgData name="Caitlyn Hoggan" userId="292ea94e-740c-4899-96b0-18efb1e2724b" providerId="ADAL" clId="{7C27B6C8-05F6-427C-B92B-9466636A8D71}" dt="2019-06-18T04:30:06.421" v="8" actId="20577"/>
          <ac:spMkLst>
            <pc:docMk/>
            <pc:sldMk cId="251845295" sldId="669"/>
            <ac:spMk id="3" creationId="{00000000-0000-0000-0000-000000000000}"/>
          </ac:spMkLst>
        </pc:spChg>
      </pc:sldChg>
      <pc:sldChg chg="modSp">
        <pc:chgData name="Caitlyn Hoggan" userId="292ea94e-740c-4899-96b0-18efb1e2724b" providerId="ADAL" clId="{7C27B6C8-05F6-427C-B92B-9466636A8D71}" dt="2019-06-18T04:26:49.843" v="6" actId="20577"/>
        <pc:sldMkLst>
          <pc:docMk/>
          <pc:sldMk cId="4290042465" sldId="679"/>
        </pc:sldMkLst>
        <pc:spChg chg="mod">
          <ac:chgData name="Caitlyn Hoggan" userId="292ea94e-740c-4899-96b0-18efb1e2724b" providerId="ADAL" clId="{7C27B6C8-05F6-427C-B92B-9466636A8D71}" dt="2019-06-18T04:26:49.843" v="6" actId="20577"/>
          <ac:spMkLst>
            <pc:docMk/>
            <pc:sldMk cId="4290042465" sldId="679"/>
            <ac:spMk id="12" creationId="{19B0AC4F-C206-48E0-ADBA-94A5EE8F2255}"/>
          </ac:spMkLst>
        </pc:spChg>
      </pc:sldChg>
      <pc:sldChg chg="modSp">
        <pc:chgData name="Caitlyn Hoggan" userId="292ea94e-740c-4899-96b0-18efb1e2724b" providerId="ADAL" clId="{7C27B6C8-05F6-427C-B92B-9466636A8D71}" dt="2019-06-18T04:21:15.457" v="1" actId="15"/>
        <pc:sldMkLst>
          <pc:docMk/>
          <pc:sldMk cId="999381988" sldId="727"/>
        </pc:sldMkLst>
        <pc:spChg chg="mod">
          <ac:chgData name="Caitlyn Hoggan" userId="292ea94e-740c-4899-96b0-18efb1e2724b" providerId="ADAL" clId="{7C27B6C8-05F6-427C-B92B-9466636A8D71}" dt="2019-06-18T04:21:15.457" v="1" actId="15"/>
          <ac:spMkLst>
            <pc:docMk/>
            <pc:sldMk cId="999381988" sldId="727"/>
            <ac:spMk id="3" creationId="{5F725920-F468-4F0B-BB39-3EC0F30A3090}"/>
          </ac:spMkLst>
        </pc:spChg>
      </pc:sldChg>
      <pc:sldChg chg="delSp modSp">
        <pc:chgData name="Caitlyn Hoggan" userId="292ea94e-740c-4899-96b0-18efb1e2724b" providerId="ADAL" clId="{7C27B6C8-05F6-427C-B92B-9466636A8D71}" dt="2019-06-18T04:24:32.822" v="4" actId="478"/>
        <pc:sldMkLst>
          <pc:docMk/>
          <pc:sldMk cId="1790912817" sldId="729"/>
        </pc:sldMkLst>
        <pc:spChg chg="mod">
          <ac:chgData name="Caitlyn Hoggan" userId="292ea94e-740c-4899-96b0-18efb1e2724b" providerId="ADAL" clId="{7C27B6C8-05F6-427C-B92B-9466636A8D71}" dt="2019-06-18T04:22:04.380" v="2" actId="20577"/>
          <ac:spMkLst>
            <pc:docMk/>
            <pc:sldMk cId="1790912817" sldId="729"/>
            <ac:spMk id="5" creationId="{1A9CA84D-6021-42DC-8AF1-3D4F527869C3}"/>
          </ac:spMkLst>
        </pc:spChg>
        <pc:spChg chg="del mod">
          <ac:chgData name="Caitlyn Hoggan" userId="292ea94e-740c-4899-96b0-18efb1e2724b" providerId="ADAL" clId="{7C27B6C8-05F6-427C-B92B-9466636A8D71}" dt="2019-06-18T04:24:32.822" v="4" actId="478"/>
          <ac:spMkLst>
            <pc:docMk/>
            <pc:sldMk cId="1790912817" sldId="729"/>
            <ac:spMk id="7" creationId="{2015AC01-27CC-4E99-BB14-14FEEE0EF9F4}"/>
          </ac:spMkLst>
        </pc:spChg>
      </pc:sldChg>
      <pc:sldChg chg="modSp">
        <pc:chgData name="Caitlyn Hoggan" userId="292ea94e-740c-4899-96b0-18efb1e2724b" providerId="ADAL" clId="{7C27B6C8-05F6-427C-B92B-9466636A8D71}" dt="2019-06-18T04:33:54.019" v="9" actId="15"/>
        <pc:sldMkLst>
          <pc:docMk/>
          <pc:sldMk cId="1697274152" sldId="734"/>
        </pc:sldMkLst>
        <pc:spChg chg="mod">
          <ac:chgData name="Caitlyn Hoggan" userId="292ea94e-740c-4899-96b0-18efb1e2724b" providerId="ADAL" clId="{7C27B6C8-05F6-427C-B92B-9466636A8D71}" dt="2019-06-18T04:33:54.019" v="9" actId="15"/>
          <ac:spMkLst>
            <pc:docMk/>
            <pc:sldMk cId="1697274152" sldId="734"/>
            <ac:spMk id="3" creationId="{FAF2DFC8-9E2C-42AA-AAE9-B0D0DA92DBC5}"/>
          </ac:spMkLst>
        </pc:spChg>
      </pc:sldChg>
    </pc:docChg>
  </pc:docChgLst>
  <pc:docChgLst>
    <pc:chgData name="Caitlyn Hoggan" userId="S::caitlyn.hoggan@ourwatch.org.au::292ea94e-740c-4899-96b0-18efb1e2724b" providerId="AD" clId="Web-{887C68CE-6D03-3C66-F7AA-EE9E05729FAD}"/>
    <pc:docChg chg="modSld">
      <pc:chgData name="Caitlyn Hoggan" userId="S::caitlyn.hoggan@ourwatch.org.au::292ea94e-740c-4899-96b0-18efb1e2724b" providerId="AD" clId="Web-{887C68CE-6D03-3C66-F7AA-EE9E05729FAD}" dt="2019-06-18T02:33:19.137" v="4" actId="20577"/>
      <pc:docMkLst>
        <pc:docMk/>
      </pc:docMkLst>
      <pc:sldChg chg="modSp">
        <pc:chgData name="Caitlyn Hoggan" userId="S::caitlyn.hoggan@ourwatch.org.au::292ea94e-740c-4899-96b0-18efb1e2724b" providerId="AD" clId="Web-{887C68CE-6D03-3C66-F7AA-EE9E05729FAD}" dt="2019-06-18T02:33:15.122" v="2" actId="20577"/>
        <pc:sldMkLst>
          <pc:docMk/>
          <pc:sldMk cId="2881500841" sldId="725"/>
        </pc:sldMkLst>
        <pc:spChg chg="mod">
          <ac:chgData name="Caitlyn Hoggan" userId="S::caitlyn.hoggan@ourwatch.org.au::292ea94e-740c-4899-96b0-18efb1e2724b" providerId="AD" clId="Web-{887C68CE-6D03-3C66-F7AA-EE9E05729FAD}" dt="2019-06-18T02:33:15.122" v="2" actId="20577"/>
          <ac:spMkLst>
            <pc:docMk/>
            <pc:sldMk cId="2881500841" sldId="725"/>
            <ac:spMk id="5" creationId="{53105892-4228-4C2C-B758-C7834C67B7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7652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FD98C51C-A681-4DCA-A1B2-4678D3E84BE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191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3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30" tIns="48616" rIns="97230" bIns="486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483B81-CB19-4F77-9164-C5FEC0C3036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78412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7287" cy="3727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8071E-CCCB-408A-B235-D8395028B1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92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03847-158A-49F0-BD84-2730AE6912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2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https://www.smh.com.au/national/wild-wife-spat-out-mens-bones-20151130-glbrtp.html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8F5838-29B2-4BC1-9902-DC76CD3F36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76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EBB2-E429-49AB-AE28-FA69586035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2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C564-3562-4F47-B06B-E4BD87C481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15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https://www.apnews.com/aa82a380ab8e4d66a5bd3179521642b5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989717-3321-43AF-9A19-A9B6F5F86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67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98C45-97B0-4145-8493-A6C3A56064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07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75567-9888-4BD3-B6A2-32871457B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http://www.abc.net.au/mediawatch/transcripts/s4846264.htm</a:t>
            </a:r>
          </a:p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976AF3-70BD-424B-97D8-E42337B408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7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Journalist Jane Gilmore’s #</a:t>
            </a:r>
            <a:r>
              <a:rPr lang="en-AU" dirty="0" err="1"/>
              <a:t>FixedIt</a:t>
            </a:r>
            <a:r>
              <a:rPr lang="en-AU" dirty="0"/>
              <a:t> project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1D3B3F-2056-4672-A62E-471B2FF7E5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623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D6395-626F-4817-9E60-2C91D21893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50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2F3A3-55D1-4E27-AA9C-B24F75B711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16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7BC4-EBF6-4CD4-B6CA-65540958A0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51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B59C0-6B21-49F0-A454-B1CB8EC32B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6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558AB-C61C-4FEF-9122-825E539CDB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06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19D6C-A0BD-485F-B1B2-1EA8E33EE8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53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/>
              <a:t>ANROWS, (2015) ‘Media representations of violence against women and their children: State of knowledge paper’, Landscapes, Issue 15</a:t>
            </a:r>
            <a:r>
              <a:rPr lang="en-AU" i="1" dirty="0"/>
              <a:t>.</a:t>
            </a:r>
          </a:p>
          <a:p>
            <a:pPr lvl="0"/>
            <a:r>
              <a:rPr lang="en-US" i="1" dirty="0"/>
              <a:t>ANROWS, (2016) ‘Media representations of violence against women and their children: Final Report’, Horizons, Issue 3</a:t>
            </a:r>
            <a:r>
              <a:rPr lang="en-AU" i="1" dirty="0"/>
              <a:t>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0E913-B2B8-4B89-84F5-E730CF75E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ANROWS, (2015) ‘Media representations of violence against women and their children: State of knowledge paper’,  Landscapes, 15, pp.28-30.</a:t>
            </a:r>
            <a:endParaRPr lang="en-US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APC, (2016), ‘Advisory Guideline on Family and Domestic Violence Reporting’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DART Center for Journalism &amp; Trauma, (2012), ‘Resources: Reporting on Intimate Partner Violence’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OurWatch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(2014), ‘Reporting on Domestic Violence’ 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ADE2B-E674-4EC3-84BE-45D708018B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3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ANROWs, (2015) ‘Media representations of violence against women and their children: State of knowledge paper’, Landscapes, 15, p. 16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6F990-7B14-440F-8556-855C864832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00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CB5C9-F07D-4073-BCCD-0BDA6FF9CF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60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716"/>
            <a:ext cx="5054600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6518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Month 20YY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rgbClr val="4D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0B0FBF-9C25-4F56-BBD9-6C7671977E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7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42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7213" y="1311275"/>
            <a:ext cx="8129587" cy="41381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E7EA-A851-46B4-AB70-835D4984BD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68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9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9" y="1375"/>
            <a:ext cx="9144000" cy="6858000"/>
          </a:xfrm>
          <a:prstGeom prst="rect">
            <a:avLst/>
          </a:prstGeom>
          <a:solidFill>
            <a:srgbClr val="A6CB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0761-B15A-4171-B163-4F58989963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548680"/>
            <a:ext cx="7772400" cy="4464496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AF5289-621E-4FDD-9BA8-5C01C0E7AD5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6912" y="5229200"/>
            <a:ext cx="7772400" cy="936104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8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11275"/>
            <a:ext cx="5610321" cy="100820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19482"/>
            <a:ext cx="3247352" cy="19523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Contact details (if necessary)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028 Melbourne Laneways_Concrete_RGB_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19091"/>
          <a:stretch/>
        </p:blipFill>
        <p:spPr>
          <a:xfrm>
            <a:off x="0" y="-548"/>
            <a:ext cx="9144000" cy="687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576"/>
            <a:ext cx="4504267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097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Month 20YY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/ 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4" y="274638"/>
            <a:ext cx="6772275" cy="80909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1311276"/>
            <a:ext cx="6772275" cy="4199754"/>
          </a:xfrm>
        </p:spPr>
        <p:txBody>
          <a:bodyPr/>
          <a:lstStyle>
            <a:lvl1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1pPr>
            <a:lvl2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2pPr>
            <a:lvl3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3pPr>
            <a:lvl4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4pPr>
            <a:lvl5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512CD-68D2-4640-8934-F7F29FBCC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5344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3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88" y="1009553"/>
            <a:ext cx="2127779" cy="990700"/>
          </a:xfrm>
        </p:spPr>
        <p:txBody>
          <a:bodyPr anchor="b"/>
          <a:lstStyle>
            <a:lvl1pPr algn="l">
              <a:defRPr sz="6000" b="1" cap="all"/>
            </a:lvl1pPr>
          </a:lstStyle>
          <a:p>
            <a:r>
              <a:rPr lang="en-AU" dirty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1864787"/>
            <a:ext cx="7772400" cy="1775778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4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11276"/>
            <a:ext cx="6764868" cy="4276724"/>
          </a:xfrm>
        </p:spPr>
        <p:txBody>
          <a:bodyPr/>
          <a:lstStyle>
            <a:lvl1pPr marL="3429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1pPr>
            <a:lvl2pPr marL="8001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2pPr>
            <a:lvl3pPr marL="12573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 marL="17145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4pPr>
            <a:lvl5pPr marL="21717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67286E-9ECD-4EC7-B549-E172CAAF1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7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 Text Column +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08102"/>
            <a:ext cx="3134976" cy="4233716"/>
          </a:xfrm>
        </p:spPr>
        <p:txBody>
          <a:bodyPr/>
          <a:lstStyle>
            <a:lvl1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 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418667" y="1308101"/>
            <a:ext cx="3268134" cy="4233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932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4D23EBB-AD80-4245-A976-EEC451C0E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18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28585" y="1308102"/>
            <a:ext cx="6665911" cy="42132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727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EAB5A0-0DB3-4792-865A-40E1C858C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no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6"/>
            <a:ext cx="8229600" cy="421004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DBD6-21E4-4794-A7A4-CC56E9A759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8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no marg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1276"/>
            <a:ext cx="4038600" cy="41920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1276"/>
            <a:ext cx="4038600" cy="41920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A40899-72E8-4FD4-AA4E-9556BF163D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70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4" r:id="rId1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001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2573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7145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1717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mediawatch/transcripts/s4846264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800respect.org.au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artcenter.org/topic/self-car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Reporting violence against women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105892-4228-4C2C-B758-C7834C67B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Lesson three: Communicating the results</a:t>
            </a:r>
            <a:endParaRPr lang="en-AU" sz="2800" dirty="0"/>
          </a:p>
        </p:txBody>
      </p:sp>
      <p:sp>
        <p:nvSpPr>
          <p:cNvPr id="4" name="AutoShape 10" descr="data:image/jpeg;base64,/9j/4AAQSkZJRgABAQAAAQABAAD/2wCEAAkGBxQTEhUUExMWFhQXFx8aFxcYGB4cHRwYHBkXGBwdGRgcHCgiHBwmHRoXITEhJSkrLi4uICAzODMsNyktLisBCgoKDg0OGxAQGywkHyQsLCw0Lyw1LC8sLywsLCwsLSwtLCwsLCwsLCwsLCwsLCwsLCwsLCwsLCwsLCw0LCwsLP/AABEIANIAyAMBIgACEQEDEQH/xAAbAAEAAgMBAQAAAAAAAAAAAAAABAUCAwYBB//EAEMQAAEEAAUCBAMFBQUFCQAAAAEAAgMRBAUSITFBUQYTImEUcYEHIzJCkTNSkqGxFWJywdE0c4Ki8BYkQ1Oys9Lh8f/EABgBAQEBAQEAAAAAAAAAAAAAAAABAgME/8QAKREBAQACAQQBAQgDAAAAAAAAAAECESEDEjFBYVETIjJSkaGxwUJxgf/aAAwDAQACEQMRAD8A+4oiICIiAiIgIiICIiAiIgIiICKDnGNdFEXMjMkhIDGDq48Weg6krTksWKALsTJGSeGMZQb/AMRNu/RXXG11xtaLCaVrGlziGtAskmgB7lZquzPJYsQWmUOe1vDC46L7lvB+qTXsmvaVgsU2VjZG3pcLbYqx0Ne63rns48UxwP8ALDC8j8VEAD2+at8tx7J4xIzg9+QeoKtxsm1uNnKUiLTFi2Oc5jXAvb+JvUXxYWWW5aPi2+Z5ZNO06gO44NfJb1CxmC1ywyXXll31Dm1X60rNe1jLNI5HM0xmnFzbdfDbBcfnQK8UxFZlYS6ERFlBERAREQEREBERARFphxTHOe1rgSwgOA6Ei6PvXRBhmEcjmFsTwxx/ORqodSG9T81GyrK3Q7uxE0pPPmEV9AAKWWfZl8PA+UNLy0elo6uJoDb3KpPDeLzJ7w7ERRiI8g+lzfcDf9Cukl7dtyXtWWf5yYS1jG6nu4+XHA5JKn5bJI5gMrA13YG9v8j7LzFwtBM2jU9jDpA5PWh7mq+qg+Fc6dioTI+IxODi3STfHXcA+246Ka+7xE/xa/E2W4qYD4fECEAbjSbcf8d7D2peeEpMUGvjxY9bCNL+j2kdxyQR/RRfGWcTROhZh3xCR7vU15AJG1cnYE3Z/RdQrbZhJdf2tt7UeGSNznBpYXA+sCrB91tjjDfwgDrsK3UHLsmihfJIwHVId7N9SdvqVYrF16Zvwhy5pC2VsLpGiVwtrL3IXhy1vnif82jRXcXdlYT5LC+duIcy5Wig6z/Ti9yrBXcng/0KkxPiNrMYzCGN5c9t6+g5PHUbc9Fll+Y4l0pjlwuhrb+9EgLSOmltXZ7dFcaRd1v3TWvK+PL1ERZZEREBERAREQEREBERAXPeGofhMK44hwY7zHukc41ZLjvfuKV27FMDxGXDW4EhvWhya7e65T7TsulmwzTE1ztDtTmN3JGkgEDrR6LphN3tvtvCbur7dZhp2yMa9htrhbT3HQrnvGmNxMIjlhc0QsNzXzVtoV1FauN7pZZl4jbhPhozE5zZGgahsGtAaO29XddgvcPnWDzBskGqxW4d6bHdp9q/orjjZe7XCzGznXCTkmfR42OQwlzXN9J1DdpINHnf/wCl898JYsYLHPbPJQGpj3WSC4EUXfz391VYnEOwmImbhZnBodpDmn8TR36GjYtVZJJ6kk/Mkr14dGSX6V6MenJv6V0PjDFwYjHamvJiOhr3jsDTi35Bdd478T+VFG3DTN1uO5aQ4hgHN71Zr+a+YPYRyCPmsaWvspdfDX2cuvh9t8IYmeTCsdiARIb5FEtv0kjoSFdL5Nm3jOfFxMw7I9D3EBxY4289mihpB67ld34Kwc8WGDMQTr1GgTZDegJ/VePqdO483j4ebPCzm/ovlFmzCNsjYnGnvFtvg10vupS5rOctknxcRDSI4wCXnveogdzsAueMlvLGMl8ulRFS5pkLpn6visRH2DHANH007/VSSXykXSKPgYnsYGvf5jh+eqJ+YG1r1RG9ERAREQEREBERAREQVWUZX5ck8r95JX89o27MaPbk/MrTh/E0UmJOHjDnubepzR6W1zZvvtt1V2ud8JeHPhBNZBdJISHddA/CD77lblllt8t8Xdq9xLWlrg+tJBBvbYijuvlXjTwlHhGMfHI5wc7TpfRPBILSAOK3Vtm3gzGOg0HEeefN1aXEgVVXZ63vXHZcr4kybEYYxid2oEHQdRcABVgXxyF6ejjJeMnbpTV4yVUERcQ0K1gwgZuLJ7lQsrYS++gG/wBVZzGgvRledO2V9NUoUDEsUyVtdTso0yRI15bjXQyslZWphsXx2o/RdPN44xs0jDCyhYAja0uDj2c6v6VS48rv/D/jqHD4aOJ0T9bBR01R/vWTys9We+3dM571t1eW4fFjFTOle04cj7to5HbptW991eKvw2dQPMYErdUrdTGk04t+SwzTO44JYI38zOLWnsRXPsSQPqvBZbfDx2W3ws0RFhkREQEREBERAREQEREBERBXZTmomdMzh8MhY5vty0/Uf5rfFmEbpXwh3rYASPY3/wBfULScoj8/4httkrS7Sdnt6B4610PKps48PzfEjE4Z7Q/8wdxxX1BHRdJMbW5MbWPiXxe2JkzMOQ6eOtQIJDQTRPvVi/mvn+c43F4xgnlY50UdgOaymC6s/wAhuvruFyyNrnSmJgleKkcBz356LlfHXicQB2FZGLdHu47NaHWNm1uatdellJdYzl06eU3rGPnODxOgnseVbu3CrcZlE8TGvkicxjvwuI/S+x+a1xY5zRWx7WvXZvmPRZvmJz2e5UWZe/HAjcbqHJJZsqyEjBy+n5T4ey3EwxtYWueGgu0vp5NerULvlcz4DyODFPkE7jbQNDA6ru7Pc1Q/VX+XeCpMLO7EMeJBGHGNg2c80aa48f6rj1c543qxz6mU8b1XUf8AZvD+dHMGU+JoayiaAAobewJVdifDMk2NbiJ5G+XGR5UbQem41E++5r2W/Ls1nkwT5pY/JlAdQojgbHS7cfIqX4ZzU4mAPcAHAlrq4sdQvLvPHd/44fen8JOKzFrJooeXyaiB2a0WSfayApqg4fK2NmfOSXSOGmz+Vg/K0dB1PUqcud16YuvQiIogiIgIiICIiAiIgIiIBVd4fzL4jDxzUAXiyB0NkUrFRMvy9kOoMsNc4v09ATzp7AneleNLxpQ5Vn75cdisO4hoa0CIV1beonvepp+QWOT+FS5t48txEgdbHG9m7bE7WL3o8K1xmQwOmbiSCyVm+trqsAfm6EUrKOZrhbXAg8EEEfqulz/K3cvyuA+1TNXjRh9NMcNZcepBNAfLk/Rc5iMngEMtPkE8LGPeXVoJfXoA5DhfXsV9DlwM4xb5pZGOwjWEtYQDRA5AI2OxN2uVyjL45cvxWIxJc3zZPMLmiyNJOmged3OXfp5yYyT4/d1wy1irvC/g44uF0vmhlEtaKuyP3t9gtn2cNhOJcyZoc5zajsWLBOr61VH2K7bwFg4WYUOgc9wkJc5zxR1fhqhsKqlWYvCQ4LHQmHCOd5xoyajpZZo6RVA73ueOEvVuVyx/QvU3bigZt4NMWJOIa9seHY4SEi9TQ2iQ0V1r+a7jJs1jxMQliJLSSNxRBHIIUyRgcCCAQRRB4IXE5rneJgPw2EwBbRpjg0uYQerQ0V+pXHd6k17jnu58OuzPB+dE6MuLQ4USKuvqqzESswTcPFG30ySiPfncOJd87AVnlccjYYxK7VIGjW7u7qteJytkk0czySYgdDegc6rd7mgAO26xLri+GJfVTkRFhkREQEREBERAREQEREBEVRneLxQ9GGgDnH/xHuAY35tvUVZNrJtboouV4Z0cTWveZH8ueerjuaHQdgpSlRQS+KsO17op9UTxsQ9ppw7tcBTgVRRfZzEX6mzyCA76AKNc1q7fS13TmA8gGuFkuk6lx/Dw3M9fhUPjKYR4KQN2sBgHz2/papRnjcC2HDzxXA+EHWBfqN6wR1G443Vn4sj82TDwdHP1O+Q2/wDkr7F4OOVumRjXt7OAIWpZMZKsskm0bJ8fBLFeGLSxuwDRQB7VWy4/HxY/G4hjHxOggY8OO430kGy4H1HbYDYLvIIGsaGsaGtHAAofotizjn222RJlq7jTi8WyJuqR7WNH5nEAfqVDy3PIp3lsJMgaPU8A6AegDjsT7C1YPaCKIBHYoxgAoAAdgKWONM8aZIiKIIiICIiDns28aYPDyGKSQ+Y3lrWOdVi+g7Lfk3ivCYp2mGdpf+4fS76NdV/RcXhWg+IZLF+k/wDttUv7UshjbCMXE3y5o3i3M9NgmrNdQaIPzQfQ1U5J4jw+LLxBJqLK1AtLSLsDZwHYp4UzM4nCQzO/E5nq/wAQ2P8AMLhcK34HPC3iPEjbtb9//WD+qDv82zuHDGMTP0mV2lgAJLnbcAD3H6qXjMS2JjpHnSxgJcewHK4fFD4vO2N5jwceo/43V/np/RdN4x/2HE/7p39EFYPtEwH/AJrq/e8t9frS6TA4yOZgkie17HcOabBXzrwZjMMzJ3jEOjq5PS4izd0AOb7Kw+x7Byx4NxkBDXyamA7baQCa7EhB3M8zWNLnuDWgWXE0AO5J4XLP+0XAg15ji261iNxb/FSovtgxzz8PhWmmym3+/qa1o+VuJ+gXcx5LAIPh/Lb5WnTprkVW/v7oJOCxjJmCSJ7XscLDmmwVAwXiLDyzvw7JLmZeppaRwQDuRR5C88MeH48FCYo3Pc0uLreQTZ+QApcN4wHwWbYfFjaOXZ56bUx9/QtP0QfQs5zeHCx+bO/QywLonc+w3UuKQOaHDggEdNjvwuD8bt+Lx+DwQ3Y0maYew4B+gcP+Jd3PJpaXHoLQVGEZ5mMkf0jaGj5nn/NXarsjh0x2fxPJcfqrFay8rl5ERFlBERAREQEREBERB8vhmazxDI5zg0aTu4gD9m3qVv8AtJ8SRzxjB4U+fLI8ahH6qANgWNiSa+Qu11maeEMHiJDJNA1zzy63C623ohS8pyDDYb9hCxh7gb/xHdBj4Yyw4bCwwndzGjV/iO5/mVyn2uZcTFDimbPgeNx+64gg/Rwb+pXfrRjcIyVjo5GhzHCnNPBCDkfsvwjjDLi5P2mKkLyf7oJqvay5XvjH/YcT/unf0VlhMMyNjY42hrGimtHAAXuKwzZGOY8amOFOB6g9EHxjBeGRNlTcTE3/ALxDI91gbuYDwe5bVj6919N8FeIW43DNk2EjfTI0dHVyB2PIVplmWRYePy4WBjLJ0jizzyo+VZBh8M5zoImxl/4tN70SRtfuUHFfbFlby2HEsB+6tryPyglrmu+QcP5hdNkfjLCzwiR00cbgPWx7g0tPXYnce66CRgcCCAQdiDwQual8AZe52o4Zt9g5wb/CHUgucnzaLEs8yF2pmot1UQCRsavke65/7UMp8/AvIFuiPmD5DZw/hJXVYbDtjaGMaGtaKDQKAHsFlIwOBaRYIog9Qdig+d/ZXE+eSfGzbuIbCw+zQNRH/KP1XcZsbaGDl5r6dVsyzLosPGI4WBjBw0cb7lYsGqUno0UPmrFiWxtAAcBeoiiCIiAiIgIiICIiAiIg53G5niGnEvYY/Lw++hzTbgIw93r1UDua2U7HZ22Phj31H5r9NeiPuQTvw7YWdio2NwGGdK8STUZCC+LzaDjQAtl2bAG3VTcxyeOY24uHp0O0uLdTLvS6uRz77nuUGnMs8bE7T5b3gMa9xbVBrnFg5Is2OAjs9Y2F0j2uaWv8ssJbeuwANV6d7G90pOJyyN5cXA25rWmjXpY4vH8ysZspjc17SDT36yb3D9iCD0ogIIx8QM8jztJoO0EW3Z11u+9On+9dLObNjWHLYyRM/SbLfSNLjexo8dLW7+yWeV5ep431atXq1c3fH0qvZeR5PG1kbG6gI362kHfVvd971Gx7oMHZsGiUm3aJBGGgblzgygLNGy4b7KZgsQXtsscw2QWu529xsR7haJsqjc2RpB+8eHkgkEPGmi09CNIW/BYURt0guduSS42STySf+ggqMVm8jXSxAN80SMbFsaLJOHEXvWmS6/dU2XNGsdPrNNhY1526EPPff8PFLzHwQNlZiJXNY9gLWuc7SPV3BNEjeu1nutz8vif5hI1CZga/fYtAdVfxHcIIGLzsiGdwjLJYWatD6OxBLTbTRBo9ehWzNvEEcD9DgSQ0OfRaNLSSAaJBcdjs2zt8lsbkkeiRji9/mjS9znW4tAIAvoACf1Kzx2URyvD3FwdQadLq1NBsB3cAk8Udyg05lngie5vlvdoa1z3CqaHuc1pNmzu07BIsfof5Qje8jT5jmgU3XemxdnizQNDlZ47LWSPcCD941ofv0YXOb8t3FbJ8pY6XzbeDtqDXENdp/DqHWr/1tUR35/GJ/Jo3qDC627PIsDTeoiiN6rdW6rf7Li84yBx12HOYHbaq0hzm88Cuxr2U5k7TVOB1C20RuNtx3G4UGxEXgKD1EWLXg2AQa2Psed0GSIiAiIgIiIOPzvKpnjGloFOA0tMYJkqNthj7sXxsNipPiU4jW3yjIGeX6CwOP3t/mDfavx+n8VrpXvAFkgDuV61wIsGx3CDns7fMJ49HmkU30s1BpOv1HULbxyJBVcG7XmYum8815urXH5Wm/L8ux5mv8t/ivVv+HSujRBz+KxEwmcwCUgzRlpDSWiOhr9XAFg2Od1vEc2vFPBfqAqBrj6L8sGwOD6+p/wBVcog5mAzfDT+T8QZNA0+cN/Mo69Advf8Ay3wpvhrzNL9ZeW6vRrDwaoX+09ZF3z79FcErxzwKs8mh7nlBSZmNGKbLJG6SPyixpawv0P1An0gE+oULr8tbWo+PbK3DwiOJ0TNf3kbdRc2MhxA+79Q302G8ccLpUQc+2CZ8eFa90osnzSPS7Todp1kbjfT2NrVHHI5uBfKJNbCfM5FExuFvA963Pf3XSrRO6yG/qgpRFP5eLkYXmUlwhDjsAANOgHbm9yt3hnzKk1l5ZY0aw8Hj1ftPURffa7pXTfZeF423G/CCh8SYSXWHwA6pWGB5H5WuNtefZnr/AIlNOHLJsO2NpETI3tNDYV5QYCfkHfzU6KdrhbTYIBB6EG+D9ElxDW6bcBqNN9/kgosiEjg4Sef5hjIl1WGeYSf2ZPtdFm1Ve6jwsezDYNpE4jEdShgf5gcGANBr11q1cf3ei6KfGxsNOeAauvbuVi/MIxy8AUDfQA1VngXauqulXDFO4YMSGQGiZtJqyGgtDyPfkDqmLdK1mKIbIfvBo07HTpjBLaBJA9XAJ5pWjMwjJADtzZGx6c3tt15XkGYse/Q0my3VuCNroHfv0TVNVC8MvkMbxJr2kOnUHD0UCK1+ojnndXCIogiIgIiIKvMIvvozWv0uAaTTbGmiAdr591BfiJYtYBYPV22Bc3UfoNgANySV0Dmg1Y44XpC1MmpVLjczlAIaA0g0XEGhdlte+kcb7kBeYnGzlr9LdIpzWmjqsNBvbj8wruFeIndPob+FNLipjYjAJJcb0mqDAW9eXHb/APFl8RIZWkhzWatIB2sFpN11Pz42rqrdRxgxr1W472G3sCdiQO6bhtDxRm1OAvS0h1gDcEj011oBx/hUctmsvpxIJ0tP71SAEAcN3YPerV4idybUcWHxFNpzgAHONkW52phaDzpBp+3us8Rh5XB9NIJNE6hZZfDRdAUBd+6uUTuXuVOOa8YV7T6XBukEG+wBtR/7GdeqgTX4dRr8TTV/IG3c7nurkN1c8du62gJ3WHdpTQ5Q8OsyUNthdUQdddrNV2AWceVO1N1OBa0AdbpuqgO13ZPsFbIndU7qp4smprWkjSNFgdRGXUPkb3+q0T4QNIbrJcNIY2q21WCD1AHPy36K/XlJ3Ve6q/G5WJHOdYs6eRY9Gvnff8V17LRjcq22JIttgCyaLbc7o47DalcIkyqd1VhyZlu9TvUKPFkkEWXfUmuLUmHB6XB2ol1U4mt+o2raulKUindTdERFEEREBERAREQEREBERAREQFqcbNDjr/os3b7D9V61tcIP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5008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8232-3B0C-4DB9-A32D-7AB52D41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Contempt of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5920-F468-4F0B-BB39-3EC0F30A309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>
            <a:normAutofit lnSpcReduction="10000"/>
          </a:bodyPr>
          <a:lstStyle/>
          <a:p>
            <a:pPr marL="126900" indent="0">
              <a:buNone/>
            </a:pPr>
            <a:r>
              <a:rPr lang="en-AU" dirty="0"/>
              <a:t>Victims of sex crimes appearing before the court cannot be identified without their permission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Minors cannot be identified, nor can wards of the state</a:t>
            </a:r>
          </a:p>
          <a:p>
            <a:pPr lvl="1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This means minors at the time of the incident, even if they are adults by the time they appear in court. The age varies by jurisdiction.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Nobody appearing before Family Court can be identified (including witnesses)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Be careful about identification by association: “John Smith, 49, of Clayfield, is charged with the rape of his then-partner.”</a:t>
            </a:r>
          </a:p>
          <a:p>
            <a:pPr lvl="1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Clearly identifies both Smith and his alleged victim</a:t>
            </a:r>
          </a:p>
        </p:txBody>
      </p:sp>
    </p:spTree>
    <p:extLst>
      <p:ext uri="{BB962C8B-B14F-4D97-AF65-F5344CB8AC3E}">
        <p14:creationId xmlns:p14="http://schemas.microsoft.com/office/powerpoint/2010/main" val="99938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9762-2282-4FDB-9684-105DC975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Suppression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0EBE-239E-47EE-9220-D50379411A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Courts may issue suppression orders that limit the media’s ability to report family violence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In most states, there are restrictions on reporting the existence of an intervention order in family violence cases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It is not contempt to publish details of help lines in court and crime stories that deal with family violence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If you’re unsure, get legal advice</a:t>
            </a:r>
          </a:p>
        </p:txBody>
      </p:sp>
    </p:spTree>
    <p:extLst>
      <p:ext uri="{BB962C8B-B14F-4D97-AF65-F5344CB8AC3E}">
        <p14:creationId xmlns:p14="http://schemas.microsoft.com/office/powerpoint/2010/main" val="138621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5635-7B4E-49DE-9EEE-53A223DA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Defamation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F23D-9D1E-4B0B-BFAE-ACADE2824D9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Make sure you can prove allegations published – the most importance defence is truth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Remember that courts have a stricter standard for evidence than journalists</a:t>
            </a:r>
          </a:p>
          <a:p>
            <a:endParaRPr lang="en-AU" dirty="0"/>
          </a:p>
          <a:p>
            <a:pPr marL="126900" indent="0">
              <a:buNone/>
            </a:pPr>
            <a:r>
              <a:rPr lang="en-AU" dirty="0"/>
              <a:t>If allegations are made in court or parliament, you may be able to publish with a fair report defence</a:t>
            </a:r>
          </a:p>
          <a:p>
            <a:endParaRPr lang="en-AU" dirty="0"/>
          </a:p>
          <a:p>
            <a:pPr marL="126900" indent="0">
              <a:buNone/>
            </a:pPr>
            <a:r>
              <a:rPr lang="en-AU" dirty="0"/>
              <a:t>Remember: quoting somebody else doesn’t protect you from defamation action. You are liable for what you publish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If you’re unsure, get legal advice</a:t>
            </a:r>
          </a:p>
        </p:txBody>
      </p:sp>
    </p:spTree>
    <p:extLst>
      <p:ext uri="{BB962C8B-B14F-4D97-AF65-F5344CB8AC3E}">
        <p14:creationId xmlns:p14="http://schemas.microsoft.com/office/powerpoint/2010/main" val="299785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666F-F5D1-4534-9084-F22C9D03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96752"/>
            <a:ext cx="7772400" cy="4464496"/>
          </a:xfrm>
        </p:spPr>
        <p:txBody>
          <a:bodyPr>
            <a:normAutofit/>
          </a:bodyPr>
          <a:lstStyle/>
          <a:p>
            <a:pPr marL="126900" algn="ctr"/>
            <a:r>
              <a:rPr lang="en-AU" sz="4400" dirty="0"/>
              <a:t>If you’re unsure, </a:t>
            </a:r>
            <a:br>
              <a:rPr lang="en-AU" sz="4400" dirty="0"/>
            </a:br>
            <a:r>
              <a:rPr lang="en-AU" sz="4400" dirty="0"/>
              <a:t>get legal advice</a:t>
            </a:r>
          </a:p>
        </p:txBody>
      </p:sp>
    </p:spTree>
    <p:extLst>
      <p:ext uri="{BB962C8B-B14F-4D97-AF65-F5344CB8AC3E}">
        <p14:creationId xmlns:p14="http://schemas.microsoft.com/office/powerpoint/2010/main" val="161777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FBD91-AD26-4593-99A4-153FA80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6AFB0-8C40-4AF8-BB30-05DCEF76E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Framing the story</a:t>
            </a:r>
          </a:p>
        </p:txBody>
      </p:sp>
    </p:spTree>
    <p:extLst>
      <p:ext uri="{BB962C8B-B14F-4D97-AF65-F5344CB8AC3E}">
        <p14:creationId xmlns:p14="http://schemas.microsoft.com/office/powerpoint/2010/main" val="106540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CCCE9-0069-4501-A705-496D18E6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Framing the 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CA84D-6021-42DC-8AF1-3D4F527869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AU" dirty="0"/>
              <a:t>Think about a picture frame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It contains a picture, defines its edges and draws your attention to certain elements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The framing of a story influences how a reader sees it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If the media reports family violence as individual incidents without making it clear this is a pervasive social issue, that also affects how readers understand it</a:t>
            </a:r>
          </a:p>
        </p:txBody>
      </p:sp>
    </p:spTree>
    <p:extLst>
      <p:ext uri="{BB962C8B-B14F-4D97-AF65-F5344CB8AC3E}">
        <p14:creationId xmlns:p14="http://schemas.microsoft.com/office/powerpoint/2010/main" val="179091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41E2-BEE9-4A50-A0A9-C6950C85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Framing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CA28-B24C-4CA3-8F1E-63598C893E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1275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Things that influence the frame in which you put your story</a:t>
            </a:r>
          </a:p>
          <a:p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Sources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The questions you ask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The language you use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073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the story 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1275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We rarely expect the victims of crime to explain why the perpetrator acted as they did – yet the research tells us that in cases of family violence, reporters often seem to want to ask “why” questions.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For example, did she provoke him, was it a “volatile relationship”, was she drunk, was he under pressure?</a:t>
            </a:r>
          </a:p>
          <a:p>
            <a:pPr lvl="0"/>
            <a:endParaRPr lang="en-US" dirty="0"/>
          </a:p>
          <a:p>
            <a:pPr marL="126900" indent="0">
              <a:buNone/>
            </a:pPr>
            <a:r>
              <a:rPr lang="en-US" dirty="0"/>
              <a:t>Remember the perpetrator is responsible for the crime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E95D00C-D113-4171-9F25-271B3C5CBA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663"/>
            <a:ext cx="609600" cy="28733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latinLnBrk="0" hangingPunct="1"/>
              <a:t>17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4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story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Language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Rape or assault is not “sex” or an “argument”</a:t>
            </a:r>
          </a:p>
          <a:p>
            <a:pPr lvl="1"/>
            <a:r>
              <a:rPr lang="en-US" dirty="0"/>
              <a:t>“Child sex” is incorrect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A pattern of abuse is not an “affair” or a “volatile relationship”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Child abuse is not “discipline”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A victim is also a survivor (except when they do not survive), and may prefer that term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Name the issue – violence, abuse, assault by her husband, or whatever is relevant (subject to legal restrictions)</a:t>
            </a:r>
          </a:p>
        </p:txBody>
      </p:sp>
    </p:spTree>
    <p:extLst>
      <p:ext uri="{BB962C8B-B14F-4D97-AF65-F5344CB8AC3E}">
        <p14:creationId xmlns:p14="http://schemas.microsoft.com/office/powerpoint/2010/main" val="4162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C78F-B077-AD46-AD79-D3FE57C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5" y="56507"/>
            <a:ext cx="8580115" cy="7466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Women who experience multiple forms of discrimination and disadvantage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283D-2829-4E4D-9C30-CB9A9718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00308"/>
            <a:ext cx="5836511" cy="887008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9BE20-01F8-6348-89D6-7CFA81E2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41" y="1024084"/>
            <a:ext cx="2602259" cy="146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9CC17-6856-4D4C-89CD-F13A6CB92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877" y="2611895"/>
            <a:ext cx="2603923" cy="3347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49725-887D-6847-90D1-6B03938A7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536" y="2311253"/>
            <a:ext cx="2444787" cy="313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7234A0-7B73-B74A-BE4B-11ED0C9FA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5" y="4937206"/>
            <a:ext cx="5548488" cy="6378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26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care of yourself and others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836648-58F9-4B5D-8EE6-80F8D33AA8A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365" indent="0">
              <a:buNone/>
            </a:pPr>
            <a:r>
              <a:rPr lang="en-US" dirty="0"/>
              <a:t>Violence against women and their children is common</a:t>
            </a:r>
          </a:p>
          <a:p>
            <a:pPr marL="126365" indent="0">
              <a:buNone/>
            </a:pPr>
            <a:endParaRPr lang="en-US" dirty="0">
              <a:cs typeface="Calibri"/>
            </a:endParaRPr>
          </a:p>
          <a:p>
            <a:pPr marL="126365" indent="0">
              <a:buNone/>
            </a:pPr>
            <a:r>
              <a:rPr lang="en-US" dirty="0"/>
              <a:t>We can be almost certain that the issues we are raising will be directly relevant to some of the people in this room.</a:t>
            </a:r>
            <a:endParaRPr lang="en-US" dirty="0">
              <a:cs typeface="Calibri"/>
            </a:endParaRPr>
          </a:p>
          <a:p>
            <a:pPr marL="126365" indent="0">
              <a:buNone/>
            </a:pPr>
            <a:endParaRPr lang="en-US" dirty="0">
              <a:cs typeface="Calibri"/>
            </a:endParaRPr>
          </a:p>
          <a:p>
            <a:pPr marL="126365" indent="0">
              <a:buNone/>
            </a:pPr>
            <a:r>
              <a:rPr lang="en-US" dirty="0"/>
              <a:t>Because of this, some people might find the content confronting or triggering</a:t>
            </a:r>
            <a:endParaRPr lang="en-US" dirty="0">
              <a:cs typeface="Calibri"/>
            </a:endParaRPr>
          </a:p>
          <a:p>
            <a:pPr marL="126365" indent="0">
              <a:buNone/>
            </a:pPr>
            <a:endParaRPr lang="en-US" dirty="0">
              <a:cs typeface="Calibri"/>
            </a:endParaRPr>
          </a:p>
          <a:p>
            <a:pPr marL="126365" indent="0">
              <a:buNone/>
            </a:pPr>
            <a:r>
              <a:rPr lang="en-US" dirty="0"/>
              <a:t>If you need to take a break, please do so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28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96B7-309D-4CC2-BD5F-428D2F2D4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1288"/>
            <a:ext cx="9144000" cy="1731380"/>
          </a:xfrm>
          <a:solidFill>
            <a:srgbClr val="4D4D4F"/>
          </a:solidFill>
        </p:spPr>
        <p:txBody>
          <a:bodyPr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The McDermott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D4E8E-E791-4128-B56E-56D8F5F93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668"/>
            <a:ext cx="9144000" cy="5142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EF1DFE-7ECA-4742-A004-E18FD3F5A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742668"/>
            <a:ext cx="9158261" cy="51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3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706F-4C6C-4AAA-A735-667FB15A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McDermott case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86DC-DDBF-4598-895D-4ECE62E7609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stabbed her six times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stalked her and chased her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rugby tackled her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told the kids and others that he would kill her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was ferocious</a:t>
            </a:r>
          </a:p>
        </p:txBody>
      </p:sp>
    </p:spTree>
    <p:extLst>
      <p:ext uri="{BB962C8B-B14F-4D97-AF65-F5344CB8AC3E}">
        <p14:creationId xmlns:p14="http://schemas.microsoft.com/office/powerpoint/2010/main" val="124774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C263-10C8-4129-9389-727060A0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McDermott case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A1FB-1BEE-43B3-A11E-A07636CB27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Both men and women thought McDermott was a violent and possessive man. They sympathised with </a:t>
            </a:r>
            <a:r>
              <a:rPr lang="en-AU" dirty="0" err="1"/>
              <a:t>Warzywoda</a:t>
            </a:r>
            <a:endParaRPr lang="en-AU" dirty="0"/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A few men sought to make excuses for McDermott, but all others wrote him off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His crime was seen as particularly brutal, pre-meditated and the result of anger management issues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Several people noted that </a:t>
            </a:r>
            <a:r>
              <a:rPr lang="en-AU" dirty="0" err="1"/>
              <a:t>Warzywoda</a:t>
            </a:r>
            <a:r>
              <a:rPr lang="en-AU" dirty="0"/>
              <a:t> is almost invisible in the article. They saw her as justifiably frightened of her former partner</a:t>
            </a:r>
          </a:p>
        </p:txBody>
      </p:sp>
    </p:spTree>
    <p:extLst>
      <p:ext uri="{BB962C8B-B14F-4D97-AF65-F5344CB8AC3E}">
        <p14:creationId xmlns:p14="http://schemas.microsoft.com/office/powerpoint/2010/main" val="19215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96B7-309D-4CC2-BD5F-428D2F2D4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1288"/>
            <a:ext cx="9144000" cy="1731380"/>
          </a:xfrm>
          <a:solidFill>
            <a:srgbClr val="4D4D4F"/>
          </a:solidFill>
        </p:spPr>
        <p:txBody>
          <a:bodyPr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The Ramage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D4E8E-E791-4128-B56E-56D8F5F9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668"/>
            <a:ext cx="9144000" cy="51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887A-F3CF-46C7-A525-A540CA80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Ramage case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8384-2558-4193-88EF-4408CEFE5F1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She taunted him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She provoked him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tried to win her back (or stalked her?)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She lied to him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He was “under attack”</a:t>
            </a:r>
          </a:p>
        </p:txBody>
      </p:sp>
    </p:spTree>
    <p:extLst>
      <p:ext uri="{BB962C8B-B14F-4D97-AF65-F5344CB8AC3E}">
        <p14:creationId xmlns:p14="http://schemas.microsoft.com/office/powerpoint/2010/main" val="396082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684D-262A-42A9-8591-DBA49D2D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Ramage case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818-0E98-4907-8AB0-74C096209CE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AU" sz="1800" dirty="0"/>
              <a:t>Men thought James Ramage was “understandable” and “broken-hearted”</a:t>
            </a:r>
          </a:p>
          <a:p>
            <a:pPr marL="126900" indent="0">
              <a:buNone/>
            </a:pPr>
            <a:endParaRPr lang="en-AU" sz="1800" dirty="0"/>
          </a:p>
          <a:p>
            <a:pPr marL="126900" indent="0">
              <a:buNone/>
            </a:pPr>
            <a:r>
              <a:rPr lang="en-AU" sz="1800" dirty="0"/>
              <a:t>Men thought Julie Ramage had treated him cruelly</a:t>
            </a:r>
          </a:p>
          <a:p>
            <a:pPr marL="126900" indent="0">
              <a:buNone/>
            </a:pPr>
            <a:endParaRPr lang="en-AU" sz="1800" dirty="0"/>
          </a:p>
          <a:p>
            <a:pPr marL="126900" indent="0">
              <a:buNone/>
            </a:pPr>
            <a:r>
              <a:rPr lang="en-AU" sz="1800" dirty="0"/>
              <a:t>They did not excuse him killing her, but said they understood how “had been driven” to do so</a:t>
            </a:r>
          </a:p>
          <a:p>
            <a:pPr marL="126900" indent="0">
              <a:buNone/>
            </a:pPr>
            <a:endParaRPr lang="en-AU" sz="1800" dirty="0"/>
          </a:p>
          <a:p>
            <a:pPr marL="126900" indent="0">
              <a:buNone/>
            </a:pPr>
            <a:r>
              <a:rPr lang="en-AU" dirty="0"/>
              <a:t>Women thought James Ramage was controlling and possessive</a:t>
            </a:r>
          </a:p>
          <a:p>
            <a:pPr marL="126900" indent="0">
              <a:buNone/>
            </a:pPr>
            <a:endParaRPr lang="en-AU" sz="1800" dirty="0"/>
          </a:p>
          <a:p>
            <a:pPr marL="126900" indent="0">
              <a:buNone/>
            </a:pPr>
            <a:r>
              <a:rPr lang="en-AU" dirty="0"/>
              <a:t>They saw Julie as the victim of an obsessive husband and were outraged at efforts to paint James as the victim</a:t>
            </a:r>
            <a:endParaRPr lang="en-AU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B5362E-4CFE-4322-AA91-BC8006B650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663"/>
            <a:ext cx="609600" cy="28733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latinLnBrk="0" hangingPunct="1"/>
              <a:t>25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06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A525A-24F4-4C23-A322-A8B7B46F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668"/>
            <a:ext cx="9144000" cy="9273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996B7-309D-4CC2-BD5F-428D2F2D4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1288"/>
            <a:ext cx="9144000" cy="1731380"/>
          </a:xfrm>
          <a:solidFill>
            <a:srgbClr val="4D4D4F"/>
          </a:solidFill>
        </p:spPr>
        <p:txBody>
          <a:bodyPr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Adele Mailer: Sydney Morning Herald obituary</a:t>
            </a:r>
          </a:p>
        </p:txBody>
      </p:sp>
    </p:spTree>
    <p:extLst>
      <p:ext uri="{BB962C8B-B14F-4D97-AF65-F5344CB8AC3E}">
        <p14:creationId xmlns:p14="http://schemas.microsoft.com/office/powerpoint/2010/main" val="365735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SMH obituary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Adele Mailer’s memoirs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Court records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Norman Mailer’s evidence in court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Norman Mailer interview in New York Times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Norman Mailer interview with PBS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5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SMH obituary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Headline: “Wild wife 'spat out men's bones‘”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Description of victim: “that beautiful temptress who ate men alive, flossed her teeth and spat out the bones”.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Description of relationship: “marked by heavy drinking and ancillary love affairs on both sides, was stormy.”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Responsibility for abuse: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“Some guests recalled that the point of no return came when she told her husband that he was not as good as Dostoyevsky”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Perpetrator says: “It is important for me not to be sent to a mental hospital, because my work in the future will be considered that of a disordered mind. My pride is that I can explore areas of experience that other men are afraid of. I insist I am sane.”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Perpetrator says: “A decade's anger made me do it. After that, I felt better.”</a:t>
            </a:r>
          </a:p>
        </p:txBody>
      </p:sp>
    </p:spTree>
    <p:extLst>
      <p:ext uri="{BB962C8B-B14F-4D97-AF65-F5344CB8AC3E}">
        <p14:creationId xmlns:p14="http://schemas.microsoft.com/office/powerpoint/2010/main" val="3890639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A525A-24F4-4C23-A322-A8B7B46F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7213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996B7-309D-4CC2-BD5F-428D2F2D4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1288"/>
            <a:ext cx="9144000" cy="1689520"/>
          </a:xfrm>
          <a:solidFill>
            <a:srgbClr val="4D4D4F"/>
          </a:solidFill>
        </p:spPr>
        <p:txBody>
          <a:bodyPr anchor="ctr"/>
          <a:lstStyle/>
          <a:p>
            <a:pPr algn="ctr"/>
            <a:r>
              <a:rPr lang="en-AU" dirty="0">
                <a:solidFill>
                  <a:srgbClr val="FFFFFF"/>
                </a:solidFill>
              </a:rPr>
              <a:t>Adele Mailer: Associated Press obituary</a:t>
            </a:r>
          </a:p>
        </p:txBody>
      </p:sp>
    </p:spTree>
    <p:extLst>
      <p:ext uri="{BB962C8B-B14F-4D97-AF65-F5344CB8AC3E}">
        <p14:creationId xmlns:p14="http://schemas.microsoft.com/office/powerpoint/2010/main" val="284327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care of yourself and others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D5E1F6-E011-4AA7-8C54-6CA1DEA5C4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While we acknowledge and support you, this is not the place to reveal sensitive personal information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If you want to seek more help, please see the resources listed at the end of this presentation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Even if none of this applies to you, please be mindful about others, and take care to discuss and debate the issues with respect and consideration for your classmates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5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Press obituary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Adele Mailer’s daughter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Court records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Norman Mailer interview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Adele Mailer interview with New York Times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Adele Mailer’s memoirs (different quotes)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9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Press obituary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Victim described in terms of her professional roles, not only as perpetrator’s wife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Impact on victim is </a:t>
            </a:r>
            <a:r>
              <a:rPr lang="en-US" dirty="0" err="1"/>
              <a:t>emphasised</a:t>
            </a:r>
            <a:r>
              <a:rPr lang="en-US" dirty="0"/>
              <a:t>. Lack of impact on perpetrator’s career noted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Quote from memoirs </a:t>
            </a:r>
            <a:r>
              <a:rPr lang="en-US" dirty="0" err="1"/>
              <a:t>emphasise</a:t>
            </a:r>
            <a:r>
              <a:rPr lang="en-US" dirty="0"/>
              <a:t> impact of crime, rather than implying victim is to blame or is a bad woman asking for it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Survivor strength </a:t>
            </a:r>
            <a:r>
              <a:rPr lang="en-US" dirty="0" err="1"/>
              <a:t>emphasised</a:t>
            </a:r>
            <a:r>
              <a:rPr lang="en-US" dirty="0"/>
              <a:t>, with Adele Mailer’s continuing achievements</a:t>
            </a:r>
          </a:p>
        </p:txBody>
      </p:sp>
    </p:spTree>
    <p:extLst>
      <p:ext uri="{BB962C8B-B14F-4D97-AF65-F5344CB8AC3E}">
        <p14:creationId xmlns:p14="http://schemas.microsoft.com/office/powerpoint/2010/main" val="133135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96B7-309D-4CC2-BD5F-428D2F2D4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1288"/>
            <a:ext cx="9144000" cy="1731380"/>
          </a:xfrm>
          <a:solidFill>
            <a:srgbClr val="4D4D4F"/>
          </a:solidFill>
        </p:spPr>
        <p:txBody>
          <a:bodyPr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 journalist’s job: use judgement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0B019AF-BF88-4657-9EFF-7CCB2E298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1700808"/>
            <a:ext cx="9168341" cy="5157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A7E834-C8AC-4335-A24B-C272B4E2A8F1}"/>
              </a:ext>
            </a:extLst>
          </p:cNvPr>
          <p:cNvSpPr txBox="1"/>
          <p:nvPr/>
        </p:nvSpPr>
        <p:spPr>
          <a:xfrm>
            <a:off x="1748627" y="1212338"/>
            <a:ext cx="576592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b="1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http://www.abc.net.au/mediawatch/transcripts/s4846264.htm</a:t>
            </a:r>
            <a:endParaRPr lang="en-US" sz="1600" b="1">
              <a:cs typeface="Arial"/>
            </a:endParaRPr>
          </a:p>
          <a:p>
            <a:pPr algn="ctr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216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2986-D268-4435-9D69-141F1F9C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Alternatives to “good bloke”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262D3-B3EB-40D2-9450-45967AC7F8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“Friends and family saw no sign that the family was troubled – as is often the case with family violence.”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“As is so often the case, the troubles in the family were hidden from many of those closest to them.”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“Sadly, family members did not reach out for help to those closest to them, and their problems remained hidden.”</a:t>
            </a:r>
          </a:p>
        </p:txBody>
      </p:sp>
    </p:spTree>
    <p:extLst>
      <p:ext uri="{BB962C8B-B14F-4D97-AF65-F5344CB8AC3E}">
        <p14:creationId xmlns:p14="http://schemas.microsoft.com/office/powerpoint/2010/main" val="337805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A2C6-2230-4CBD-9911-93F4BC4B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Language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F1B01A-F9DA-4A6E-9107-86CA51714C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7283152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Be conscious in your choice of language and reconsider common phrases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Headline conventions can often lead to misrepresentations of violence – perpetrators, crimes and victims are sometimes obscured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Be careful not to provide excuses for violence or shift blame onto the victim</a:t>
            </a:r>
          </a:p>
        </p:txBody>
      </p:sp>
    </p:spTree>
    <p:extLst>
      <p:ext uri="{BB962C8B-B14F-4D97-AF65-F5344CB8AC3E}">
        <p14:creationId xmlns:p14="http://schemas.microsoft.com/office/powerpoint/2010/main" val="3719287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B6375A-A1CE-4CC8-A997-E2D32E83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2" y="2505477"/>
            <a:ext cx="5187876" cy="2512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739BD1-33AA-41F2-8D3A-A1895AAA9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692345" cy="2522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367A4-CD7F-48DA-9615-33EA2529E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66" y="-1"/>
            <a:ext cx="4588049" cy="249475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A9CAA1-61B5-4ED4-9355-2E671597B80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/>
          <a:stretch/>
        </p:blipFill>
        <p:spPr>
          <a:xfrm>
            <a:off x="4572000" y="2341618"/>
            <a:ext cx="4669552" cy="217476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8CB2A-9B01-43CE-80F4-972F874C64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28" y="5017915"/>
            <a:ext cx="4597318" cy="247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64701-3B4A-45CF-B856-00A6ECFE0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95" y="4516382"/>
            <a:ext cx="4582520" cy="23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3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96DC-F742-48CA-A575-3E90F99C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6764867" cy="792162"/>
          </a:xfrm>
        </p:spPr>
        <p:txBody>
          <a:bodyPr/>
          <a:lstStyle/>
          <a:p>
            <a:r>
              <a:rPr lang="en-AU" dirty="0"/>
              <a:t>Help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2DFC8-9E2C-42AA-AAE9-B0D0DA92D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10400"/>
            <a:ext cx="6764868" cy="4276724"/>
          </a:xfrm>
        </p:spPr>
        <p:txBody>
          <a:bodyPr lIns="0">
            <a:normAutofit/>
          </a:bodyPr>
          <a:lstStyle/>
          <a:p>
            <a:pPr marL="126365" indent="0">
              <a:buNone/>
            </a:pPr>
            <a:r>
              <a:rPr lang="en-AU" dirty="0"/>
              <a:t>On any story dealing with family violence, be sure to include information for people who may need help</a:t>
            </a:r>
            <a:endParaRPr lang="en-US" dirty="0"/>
          </a:p>
          <a:p>
            <a:pPr marL="126365" indent="0">
              <a:buNone/>
            </a:pPr>
            <a:endParaRPr lang="en-AU" dirty="0">
              <a:cs typeface="Calibri"/>
            </a:endParaRPr>
          </a:p>
          <a:p>
            <a:pPr marL="126365" indent="0">
              <a:buNone/>
            </a:pPr>
            <a:r>
              <a:rPr lang="en-AU" dirty="0"/>
              <a:t>Begin with local services and, where appropriate, those that assist people in specific communities.</a:t>
            </a:r>
            <a:endParaRPr lang="en-AU" dirty="0">
              <a:cs typeface="Calibri"/>
            </a:endParaRPr>
          </a:p>
          <a:p>
            <a:pPr marL="126365" indent="0">
              <a:buNone/>
            </a:pPr>
            <a:endParaRPr lang="en-AU" dirty="0">
              <a:cs typeface="Calibri"/>
            </a:endParaRPr>
          </a:p>
          <a:p>
            <a:pPr marL="126365" indent="0">
              <a:buNone/>
            </a:pPr>
            <a:r>
              <a:rPr lang="en-AU" dirty="0"/>
              <a:t>Always end with the national help line:</a:t>
            </a:r>
            <a:endParaRPr lang="en-AU" dirty="0">
              <a:cs typeface="Calibri"/>
            </a:endParaRPr>
          </a:p>
          <a:p>
            <a:pPr marL="582930" lvl="1" indent="0">
              <a:buNone/>
            </a:pPr>
            <a:r>
              <a:rPr lang="en-AU" dirty="0"/>
              <a:t>If you or someone you know is impacted by sexual assault or family violence, call 1800RESPECT on 1800 737 732 </a:t>
            </a:r>
            <a:endParaRPr lang="en-AU" dirty="0">
              <a:cs typeface="Calibri"/>
            </a:endParaRPr>
          </a:p>
          <a:p>
            <a:pPr marL="582930" lvl="1" indent="0">
              <a:buNone/>
            </a:pPr>
            <a:r>
              <a:rPr lang="en-AU" dirty="0"/>
              <a:t>or visit </a:t>
            </a:r>
            <a:r>
              <a:rPr lang="en-AU" dirty="0">
                <a:hlinkClick r:id="rId2"/>
              </a:rPr>
              <a:t>www.1800RESPECT.org.au</a:t>
            </a:r>
            <a:r>
              <a:rPr lang="en-AU" dirty="0"/>
              <a:t> </a:t>
            </a:r>
            <a:endParaRPr lang="en-AU" dirty="0">
              <a:cs typeface="Calibri"/>
            </a:endParaRPr>
          </a:p>
          <a:p>
            <a:pPr marL="582930" lvl="1" indent="0">
              <a:buNone/>
            </a:pPr>
            <a:r>
              <a:rPr lang="en-AU" dirty="0">
                <a:cs typeface="Calibri"/>
              </a:rPr>
              <a:t>If you or someone you know is perpetrating violent behaviour, ring  Men's Referral Service 1300 766 491</a:t>
            </a:r>
          </a:p>
          <a:p>
            <a:pPr marL="582930" lvl="1" indent="0">
              <a:buNone/>
            </a:pPr>
            <a:r>
              <a:rPr lang="en-AU" dirty="0"/>
              <a:t>In an emergency, call 000</a:t>
            </a:r>
            <a:endParaRPr lang="en-AU" dirty="0">
              <a:cs typeface="Calibri"/>
            </a:endParaRPr>
          </a:p>
          <a:p>
            <a:pPr marL="126365" indent="0">
              <a:buNone/>
            </a:pPr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274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6764867" cy="792162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10400"/>
            <a:ext cx="6764868" cy="4276724"/>
          </a:xfrm>
        </p:spPr>
        <p:txBody>
          <a:bodyPr lIns="0"/>
          <a:lstStyle/>
          <a:p>
            <a:pPr marL="412115" indent="-285750"/>
            <a:r>
              <a:rPr lang="en-US" dirty="0"/>
              <a:t>Violence against women is both deeply personal and an important public issue. Reporting well can be complicated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Subject to legal restrictions, name the crime as family violence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Critically review your words. Who is portrayed as having responsibility for the crime?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Have you given the social context?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Remember that crimes are often the high point of abuse previously hidden. Be skeptical of descriptions of perpetrators as having “snapped” or as “good blokes”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Are you describing the crime or sensationalising it?</a:t>
            </a:r>
            <a:endParaRPr lang="en-US" dirty="0">
              <a:cs typeface="Calibri"/>
            </a:endParaRPr>
          </a:p>
          <a:p>
            <a:pPr marL="412115" indent="-285750"/>
            <a:r>
              <a:rPr lang="en-US" dirty="0"/>
              <a:t>Have you given sources of more information and support?</a:t>
            </a:r>
            <a:endParaRPr lang="en-US" dirty="0">
              <a:cs typeface="Calibri"/>
            </a:endParaRPr>
          </a:p>
          <a:p>
            <a:pPr indent="-2159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557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363B-ECCE-B84F-AEF4-064EA3D0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or someone you know needs support: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77AEC4-F338-6A41-B5D5-32E94CA57F88}"/>
              </a:ext>
            </a:extLst>
          </p:cNvPr>
          <p:cNvSpPr txBox="1">
            <a:spLocks/>
          </p:cNvSpPr>
          <p:nvPr/>
        </p:nvSpPr>
        <p:spPr>
          <a:xfrm>
            <a:off x="457199" y="1592802"/>
            <a:ext cx="8539843" cy="52651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/>
          </a:p>
          <a:p>
            <a:endParaRPr lang="en-AU" b="1" dirty="0"/>
          </a:p>
          <a:p>
            <a:endParaRPr lang="en-AU" b="1" dirty="0"/>
          </a:p>
          <a:p>
            <a:endParaRPr lang="en-AU" dirty="0"/>
          </a:p>
          <a:p>
            <a:pPr marL="0" indent="0">
              <a:buFont typeface="Wingdings"/>
              <a:buNone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8162D-F745-D84B-B216-396CBB96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18633"/>
            <a:ext cx="3339886" cy="187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B3805-0525-9043-880D-66993A0E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3" y="2132856"/>
            <a:ext cx="3092233" cy="17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Help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6F06BC-C4FD-2442-B5BE-794B7C11CFF8}"/>
              </a:ext>
            </a:extLst>
          </p:cNvPr>
          <p:cNvSpPr txBox="1">
            <a:spLocks/>
          </p:cNvSpPr>
          <p:nvPr/>
        </p:nvSpPr>
        <p:spPr>
          <a:xfrm>
            <a:off x="457200" y="1310400"/>
            <a:ext cx="6764337" cy="4276725"/>
          </a:xfrm>
          <a:prstGeom prst="rect">
            <a:avLst/>
          </a:prstGeom>
        </p:spPr>
        <p:txBody>
          <a:bodyPr vert="horz" lIns="0" tIns="45720" rIns="90000" bIns="45720" rtlCol="0" anchor="t">
            <a:normAutofit fontScale="62500" lnSpcReduction="20000"/>
          </a:bodyPr>
          <a:lstStyle>
            <a:lvl1pPr marL="3429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00" indent="0" fontAlgn="auto">
              <a:buFont typeface="Lucida Grande"/>
              <a:buNone/>
            </a:pPr>
            <a:r>
              <a:rPr lang="en-AU"/>
              <a:t>Services for Journalists and Students</a:t>
            </a:r>
          </a:p>
          <a:p>
            <a:pPr marL="126900" indent="0" fontAlgn="auto">
              <a:buFont typeface="Lucida Grande"/>
              <a:buNone/>
            </a:pPr>
            <a:r>
              <a:rPr lang="en-AU"/>
              <a:t>DART Self-care resources available at </a:t>
            </a:r>
            <a:r>
              <a:rPr lang="en-AU">
                <a:hlinkClick r:id="rId3"/>
              </a:rPr>
              <a:t>http://dartcenter.org/topic/self-care</a:t>
            </a:r>
            <a:endParaRPr lang="en-AU"/>
          </a:p>
          <a:p>
            <a:pPr marL="126900" indent="0" fontAlgn="auto">
              <a:buFont typeface="Lucida Grande"/>
              <a:buNone/>
            </a:pPr>
            <a:r>
              <a:rPr lang="en-AU"/>
              <a:t>Please seek out your University Counselling Services </a:t>
            </a:r>
          </a:p>
          <a:p>
            <a:pPr fontAlgn="auto"/>
            <a:endParaRPr lang="en-AU"/>
          </a:p>
          <a:p>
            <a:pPr marL="126900" indent="0" fontAlgn="auto">
              <a:buFont typeface="Lucida Grande"/>
              <a:buNone/>
            </a:pPr>
            <a:r>
              <a:rPr lang="en-AU"/>
              <a:t>Other Services</a:t>
            </a:r>
          </a:p>
          <a:p>
            <a:pPr marL="126900" indent="0" fontAlgn="auto">
              <a:buFont typeface="Lucida Grande"/>
              <a:buNone/>
            </a:pPr>
            <a:r>
              <a:rPr lang="en-AU"/>
              <a:t>These organisations offer 24/7 telephone support and counselling services, and online chat, for specific groups and for people in specific situations.</a:t>
            </a:r>
          </a:p>
          <a:p>
            <a:pPr marL="126900" indent="0" fontAlgn="auto">
              <a:buFont typeface="Lucida Grande"/>
              <a:buNone/>
            </a:pPr>
            <a:endParaRPr lang="en-AU"/>
          </a:p>
          <a:p>
            <a:pPr fontAlgn="auto">
              <a:buClr>
                <a:srgbClr val="4D4D4F"/>
              </a:buClr>
              <a:buFont typeface="Arial" panose="020B0604020202020204" pitchFamily="34" charset="0"/>
              <a:buChar char="•"/>
            </a:pPr>
            <a:r>
              <a:rPr lang="en-AU" b="1"/>
              <a:t>1800 RESPECT</a:t>
            </a:r>
          </a:p>
          <a:p>
            <a:pPr lvl="1" fontAlgn="auto"/>
            <a:r>
              <a:rPr lang="en-AU"/>
              <a:t>The national sexual assault, domestic and family violence counselling service. 24/7 phone and online services.</a:t>
            </a:r>
          </a:p>
          <a:p>
            <a:pPr lvl="1" fontAlgn="auto"/>
            <a:r>
              <a:rPr lang="en-AU"/>
              <a:t>1800 737 732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KIDS HELPLINE</a:t>
            </a:r>
          </a:p>
          <a:p>
            <a:pPr lvl="1" fontAlgn="auto"/>
            <a:r>
              <a:rPr lang="en-AU"/>
              <a:t>Kids Helpline is a counselling service for Australian children and young people aged between 5 and 25 years. 24/7 phone and online services</a:t>
            </a:r>
          </a:p>
          <a:p>
            <a:pPr lvl="1" fontAlgn="auto"/>
            <a:r>
              <a:rPr lang="en-AU"/>
              <a:t>1800 55 1800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MENS LINE</a:t>
            </a:r>
          </a:p>
          <a:p>
            <a:pPr lvl="1" fontAlgn="auto"/>
            <a:r>
              <a:rPr lang="en-AU"/>
              <a:t>Professional support and information service for Australian men. 24/6 phone and online services. </a:t>
            </a:r>
          </a:p>
          <a:p>
            <a:pPr lvl="1" fontAlgn="auto"/>
            <a:r>
              <a:rPr lang="en-AU"/>
              <a:t>1300 78 99 78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MEN’S REFERRAL SERVICE (MRS)</a:t>
            </a:r>
          </a:p>
          <a:p>
            <a:pPr lvl="1" fontAlgn="auto"/>
            <a:r>
              <a:rPr lang="en-AU"/>
              <a:t>MRS provides anonymous and confidential telephone counselling, information and referrals to men to help them take action to stop using violence and controlling behaviour.</a:t>
            </a:r>
          </a:p>
          <a:p>
            <a:pPr lvl="1" fontAlgn="auto"/>
            <a:r>
              <a:rPr lang="en-AU"/>
              <a:t>1300 766 491</a:t>
            </a:r>
          </a:p>
          <a:p>
            <a:pPr fontAlgn="auto">
              <a:buClr>
                <a:srgbClr val="4D4D4F"/>
              </a:buClr>
              <a:buFont typeface="Arial" panose="020B0604020202020204" pitchFamily="34" charset="0"/>
              <a:buChar char="•"/>
            </a:pPr>
            <a:r>
              <a:rPr lang="en-AU" b="1"/>
              <a:t>NAPCAN</a:t>
            </a:r>
          </a:p>
          <a:p>
            <a:pPr lvl="1" fontAlgn="auto"/>
            <a:r>
              <a:rPr lang="en-AU"/>
              <a:t>Go to the Urgent Help section of the National Association for Prevention of Child Abuse and Neglect (NAPCAN) website for contact details of agencies which assist with reporting child abuse and neglect. </a:t>
            </a:r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3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Everyone can find this content challenging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6ED50D-E78A-4B79-A466-157B7D04DB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365" indent="0">
              <a:buNone/>
            </a:pPr>
            <a:r>
              <a:rPr lang="en-US" dirty="0"/>
              <a:t>Most men are not violent. If you are not a violent man, we are not  talking about you when we discuss perpetrators of violence</a:t>
            </a:r>
            <a:endParaRPr lang="en-US" dirty="0">
              <a:cs typeface="Calibri"/>
            </a:endParaRPr>
          </a:p>
          <a:p>
            <a:pPr marL="126365" indent="0">
              <a:buNone/>
            </a:pPr>
            <a:endParaRPr lang="en-US" dirty="0">
              <a:cs typeface="Calibri"/>
            </a:endParaRPr>
          </a:p>
          <a:p>
            <a:pPr marL="126365" indent="0">
              <a:buNone/>
            </a:pPr>
            <a:r>
              <a:rPr lang="en-US" dirty="0"/>
              <a:t>Family violence is not a women’s issue. It is an important social issue, and men and women can and should play a positive role to prevent it</a:t>
            </a:r>
            <a:endParaRPr lang="en-US" dirty="0">
              <a:cs typeface="Calibri"/>
            </a:endParaRPr>
          </a:p>
          <a:p>
            <a:pPr indent="-215900"/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96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the results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44278D-CF2B-44A4-B65D-25FEEECC9E9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Journalism has two sides: finding things out and communicating the results.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In this lesson we are concentrating on the second aspect of that job.</a:t>
            </a:r>
          </a:p>
          <a:p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Two parts to this lecture: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Legal restrictions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Framing the story</a:t>
            </a:r>
          </a:p>
        </p:txBody>
      </p:sp>
    </p:spTree>
    <p:extLst>
      <p:ext uri="{BB962C8B-B14F-4D97-AF65-F5344CB8AC3E}">
        <p14:creationId xmlns:p14="http://schemas.microsoft.com/office/powerpoint/2010/main" val="429004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media report family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The research tells us that there are a number of key issues in how the media has portrayed violence against women and family violence</a:t>
            </a:r>
          </a:p>
          <a:p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Violence that is not blatantly physical is less likely to be reported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The social context for violence against women is often neglected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Stories can be sensationalised through the language used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Journalism can perpetuate myths and misrepresentation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Journalism can directly and indirectly shift blame from male perpetrators to female victims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Journalists over-rely on law enforcement as the expert ‘voices’</a:t>
            </a:r>
          </a:p>
        </p:txBody>
      </p:sp>
    </p:spTree>
    <p:extLst>
      <p:ext uri="{BB962C8B-B14F-4D97-AF65-F5344CB8AC3E}">
        <p14:creationId xmlns:p14="http://schemas.microsoft.com/office/powerpoint/2010/main" val="136988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A number of guidelines have been developed internationally to guide reporting. </a:t>
            </a:r>
          </a:p>
          <a:p>
            <a:pPr marL="126900" indent="0">
              <a:buNone/>
            </a:pPr>
            <a:r>
              <a:rPr lang="en-US" dirty="0"/>
              <a:t>Common themes: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report the social context in which male perpetrated violence against women occurs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use correct language and terminology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avoid blaming the victim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avoid offering excuses for men’s violence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consider how source selection shapes the story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provide women with information on where to seek help</a:t>
            </a:r>
          </a:p>
        </p:txBody>
      </p:sp>
    </p:spTree>
    <p:extLst>
      <p:ext uri="{BB962C8B-B14F-4D97-AF65-F5344CB8AC3E}">
        <p14:creationId xmlns:p14="http://schemas.microsoft.com/office/powerpoint/2010/main" val="23686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FBD91-AD26-4593-99A4-153FA80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6AFB0-8C40-4AF8-BB30-05DCEF76E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Legal restrictions</a:t>
            </a:r>
          </a:p>
        </p:txBody>
      </p:sp>
    </p:spTree>
    <p:extLst>
      <p:ext uri="{BB962C8B-B14F-4D97-AF65-F5344CB8AC3E}">
        <p14:creationId xmlns:p14="http://schemas.microsoft.com/office/powerpoint/2010/main" val="22133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8232-3B0C-4DB9-A32D-7AB52D41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Contempt of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5920-F468-4F0B-BB39-3EC0F30A309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Once a person has been charged with a crime, the media should not: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Suggest that the person is guilty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Suggest that the person is innocent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Report prior convictions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Report that the person has previously been violent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Cast doubt on the credibility of witnesses before courts</a:t>
            </a:r>
          </a:p>
          <a:p>
            <a:pPr lvl="1"/>
            <a:endParaRPr lang="en-AU" dirty="0"/>
          </a:p>
          <a:p>
            <a:pPr marL="126900" indent="0">
              <a:buNone/>
            </a:pPr>
            <a:r>
              <a:rPr lang="en-AU" dirty="0"/>
              <a:t>In most cases, stick to the bare facts of the case and what is said in open court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If you’re unsure, get legal advice</a:t>
            </a:r>
          </a:p>
        </p:txBody>
      </p:sp>
    </p:spTree>
    <p:extLst>
      <p:ext uri="{BB962C8B-B14F-4D97-AF65-F5344CB8AC3E}">
        <p14:creationId xmlns:p14="http://schemas.microsoft.com/office/powerpoint/2010/main" val="2309168541"/>
      </p:ext>
    </p:extLst>
  </p:cSld>
  <p:clrMapOvr>
    <a:masterClrMapping/>
  </p:clrMapOvr>
</p:sld>
</file>

<file path=ppt/theme/theme1.xml><?xml version="1.0" encoding="utf-8"?>
<a:theme xmlns:a="http://schemas.openxmlformats.org/drawingml/2006/main" name="Our Watch Master">
  <a:themeElements>
    <a:clrScheme name="Our Watch">
      <a:dk1>
        <a:srgbClr val="272727"/>
      </a:dk1>
      <a:lt1>
        <a:sysClr val="window" lastClr="FFFFFF"/>
      </a:lt1>
      <a:dk2>
        <a:srgbClr val="313231"/>
      </a:dk2>
      <a:lt2>
        <a:srgbClr val="C0C1BF"/>
      </a:lt2>
      <a:accent1>
        <a:srgbClr val="A6CB46"/>
      </a:accent1>
      <a:accent2>
        <a:srgbClr val="636463"/>
      </a:accent2>
      <a:accent3>
        <a:srgbClr val="9BBB59"/>
      </a:accent3>
      <a:accent4>
        <a:srgbClr val="8064A2"/>
      </a:accent4>
      <a:accent5>
        <a:srgbClr val="4BACC6"/>
      </a:accent5>
      <a:accent6>
        <a:srgbClr val="A6CB46"/>
      </a:accent6>
      <a:hlink>
        <a:srgbClr val="A6CB46"/>
      </a:hlink>
      <a:folHlink>
        <a:srgbClr val="8D8E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89dfe1-2fd6-4ffd-966a-b6a65717808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3D856CF1237418DF14C5037866882" ma:contentTypeVersion="10" ma:contentTypeDescription="Create a new document." ma:contentTypeScope="" ma:versionID="568db1e97408eff6bb21d618b143e0ae">
  <xsd:schema xmlns:xsd="http://www.w3.org/2001/XMLSchema" xmlns:xs="http://www.w3.org/2001/XMLSchema" xmlns:p="http://schemas.microsoft.com/office/2006/metadata/properties" xmlns:ns2="24655829-77b5-4572-9306-0706e327d7ed" xmlns:ns3="ef89dfe1-2fd6-4ffd-966a-b6a657178080" targetNamespace="http://schemas.microsoft.com/office/2006/metadata/properties" ma:root="true" ma:fieldsID="4ae76ebdee98b8f0e3bc9e664c0a0919" ns2:_="" ns3:_="">
    <xsd:import namespace="24655829-77b5-4572-9306-0706e327d7ed"/>
    <xsd:import namespace="ef89dfe1-2fd6-4ffd-966a-b6a657178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55829-77b5-4572-9306-0706e327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dfe1-2fd6-4ffd-966a-b6a657178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E0B95-55D5-4F32-8D66-2D162F0F1048}">
  <ds:schemaRefs>
    <ds:schemaRef ds:uri="24655829-77b5-4572-9306-0706e327d7ed"/>
    <ds:schemaRef ds:uri="http://purl.org/dc/elements/1.1/"/>
    <ds:schemaRef ds:uri="http://schemas.microsoft.com/office/2006/metadata/properties"/>
    <ds:schemaRef ds:uri="ef89dfe1-2fd6-4ffd-966a-b6a6571780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C251E5-0333-4426-834D-6B514AD0E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55829-77b5-4572-9306-0706e327d7ed"/>
    <ds:schemaRef ds:uri="ef89dfe1-2fd6-4ffd-966a-b6a657178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47AAE-7201-4215-B47B-6FCB2149F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15997</TotalTime>
  <Words>2057</Words>
  <Application>Microsoft Office PowerPoint</Application>
  <PresentationFormat>On-screen Show (4:3)</PresentationFormat>
  <Paragraphs>271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Unicode MS</vt:lpstr>
      <vt:lpstr>Calibri</vt:lpstr>
      <vt:lpstr>Courier New</vt:lpstr>
      <vt:lpstr>Lucida Grande</vt:lpstr>
      <vt:lpstr>Times New Roman</vt:lpstr>
      <vt:lpstr>Verdana</vt:lpstr>
      <vt:lpstr>Wingdings</vt:lpstr>
      <vt:lpstr>Our Watch Master</vt:lpstr>
      <vt:lpstr>Reporting violence against women</vt:lpstr>
      <vt:lpstr>Taking care of yourself and others</vt:lpstr>
      <vt:lpstr>Taking care of yourself and others</vt:lpstr>
      <vt:lpstr>Everyone can find this content challenging</vt:lpstr>
      <vt:lpstr>Communicating the results</vt:lpstr>
      <vt:lpstr>How media report family violence</vt:lpstr>
      <vt:lpstr>Reporting guidelines</vt:lpstr>
      <vt:lpstr>1</vt:lpstr>
      <vt:lpstr>Contempt of court</vt:lpstr>
      <vt:lpstr>Contempt of court</vt:lpstr>
      <vt:lpstr>Suppression orders</vt:lpstr>
      <vt:lpstr>Defamation</vt:lpstr>
      <vt:lpstr>PowerPoint Presentation</vt:lpstr>
      <vt:lpstr>2</vt:lpstr>
      <vt:lpstr>Framing the story</vt:lpstr>
      <vt:lpstr>Framing the story</vt:lpstr>
      <vt:lpstr>Framing the story  </vt:lpstr>
      <vt:lpstr>Framing the story Language </vt:lpstr>
      <vt:lpstr>Women who experience multiple forms of discrimination and disadvantage</vt:lpstr>
      <vt:lpstr>The McDermott case</vt:lpstr>
      <vt:lpstr>The McDermott case frame</vt:lpstr>
      <vt:lpstr>The McDermott case reaction</vt:lpstr>
      <vt:lpstr>The Ramage case</vt:lpstr>
      <vt:lpstr>The Ramage case frame</vt:lpstr>
      <vt:lpstr>The Ramage case reaction</vt:lpstr>
      <vt:lpstr>Adele Mailer: Sydney Morning Herald obituary</vt:lpstr>
      <vt:lpstr>SMH obituary Sources</vt:lpstr>
      <vt:lpstr>SMH obituary Language</vt:lpstr>
      <vt:lpstr>Adele Mailer: Associated Press obituary</vt:lpstr>
      <vt:lpstr>Associated Press obituary Sources</vt:lpstr>
      <vt:lpstr>Associated Press obituary Framing</vt:lpstr>
      <vt:lpstr>A journalist’s job: use judgement</vt:lpstr>
      <vt:lpstr>Alternatives to “good bloke” frame</vt:lpstr>
      <vt:lpstr>Language</vt:lpstr>
      <vt:lpstr>PowerPoint Presentation</vt:lpstr>
      <vt:lpstr>Help lines</vt:lpstr>
      <vt:lpstr>Conclusion </vt:lpstr>
      <vt:lpstr>If you or someone you know needs support:</vt:lpstr>
      <vt:lpstr>Resources and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Caitlyn Hoggan</cp:lastModifiedBy>
  <cp:revision>699</cp:revision>
  <cp:lastPrinted>2016-03-03T06:43:53Z</cp:lastPrinted>
  <dcterms:created xsi:type="dcterms:W3CDTF">2006-12-20T05:50:13Z</dcterms:created>
  <dcterms:modified xsi:type="dcterms:W3CDTF">2019-06-18T04:33:57Z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0x0101006B03D856CF1237418DF14C5037866882</vt:lpwstr>
  </property>
  <property fmtid="{D5CDD505-2E9C-101B-9397-08002B2CF9AE}" pid="3" name="Order">
    <vt:r8>2987200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