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5050" r:id="rId4"/>
  </p:sldMasterIdLst>
  <p:notesMasterIdLst>
    <p:notesMasterId r:id="rId14"/>
  </p:notesMasterIdLst>
  <p:handoutMasterIdLst>
    <p:handoutMasterId r:id="rId15"/>
  </p:handoutMasterIdLst>
  <p:sldIdLst>
    <p:sldId id="337" r:id="rId5"/>
    <p:sldId id="686" r:id="rId6"/>
    <p:sldId id="687" r:id="rId7"/>
    <p:sldId id="681" r:id="rId8"/>
    <p:sldId id="684" r:id="rId9"/>
    <p:sldId id="683" r:id="rId10"/>
    <p:sldId id="617" r:id="rId11"/>
    <p:sldId id="618" r:id="rId12"/>
    <p:sldId id="688" r:id="rId13"/>
  </p:sldIdLst>
  <p:sldSz cx="9144000" cy="6858000" type="screen4x3"/>
  <p:notesSz cx="6805613" cy="9939338"/>
  <p:defaultTex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guide id="3" orient="horz" pos="3131">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Simons" initials="MS" lastIdx="22" clrIdx="0"/>
  <p:cmAuthor id="1" name="Annie Blatchford" initials="AB" lastIdx="16" clrIdx="1"/>
  <p:cmAuthor id="2" name="Annie Blatchford" initials="" lastIdx="0" clrIdx="2"/>
  <p:cmAuthor id="3" name="Meg" initials="M" lastIdx="5" clrIdx="3">
    <p:extLst/>
  </p:cmAuthor>
  <p:cmAuthor id="4" name="Cait" initials="C"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A6CB46"/>
    <a:srgbClr val="3C9A80"/>
    <a:srgbClr val="F15D4A"/>
    <a:srgbClr val="FCAC36"/>
    <a:srgbClr val="FF9966"/>
    <a:srgbClr val="800080"/>
    <a:srgbClr val="003399"/>
    <a:srgbClr val="FFFF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6" autoAdjust="0"/>
    <p:restoredTop sz="90986" autoAdjust="0"/>
  </p:normalViewPr>
  <p:slideViewPr>
    <p:cSldViewPr>
      <p:cViewPr varScale="1">
        <p:scale>
          <a:sx n="104" d="100"/>
          <a:sy n="104" d="100"/>
        </p:scale>
        <p:origin x="1722" y="96"/>
      </p:cViewPr>
      <p:guideLst>
        <p:guide orient="horz" pos="2160"/>
        <p:guide pos="2880"/>
      </p:guideLst>
    </p:cSldViewPr>
  </p:slideViewPr>
  <p:outlineViewPr>
    <p:cViewPr>
      <p:scale>
        <a:sx n="33" d="100"/>
        <a:sy n="33" d="100"/>
      </p:scale>
      <p:origin x="54" y="40740"/>
    </p:cViewPr>
  </p:outlineViewPr>
  <p:notesTextViewPr>
    <p:cViewPr>
      <p:scale>
        <a:sx n="100" d="100"/>
        <a:sy n="100" d="100"/>
      </p:scale>
      <p:origin x="0" y="0"/>
    </p:cViewPr>
  </p:notesTextViewPr>
  <p:sorterViewPr>
    <p:cViewPr>
      <p:scale>
        <a:sx n="66" d="100"/>
        <a:sy n="66" d="100"/>
      </p:scale>
      <p:origin x="0" y="2220"/>
    </p:cViewPr>
  </p:sorterViewPr>
  <p:notesViewPr>
    <p:cSldViewPr>
      <p:cViewPr varScale="1">
        <p:scale>
          <a:sx n="64" d="100"/>
          <a:sy n="64" d="100"/>
        </p:scale>
        <p:origin x="-3396" y="-114"/>
      </p:cViewPr>
      <p:guideLst>
        <p:guide orient="horz" pos="3127"/>
        <p:guide pos="2142"/>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A6CB46"/>
            </a:solidFill>
            <a:ln>
              <a:noFill/>
            </a:ln>
            <a:effectLst/>
          </c:spPr>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General</c:formatCode>
                <c:ptCount val="18"/>
                <c:pt idx="0">
                  <c:v>747</c:v>
                </c:pt>
                <c:pt idx="1">
                  <c:v>821</c:v>
                </c:pt>
                <c:pt idx="2">
                  <c:v>881</c:v>
                </c:pt>
                <c:pt idx="3">
                  <c:v>989</c:v>
                </c:pt>
                <c:pt idx="4">
                  <c:v>1234</c:v>
                </c:pt>
                <c:pt idx="5">
                  <c:v>940</c:v>
                </c:pt>
                <c:pt idx="6">
                  <c:v>1119</c:v>
                </c:pt>
                <c:pt idx="7">
                  <c:v>1230</c:v>
                </c:pt>
                <c:pt idx="8">
                  <c:v>1141</c:v>
                </c:pt>
                <c:pt idx="9">
                  <c:v>1188</c:v>
                </c:pt>
                <c:pt idx="10">
                  <c:v>1157</c:v>
                </c:pt>
                <c:pt idx="11">
                  <c:v>1016</c:v>
                </c:pt>
                <c:pt idx="12">
                  <c:v>1205</c:v>
                </c:pt>
                <c:pt idx="13">
                  <c:v>1606</c:v>
                </c:pt>
                <c:pt idx="14">
                  <c:v>2230</c:v>
                </c:pt>
                <c:pt idx="15">
                  <c:v>4543</c:v>
                </c:pt>
                <c:pt idx="16">
                  <c:v>3654</c:v>
                </c:pt>
                <c:pt idx="17">
                  <c:v>2770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6="http://schemas.microsoft.com/office/drawing/2014/chart" uri="{C3380CC4-5D6E-409C-BE32-E72D297353CC}">
              <c16:uniqueId val="{00000000-AA9C-491D-948A-7D5C404EBC31}"/>
            </c:ext>
          </c:extLst>
        </c:ser>
        <c:dLbls>
          <c:showLegendKey val="0"/>
          <c:showVal val="0"/>
          <c:showCatName val="0"/>
          <c:showSerName val="0"/>
          <c:showPercent val="0"/>
          <c:showBubbleSize val="0"/>
        </c:dLbls>
        <c:gapWidth val="80"/>
        <c:overlap val="25"/>
        <c:axId val="568014840"/>
        <c:axId val="568011560"/>
      </c:barChart>
      <c:catAx>
        <c:axId val="56801484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568011560"/>
        <c:crosses val="autoZero"/>
        <c:auto val="1"/>
        <c:lblAlgn val="ctr"/>
        <c:lblOffset val="100"/>
        <c:noMultiLvlLbl val="0"/>
      </c:catAx>
      <c:valAx>
        <c:axId val="568011560"/>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568014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578929"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eaLnBrk="0" hangingPunct="0">
              <a:defRPr sz="1100">
                <a:latin typeface="Verdana" pitchFamily="34" charset="0"/>
              </a:defRPr>
            </a:lvl1pPr>
          </a:lstStyle>
          <a:p>
            <a:pPr>
              <a:defRPr/>
            </a:pPr>
            <a:endParaRPr lang="en-AU"/>
          </a:p>
        </p:txBody>
      </p:sp>
      <p:sp>
        <p:nvSpPr>
          <p:cNvPr id="3077" name="Rectangle 5"/>
          <p:cNvSpPr>
            <a:spLocks noGrp="1" noChangeArrowheads="1"/>
          </p:cNvSpPr>
          <p:nvPr>
            <p:ph type="sldNum" sz="quarter" idx="3"/>
          </p:nvPr>
        </p:nvSpPr>
        <p:spPr bwMode="auto">
          <a:xfrm>
            <a:off x="3855773"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algn="r" eaLnBrk="0" hangingPunct="0">
              <a:defRPr sz="1100">
                <a:latin typeface="Verdana" pitchFamily="34" charset="0"/>
              </a:defRPr>
            </a:lvl1pPr>
          </a:lstStyle>
          <a:p>
            <a:pPr>
              <a:defRPr/>
            </a:pPr>
            <a:fld id="{FD98C51C-A681-4DCA-A1B2-4678D3E84BE6}" type="slidenum">
              <a:rPr lang="en-AU"/>
              <a:pPr>
                <a:defRPr/>
              </a:pPr>
              <a:t>‹#›</a:t>
            </a:fld>
            <a:endParaRPr lang="en-AU" dirty="0"/>
          </a:p>
        </p:txBody>
      </p:sp>
    </p:spTree>
    <p:extLst>
      <p:ext uri="{BB962C8B-B14F-4D97-AF65-F5344CB8AC3E}">
        <p14:creationId xmlns:p14="http://schemas.microsoft.com/office/powerpoint/2010/main" val="3539191921"/>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9841"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92163" name="Rectangle 3"/>
          <p:cNvSpPr>
            <a:spLocks noGrp="1" noRot="1" noChangeAspect="1" noChangeArrowheads="1" noTextEdit="1"/>
          </p:cNvSpPr>
          <p:nvPr>
            <p:ph type="sldImg" idx="2"/>
          </p:nvPr>
        </p:nvSpPr>
        <p:spPr bwMode="auto">
          <a:xfrm>
            <a:off x="922338" y="747713"/>
            <a:ext cx="4962525" cy="3722687"/>
          </a:xfrm>
          <a:prstGeom prst="rect">
            <a:avLst/>
          </a:prstGeom>
          <a:noFill/>
          <a:ln w="12700">
            <a:solidFill>
              <a:srgbClr val="000000"/>
            </a:solidFill>
            <a:miter lim="800000"/>
            <a:headEnd/>
            <a:tailEnd/>
          </a:ln>
        </p:spPr>
      </p:sp>
      <p:sp>
        <p:nvSpPr>
          <p:cNvPr id="2052" name="Rectangle 4"/>
          <p:cNvSpPr>
            <a:spLocks noGrp="1" noChangeArrowheads="1"/>
          </p:cNvSpPr>
          <p:nvPr>
            <p:ph type="body" sz="quarter" idx="3"/>
          </p:nvPr>
        </p:nvSpPr>
        <p:spPr bwMode="auto">
          <a:xfrm>
            <a:off x="907522" y="4721744"/>
            <a:ext cx="4990571" cy="4472225"/>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053" name="Rectangle 5"/>
          <p:cNvSpPr>
            <a:spLocks noGrp="1" noChangeArrowheads="1"/>
          </p:cNvSpPr>
          <p:nvPr>
            <p:ph type="dt" idx="1"/>
          </p:nvPr>
        </p:nvSpPr>
        <p:spPr bwMode="auto">
          <a:xfrm>
            <a:off x="3855773" y="0"/>
            <a:ext cx="2949841" cy="497444"/>
          </a:xfrm>
          <a:prstGeom prst="rect">
            <a:avLst/>
          </a:prstGeom>
          <a:noFill/>
          <a:ln w="9525">
            <a:noFill/>
            <a:miter lim="800000"/>
            <a:headEnd/>
            <a:tailEnd/>
          </a:ln>
          <a:effectLst/>
        </p:spPr>
        <p:txBody>
          <a:bodyPr vert="horz" wrap="square" lIns="93924" tIns="46963" rIns="93924" bIns="46963" numCol="1" anchor="t" anchorCtr="0" compatLnSpc="1">
            <a:prstTxWarp prst="textNoShape">
              <a:avLst/>
            </a:prstTxWarp>
          </a:bodyPr>
          <a:lstStyle>
            <a:lvl1pPr algn="r" eaLnBrk="0" hangingPunct="0">
              <a:defRPr sz="1200">
                <a:latin typeface="Times New Roman" pitchFamily="18" charset="0"/>
              </a:defRPr>
            </a:lvl1pPr>
          </a:lstStyle>
          <a:p>
            <a:pPr>
              <a:defRPr/>
            </a:pPr>
            <a:endParaRPr lang="en-AU"/>
          </a:p>
        </p:txBody>
      </p:sp>
      <p:sp>
        <p:nvSpPr>
          <p:cNvPr id="2054" name="Rectangle 6"/>
          <p:cNvSpPr>
            <a:spLocks noGrp="1" noChangeArrowheads="1"/>
          </p:cNvSpPr>
          <p:nvPr>
            <p:ph type="ftr" sz="quarter" idx="4"/>
          </p:nvPr>
        </p:nvSpPr>
        <p:spPr bwMode="auto">
          <a:xfrm>
            <a:off x="0"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2055" name="Rectangle 7"/>
          <p:cNvSpPr>
            <a:spLocks noGrp="1" noChangeArrowheads="1"/>
          </p:cNvSpPr>
          <p:nvPr>
            <p:ph type="sldNum" sz="quarter" idx="5"/>
          </p:nvPr>
        </p:nvSpPr>
        <p:spPr bwMode="auto">
          <a:xfrm>
            <a:off x="3855773" y="9441895"/>
            <a:ext cx="2949841" cy="497443"/>
          </a:xfrm>
          <a:prstGeom prst="rect">
            <a:avLst/>
          </a:prstGeom>
          <a:noFill/>
          <a:ln w="9525">
            <a:noFill/>
            <a:miter lim="800000"/>
            <a:headEnd/>
            <a:tailEnd/>
          </a:ln>
          <a:effectLst/>
        </p:spPr>
        <p:txBody>
          <a:bodyPr vert="horz" wrap="square" lIns="93924" tIns="46963" rIns="93924" bIns="46963" numCol="1" anchor="b" anchorCtr="0" compatLnSpc="1">
            <a:prstTxWarp prst="textNoShape">
              <a:avLst/>
            </a:prstTxWarp>
          </a:bodyPr>
          <a:lstStyle>
            <a:lvl1pPr algn="r" eaLnBrk="0" hangingPunct="0">
              <a:defRPr sz="1200">
                <a:latin typeface="Times New Roman" pitchFamily="18" charset="0"/>
              </a:defRPr>
            </a:lvl1pPr>
          </a:lstStyle>
          <a:p>
            <a:pPr>
              <a:defRPr/>
            </a:pPr>
            <a:fld id="{B1483B81-CB19-4F77-9164-C5FEC0C30363}" type="slidenum">
              <a:rPr lang="en-AU"/>
              <a:pPr>
                <a:defRPr/>
              </a:pPr>
              <a:t>‹#›</a:t>
            </a:fld>
            <a:endParaRPr lang="en-AU" dirty="0"/>
          </a:p>
        </p:txBody>
      </p:sp>
    </p:spTree>
    <p:extLst>
      <p:ext uri="{BB962C8B-B14F-4D97-AF65-F5344CB8AC3E}">
        <p14:creationId xmlns:p14="http://schemas.microsoft.com/office/powerpoint/2010/main" val="3597841206"/>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spect="1" noChangeArrowheads="1" noTextEdit="1"/>
          </p:cNvSpPr>
          <p:nvPr>
            <p:ph type="sldImg"/>
          </p:nvPr>
        </p:nvSpPr>
        <p:spPr>
          <a:xfrm>
            <a:off x="919163" y="744538"/>
            <a:ext cx="4967287" cy="3727450"/>
          </a:xfrm>
          <a:ln/>
        </p:spPr>
      </p:sp>
      <p:sp>
        <p:nvSpPr>
          <p:cNvPr id="93188" name="Rectangle 3"/>
          <p:cNvSpPr>
            <a:spLocks noGrp="1" noChangeArrowheads="1"/>
          </p:cNvSpPr>
          <p:nvPr>
            <p:ph type="body" idx="1"/>
          </p:nvPr>
        </p:nvSpPr>
        <p:spPr>
          <a:noFill/>
          <a:ln/>
        </p:spPr>
        <p:txBody>
          <a:bodyPr/>
          <a:lstStyle/>
          <a:p>
            <a:endParaRPr lang="en-GB" altLang="en-US" dirty="0">
              <a:latin typeface="Arial" pitchFamily="34" charset="0"/>
            </a:endParaRPr>
          </a:p>
        </p:txBody>
      </p:sp>
      <p:sp>
        <p:nvSpPr>
          <p:cNvPr id="93189" name="Header Placeholder 6"/>
          <p:cNvSpPr>
            <a:spLocks noGrp="1"/>
          </p:cNvSpPr>
          <p:nvPr>
            <p:ph type="hdr" sz="quarter"/>
          </p:nvPr>
        </p:nvSpPr>
        <p:spPr>
          <a:noFill/>
        </p:spPr>
        <p:txBody>
          <a:bodyPr/>
          <a:lstStyle/>
          <a:p>
            <a:endParaRPr lang="en-AU" altLang="en-US"/>
          </a:p>
        </p:txBody>
      </p:sp>
      <p:sp>
        <p:nvSpPr>
          <p:cNvPr id="2" name="Footer Placeholder 1"/>
          <p:cNvSpPr>
            <a:spLocks noGrp="1"/>
          </p:cNvSpPr>
          <p:nvPr>
            <p:ph type="ftr" sz="quarter" idx="10"/>
          </p:nvPr>
        </p:nvSpPr>
        <p:spPr/>
        <p:txBody>
          <a:bodyPr/>
          <a:lstStyle/>
          <a:p>
            <a:pPr>
              <a:defRPr/>
            </a:pPr>
            <a:endParaRPr lang="en-AU"/>
          </a:p>
        </p:txBody>
      </p:sp>
    </p:spTree>
    <p:extLst>
      <p:ext uri="{BB962C8B-B14F-4D97-AF65-F5344CB8AC3E}">
        <p14:creationId xmlns:p14="http://schemas.microsoft.com/office/powerpoint/2010/main" val="35485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(White, Sally Reporting in Australia Allen and Unwin 1991) </a:t>
            </a:r>
          </a:p>
          <a:p>
            <a:endParaRPr lang="en-AU" dirty="0"/>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79781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ea typeface="Arial Unicode MS" panose="020B0604020202020204" pitchFamily="34" charset="-128"/>
                <a:cs typeface="Arial Unicode MS" panose="020B0604020202020204" pitchFamily="34" charset="-128"/>
              </a:rPr>
              <a:t>VicHealth (2004). The health cost of violence: Measuring the burden of disease caused by intimate partner violence. </a:t>
            </a:r>
          </a:p>
          <a:p>
            <a:endParaRPr lang="en-AU" dirty="0"/>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98984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err="1"/>
              <a:t>PriceWaterhouseCoopers</a:t>
            </a:r>
            <a:r>
              <a:rPr lang="en-AU" dirty="0"/>
              <a:t> Australia (PwC), </a:t>
            </a:r>
            <a:r>
              <a:rPr lang="en-AU" dirty="0" err="1"/>
              <a:t>OurWatch</a:t>
            </a:r>
            <a:r>
              <a:rPr lang="en-AU" dirty="0"/>
              <a:t> &amp; VicHealth, (2015). </a:t>
            </a:r>
            <a:r>
              <a:rPr lang="en-AU" i="1" dirty="0"/>
              <a:t>A high price to pay: The economic case for preventing violence against women</a:t>
            </a:r>
            <a:r>
              <a:rPr lang="en-AU" dirty="0"/>
              <a:t>, 1-62. </a:t>
            </a:r>
          </a:p>
          <a:p>
            <a:endParaRPr lang="en-AU" dirty="0"/>
          </a:p>
        </p:txBody>
      </p:sp>
      <p:sp>
        <p:nvSpPr>
          <p:cNvPr id="4" name="Header Placeholder 3"/>
          <p:cNvSpPr>
            <a:spLocks noGrp="1"/>
          </p:cNvSpPr>
          <p:nvPr>
            <p:ph type="hdr" sz="quarter"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87885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graph is sourced from a Factiva</a:t>
            </a:r>
            <a:r>
              <a:rPr lang="en-US" baseline="0" dirty="0"/>
              <a:t> search of ‘violence against women’ or ‘domestic violence’ or ‘family violence’ or ‘intimate partner violence’ within the time period 1 January 2000 – 31 December 2017. The search is Australia wide, including all publication and web news but not blogs, pictures or multimedia. It is also excluding republished news, pricing or market news or obituaries, sports and so forth. </a:t>
            </a:r>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63847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Research by</a:t>
            </a:r>
            <a:r>
              <a:rPr lang="en-US" baseline="0" dirty="0"/>
              <a:t> the Centre for Advancing Journalism at the University of Melbourne suggests these causal factors behind the increased news stories. It should be noted that the increase began well before the murder of Luke Batty, so that was not the cause, although it certainly swelled the amount of coverage. There were other particularly graphic cases before then that also attracted interest and concern within newsrooms. However, possibly the single key influence was a changed attitude by police forces, including alterations to the way crime statistics were compiled that drew attention to the size of the problem. The Victorian Police Commissioner, Ken Lay, publically advocated for more attention to the issue as a crime story, making a number of key speeches about this. All this built on longstanding work by the domestic violence sector to build awareness among journalists. One interesting thing mentioned by a number of reporters is the role of social media. Outlets that reported on violence against women received an overwhelming response, and this encouraged them to do more. It is also possible that although the gender imbalance at senior levels of the industry is still marked, the fact that there are more women in leading roles, and some female founded and lead media outlets, has helped to push this issue on to the news agenda. Examples include the social media campaign Destroy the Joint and </a:t>
            </a:r>
            <a:r>
              <a:rPr lang="en-US" baseline="0" dirty="0" err="1"/>
              <a:t>Mamamia</a:t>
            </a:r>
            <a:r>
              <a:rPr lang="en-US" baseline="0" dirty="0"/>
              <a:t>.</a:t>
            </a:r>
            <a:endParaRPr lang="en-US" dirty="0"/>
          </a:p>
        </p:txBody>
      </p:sp>
      <p:sp>
        <p:nvSpPr>
          <p:cNvPr id="4" name="Header Placeholder 3"/>
          <p:cNvSpPr>
            <a:spLocks noGrp="1"/>
          </p:cNvSpPr>
          <p:nvPr>
            <p:ph type="hdr" sz="quarter" idx="10"/>
          </p:nvPr>
        </p:nvSpPr>
        <p:spPr/>
        <p:txBody>
          <a:bodyPr/>
          <a:lstStyle/>
          <a:p>
            <a:pPr>
              <a:defRPr/>
            </a:pPr>
            <a:endParaRPr lang="en-AU"/>
          </a:p>
        </p:txBody>
      </p:sp>
      <p:sp>
        <p:nvSpPr>
          <p:cNvPr id="6" name="Footer Placeholder 5"/>
          <p:cNvSpPr>
            <a:spLocks noGrp="1"/>
          </p:cNvSpPr>
          <p:nvPr>
            <p:ph type="ftr" sz="quarter" idx="12"/>
          </p:nvPr>
        </p:nvSpPr>
        <p:spPr/>
        <p:txBody>
          <a:bodyPr/>
          <a:lstStyle/>
          <a:p>
            <a:pPr>
              <a:defRPr/>
            </a:pPr>
            <a:endParaRPr lang="en-AU"/>
          </a:p>
        </p:txBody>
      </p:sp>
    </p:spTree>
    <p:extLst>
      <p:ext uri="{BB962C8B-B14F-4D97-AF65-F5344CB8AC3E}">
        <p14:creationId xmlns:p14="http://schemas.microsoft.com/office/powerpoint/2010/main" val="208050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2716"/>
            <a:ext cx="5054600" cy="1470025"/>
          </a:xfrm>
        </p:spPr>
        <p:txBody>
          <a:bodyPr anchor="b">
            <a:normAutofit/>
          </a:bodyPr>
          <a:lstStyle>
            <a:lvl1pPr>
              <a:lnSpc>
                <a:spcPct val="80000"/>
              </a:lnSpc>
              <a:defRPr sz="4800">
                <a:solidFill>
                  <a:schemeClr val="tx2">
                    <a:lumMod val="90000"/>
                    <a:lumOff val="10000"/>
                  </a:schemeClr>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685800" y="2186518"/>
            <a:ext cx="6400800" cy="1752600"/>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13" name="Straight Connector 12"/>
          <p:cNvCxnSpPr/>
          <p:nvPr userDrawn="1"/>
        </p:nvCxnSpPr>
        <p:spPr>
          <a:xfrm>
            <a:off x="804333" y="2075941"/>
            <a:ext cx="442576" cy="0"/>
          </a:xfrm>
          <a:prstGeom prst="line">
            <a:avLst/>
          </a:prstGeom>
          <a:ln w="57150" cmpd="sng">
            <a:solidFill>
              <a:srgbClr val="4D4D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04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ontent Slide 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AU" dirty="0"/>
              <a:t>Click to edit Master title style</a:t>
            </a:r>
            <a:endParaRPr lang="en-US" dirty="0"/>
          </a:p>
        </p:txBody>
      </p:sp>
      <p:sp>
        <p:nvSpPr>
          <p:cNvPr id="3" name="Slide Number Placeholder 3">
            <a:extLst>
              <a:ext uri="{FF2B5EF4-FFF2-40B4-BE49-F238E27FC236}">
                <a16:creationId xmlns:a16="http://schemas.microsoft.com/office/drawing/2014/main" id="{970B0FBF-9C25-4F56-BBD9-6C7671977E1D}"/>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950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Slid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429"/>
          </a:xfrm>
        </p:spPr>
        <p:txBody>
          <a:bodyPr/>
          <a:lstStyle/>
          <a:p>
            <a:r>
              <a:rPr lang="en-AU" dirty="0"/>
              <a:t>Click to edit Master title style</a:t>
            </a:r>
            <a:endParaRPr lang="en-US" dirty="0"/>
          </a:p>
        </p:txBody>
      </p:sp>
      <p:sp>
        <p:nvSpPr>
          <p:cNvPr id="6" name="Rectangle 5"/>
          <p:cNvSpPr/>
          <p:nvPr userDrawn="1"/>
        </p:nvSpPr>
        <p:spPr>
          <a:xfrm>
            <a:off x="557213" y="1311275"/>
            <a:ext cx="8129587" cy="413818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C2BE7EA-A851-46B4-AB70-835D4984BD1B}"/>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3014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Image onl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6912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A6CB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02360761-B15A-4171-B163-4F5898996399}"/>
              </a:ext>
            </a:extLst>
          </p:cNvPr>
          <p:cNvSpPr>
            <a:spLocks noGrp="1"/>
          </p:cNvSpPr>
          <p:nvPr>
            <p:ph type="body" idx="1" hasCustomPrompt="1"/>
          </p:nvPr>
        </p:nvSpPr>
        <p:spPr>
          <a:xfrm>
            <a:off x="685800" y="548680"/>
            <a:ext cx="7772400" cy="4464496"/>
          </a:xfrm>
        </p:spPr>
        <p:txBody>
          <a:bodyPr anchor="ctr">
            <a:normAutofit/>
          </a:bodyPr>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4" name="Text Placeholder 2">
            <a:extLst>
              <a:ext uri="{FF2B5EF4-FFF2-40B4-BE49-F238E27FC236}">
                <a16:creationId xmlns:a16="http://schemas.microsoft.com/office/drawing/2014/main" id="{DAAF5289-621E-4FDD-9BA8-5C01C0E7AD56}"/>
              </a:ext>
            </a:extLst>
          </p:cNvPr>
          <p:cNvSpPr>
            <a:spLocks noGrp="1"/>
          </p:cNvSpPr>
          <p:nvPr>
            <p:ph type="body" idx="10" hasCustomPrompt="1"/>
          </p:nvPr>
        </p:nvSpPr>
        <p:spPr>
          <a:xfrm>
            <a:off x="696912" y="5229200"/>
            <a:ext cx="7772400" cy="936104"/>
          </a:xfrm>
        </p:spPr>
        <p:txBody>
          <a:bodyPr anchor="ctr">
            <a:normAutofit/>
          </a:bodyPr>
          <a:lstStyle>
            <a:lvl1pPr marL="0" indent="0">
              <a:buNone/>
              <a:defRPr sz="2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3093461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11275"/>
            <a:ext cx="5610321" cy="1008207"/>
          </a:xfrm>
        </p:spPr>
        <p:txBody>
          <a:bodyPr anchor="t">
            <a:normAutofit/>
          </a:bodyPr>
          <a:lstStyle>
            <a:lvl1pPr>
              <a:lnSpc>
                <a:spcPct val="80000"/>
              </a:lnSpc>
              <a:defRPr sz="3200">
                <a:solidFill>
                  <a:schemeClr val="tx2">
                    <a:lumMod val="90000"/>
                    <a:lumOff val="10000"/>
                  </a:schemeClr>
                </a:solidFill>
              </a:defRPr>
            </a:lvl1pPr>
          </a:lstStyle>
          <a:p>
            <a:r>
              <a:rPr lang="en-AU" dirty="0"/>
              <a:t>Click to edit Master title style</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sp>
        <p:nvSpPr>
          <p:cNvPr id="8" name="Subtitle 2"/>
          <p:cNvSpPr>
            <a:spLocks noGrp="1"/>
          </p:cNvSpPr>
          <p:nvPr>
            <p:ph type="subTitle" idx="1" hasCustomPrompt="1"/>
          </p:nvPr>
        </p:nvSpPr>
        <p:spPr>
          <a:xfrm>
            <a:off x="685800" y="2319482"/>
            <a:ext cx="3247352" cy="1952336"/>
          </a:xfrm>
        </p:spPr>
        <p:txBody>
          <a:bodyPr anchor="t">
            <a:normAutofit/>
          </a:bodyPr>
          <a:lstStyle>
            <a:lvl1pPr marL="0" indent="0" algn="l">
              <a:buNone/>
              <a:defRPr sz="1600">
                <a:solidFill>
                  <a:schemeClr val="tx2">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Contact details (if necessary)</a:t>
            </a:r>
            <a:endParaRPr lang="en-US" dirty="0"/>
          </a:p>
        </p:txBody>
      </p:sp>
    </p:spTree>
    <p:extLst>
      <p:ext uri="{BB962C8B-B14F-4D97-AF65-F5344CB8AC3E}">
        <p14:creationId xmlns:p14="http://schemas.microsoft.com/office/powerpoint/2010/main" val="370080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 Image">
    <p:spTree>
      <p:nvGrpSpPr>
        <p:cNvPr id="1" name=""/>
        <p:cNvGrpSpPr/>
        <p:nvPr/>
      </p:nvGrpSpPr>
      <p:grpSpPr>
        <a:xfrm>
          <a:off x="0" y="0"/>
          <a:ext cx="0" cy="0"/>
          <a:chOff x="0" y="0"/>
          <a:chExt cx="0" cy="0"/>
        </a:xfrm>
      </p:grpSpPr>
      <p:pic>
        <p:nvPicPr>
          <p:cNvPr id="4" name="Picture 3" descr="101028 Melbourne Laneways_Concrete_RGB_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 r="19091"/>
          <a:stretch/>
        </p:blipFill>
        <p:spPr>
          <a:xfrm>
            <a:off x="0" y="-548"/>
            <a:ext cx="9144000" cy="6879032"/>
          </a:xfrm>
          <a:prstGeom prst="rect">
            <a:avLst/>
          </a:prstGeom>
        </p:spPr>
      </p:pic>
      <p:sp>
        <p:nvSpPr>
          <p:cNvPr id="2" name="Title 1"/>
          <p:cNvSpPr>
            <a:spLocks noGrp="1"/>
          </p:cNvSpPr>
          <p:nvPr>
            <p:ph type="ctrTitle"/>
          </p:nvPr>
        </p:nvSpPr>
        <p:spPr>
          <a:xfrm>
            <a:off x="685800" y="404576"/>
            <a:ext cx="4504267" cy="1470025"/>
          </a:xfrm>
        </p:spPr>
        <p:txBody>
          <a:bodyPr anchor="b">
            <a:normAutofit/>
          </a:bodyPr>
          <a:lstStyle>
            <a:lvl1pPr>
              <a:lnSpc>
                <a:spcPct val="80000"/>
              </a:lnSpc>
              <a:defRPr sz="48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hasCustomPrompt="1"/>
          </p:nvPr>
        </p:nvSpPr>
        <p:spPr>
          <a:xfrm>
            <a:off x="685800" y="2180970"/>
            <a:ext cx="6400800" cy="1752600"/>
          </a:xfrm>
        </p:spPr>
        <p:txBody>
          <a:bodyPr anchor="t">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Month 20YY</a:t>
            </a:r>
            <a:endParaRPr lang="en-US" dirty="0"/>
          </a:p>
        </p:txBody>
      </p:sp>
      <p:sp>
        <p:nvSpPr>
          <p:cNvPr id="10" name="Rectangle 9"/>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OurWatch_Master_PO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3324" y="4972949"/>
            <a:ext cx="2523263" cy="1905535"/>
          </a:xfrm>
          <a:prstGeom prst="rect">
            <a:avLst/>
          </a:prstGeom>
        </p:spPr>
      </p:pic>
      <p:cxnSp>
        <p:nvCxnSpPr>
          <p:cNvPr id="8" name="Straight Connector 7"/>
          <p:cNvCxnSpPr/>
          <p:nvPr userDrawn="1"/>
        </p:nvCxnSpPr>
        <p:spPr>
          <a:xfrm>
            <a:off x="804333" y="2075941"/>
            <a:ext cx="442576"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11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 Contents List">
    <p:spTree>
      <p:nvGrpSpPr>
        <p:cNvPr id="1" name=""/>
        <p:cNvGrpSpPr/>
        <p:nvPr/>
      </p:nvGrpSpPr>
      <p:grpSpPr>
        <a:xfrm>
          <a:off x="0" y="0"/>
          <a:ext cx="0" cy="0"/>
          <a:chOff x="0" y="0"/>
          <a:chExt cx="0" cy="0"/>
        </a:xfrm>
      </p:grpSpPr>
      <p:sp>
        <p:nvSpPr>
          <p:cNvPr id="2" name="Title 1"/>
          <p:cNvSpPr>
            <a:spLocks noGrp="1"/>
          </p:cNvSpPr>
          <p:nvPr>
            <p:ph type="title"/>
          </p:nvPr>
        </p:nvSpPr>
        <p:spPr>
          <a:xfrm>
            <a:off x="1914524" y="274638"/>
            <a:ext cx="6772275" cy="809095"/>
          </a:xfrm>
        </p:spPr>
        <p:txBody>
          <a:bodyPr/>
          <a:lstStyle/>
          <a:p>
            <a:r>
              <a:rPr lang="en-AU" dirty="0"/>
              <a:t>Click to edit Master title style</a:t>
            </a:r>
            <a:endParaRPr lang="en-US" dirty="0"/>
          </a:p>
        </p:txBody>
      </p:sp>
      <p:sp>
        <p:nvSpPr>
          <p:cNvPr id="3" name="Content Placeholder 2"/>
          <p:cNvSpPr>
            <a:spLocks noGrp="1"/>
          </p:cNvSpPr>
          <p:nvPr>
            <p:ph idx="1"/>
          </p:nvPr>
        </p:nvSpPr>
        <p:spPr>
          <a:xfrm>
            <a:off x="1914524" y="1311276"/>
            <a:ext cx="6772275" cy="4199754"/>
          </a:xfrm>
        </p:spPr>
        <p:txBody>
          <a:bodyPr/>
          <a:lstStyle>
            <a:lvl1pPr indent="-324000">
              <a:spcAft>
                <a:spcPts val="800"/>
              </a:spcAft>
              <a:buClrTx/>
              <a:defRPr>
                <a:solidFill>
                  <a:schemeClr val="tx2"/>
                </a:solidFill>
              </a:defRPr>
            </a:lvl1pPr>
            <a:lvl2pPr indent="-324000">
              <a:spcAft>
                <a:spcPts val="800"/>
              </a:spcAft>
              <a:buClrTx/>
              <a:defRPr>
                <a:solidFill>
                  <a:schemeClr val="tx2"/>
                </a:solidFill>
              </a:defRPr>
            </a:lvl2pPr>
            <a:lvl3pPr indent="-324000">
              <a:spcAft>
                <a:spcPts val="800"/>
              </a:spcAft>
              <a:buClrTx/>
              <a:defRPr>
                <a:solidFill>
                  <a:schemeClr val="tx2"/>
                </a:solidFill>
              </a:defRPr>
            </a:lvl3pPr>
            <a:lvl4pPr indent="-324000">
              <a:spcAft>
                <a:spcPts val="800"/>
              </a:spcAft>
              <a:buClrTx/>
              <a:defRPr>
                <a:solidFill>
                  <a:schemeClr val="tx2"/>
                </a:solidFill>
              </a:defRPr>
            </a:lvl4pPr>
            <a:lvl5pPr indent="-324000">
              <a:spcAft>
                <a:spcPts val="800"/>
              </a:spcAft>
              <a:buClrTx/>
              <a:defRPr>
                <a:solidFill>
                  <a:schemeClr val="tx2"/>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89350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688" y="1009553"/>
            <a:ext cx="2127779" cy="990700"/>
          </a:xfrm>
        </p:spPr>
        <p:txBody>
          <a:bodyPr anchor="b"/>
          <a:lstStyle>
            <a:lvl1pPr algn="l">
              <a:defRPr sz="6000" b="1" cap="all"/>
            </a:lvl1pPr>
          </a:lstStyle>
          <a:p>
            <a:r>
              <a:rPr lang="en-AU" dirty="0"/>
              <a:t>1</a:t>
            </a:r>
            <a:endParaRPr lang="en-US" dirty="0"/>
          </a:p>
        </p:txBody>
      </p:sp>
      <p:sp>
        <p:nvSpPr>
          <p:cNvPr id="3" name="Text Placeholder 2"/>
          <p:cNvSpPr>
            <a:spLocks noGrp="1"/>
          </p:cNvSpPr>
          <p:nvPr>
            <p:ph type="body" idx="1"/>
          </p:nvPr>
        </p:nvSpPr>
        <p:spPr>
          <a:xfrm>
            <a:off x="674688" y="1864787"/>
            <a:ext cx="7772400" cy="1775778"/>
          </a:xfrm>
        </p:spPr>
        <p:txBody>
          <a:bodyPr anchor="t">
            <a:normAutofit/>
          </a:bodyPr>
          <a:lstStyle>
            <a:lvl1pPr marL="0" indent="0">
              <a:buNone/>
              <a:defRPr sz="2800" b="1">
                <a:solidFill>
                  <a:schemeClr val="tx2">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8" name="Rectangle 7"/>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903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Slide w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361758" y="348532"/>
            <a:ext cx="1340042" cy="5239468"/>
          </a:xfrm>
          <a:ln>
            <a:noFill/>
          </a:ln>
        </p:spPr>
        <p:txBody>
          <a:bodyPr>
            <a:noAutofit/>
          </a:bodyPr>
          <a:lstStyle>
            <a:lvl1pPr marL="0" indent="0">
              <a:buFontTx/>
              <a:buNone/>
              <a:defRPr sz="1000">
                <a:solidFill>
                  <a:schemeClr val="tx2">
                    <a:lumMod val="75000"/>
                    <a:lumOff val="25000"/>
                  </a:schemeClr>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4" name="Content Placeholder 3"/>
          <p:cNvSpPr>
            <a:spLocks noGrp="1"/>
          </p:cNvSpPr>
          <p:nvPr>
            <p:ph sz="half" idx="2"/>
          </p:nvPr>
        </p:nvSpPr>
        <p:spPr>
          <a:xfrm>
            <a:off x="1921933" y="1311276"/>
            <a:ext cx="6764868" cy="427672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Slide Number Placeholder 3">
            <a:extLst>
              <a:ext uri="{FF2B5EF4-FFF2-40B4-BE49-F238E27FC236}">
                <a16:creationId xmlns:a16="http://schemas.microsoft.com/office/drawing/2014/main" id="{3367286E-9ECD-4EC7-B549-E172CAAF1054}"/>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0262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 Text Column +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4" name="Content Placeholder 3"/>
          <p:cNvSpPr>
            <a:spLocks noGrp="1"/>
          </p:cNvSpPr>
          <p:nvPr>
            <p:ph sz="half" idx="2"/>
          </p:nvPr>
        </p:nvSpPr>
        <p:spPr>
          <a:xfrm>
            <a:off x="1921933" y="1308102"/>
            <a:ext cx="3134976" cy="4233716"/>
          </a:xfrm>
        </p:spPr>
        <p:txBody>
          <a:bodyPr/>
          <a:lstStyle>
            <a:lvl1pPr>
              <a:defRPr sz="1600">
                <a:solidFill>
                  <a:schemeClr val="tx2">
                    <a:lumMod val="90000"/>
                    <a:lumOff val="10000"/>
                  </a:schemeClr>
                </a:solidFill>
              </a:defRPr>
            </a:lvl1pPr>
            <a:lvl2pPr>
              <a:defRPr sz="1600">
                <a:solidFill>
                  <a:schemeClr val="tx2">
                    <a:lumMod val="90000"/>
                    <a:lumOff val="10000"/>
                  </a:schemeClr>
                </a:solidFill>
              </a:defRPr>
            </a:lvl2pPr>
            <a:lvl3pPr>
              <a:defRPr sz="1600">
                <a:solidFill>
                  <a:schemeClr val="tx2">
                    <a:lumMod val="90000"/>
                    <a:lumOff val="10000"/>
                  </a:schemeClr>
                </a:solidFill>
              </a:defRPr>
            </a:lvl3pPr>
            <a:lvl4pPr>
              <a:defRPr sz="1600">
                <a:solidFill>
                  <a:schemeClr val="tx2">
                    <a:lumMod val="90000"/>
                    <a:lumOff val="10000"/>
                  </a:schemeClr>
                </a:solidFill>
              </a:defRPr>
            </a:lvl4pPr>
            <a:lvl5pPr>
              <a:defRPr sz="1600">
                <a:solidFill>
                  <a:schemeClr val="tx2">
                    <a:lumMod val="90000"/>
                    <a:lumOff val="10000"/>
                  </a:schemeClr>
                </a:solidFil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 </a:t>
            </a:r>
            <a:endParaRPr lang="en-US" dirty="0"/>
          </a:p>
        </p:txBody>
      </p:sp>
      <p:sp>
        <p:nvSpPr>
          <p:cNvPr id="6" name="Rectangle 5"/>
          <p:cNvSpPr/>
          <p:nvPr userDrawn="1"/>
        </p:nvSpPr>
        <p:spPr>
          <a:xfrm>
            <a:off x="5418667" y="1308101"/>
            <a:ext cx="3268134" cy="4233717"/>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Content Placeholder 2"/>
          <p:cNvSpPr>
            <a:spLocks noGrp="1"/>
          </p:cNvSpPr>
          <p:nvPr>
            <p:ph sz="half" idx="1"/>
          </p:nvPr>
        </p:nvSpPr>
        <p:spPr>
          <a:xfrm>
            <a:off x="361758" y="348531"/>
            <a:ext cx="1340042" cy="5193287"/>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7" name="Slide Number Placeholder 3">
            <a:extLst>
              <a:ext uri="{FF2B5EF4-FFF2-40B4-BE49-F238E27FC236}">
                <a16:creationId xmlns:a16="http://schemas.microsoft.com/office/drawing/2014/main" id="{34D23EBB-AD80-4245-A976-EEC451C0E4D9}"/>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1588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w Image +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921932" y="274638"/>
            <a:ext cx="6764867" cy="792162"/>
          </a:xfrm>
        </p:spPr>
        <p:txBody>
          <a:bodyPr/>
          <a:lstStyle/>
          <a:p>
            <a:r>
              <a:rPr lang="en-AU" dirty="0"/>
              <a:t>Click to edit Master title style</a:t>
            </a:r>
            <a:endParaRPr lang="en-US" dirty="0"/>
          </a:p>
        </p:txBody>
      </p:sp>
      <p:sp>
        <p:nvSpPr>
          <p:cNvPr id="7" name="Rectangle 6"/>
          <p:cNvSpPr/>
          <p:nvPr userDrawn="1"/>
        </p:nvSpPr>
        <p:spPr>
          <a:xfrm>
            <a:off x="2028585" y="1308102"/>
            <a:ext cx="6665911" cy="4213224"/>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Content Placeholder 2"/>
          <p:cNvSpPr>
            <a:spLocks noGrp="1"/>
          </p:cNvSpPr>
          <p:nvPr>
            <p:ph sz="half" idx="1"/>
          </p:nvPr>
        </p:nvSpPr>
        <p:spPr>
          <a:xfrm>
            <a:off x="361758" y="348531"/>
            <a:ext cx="1340042" cy="5172795"/>
          </a:xfrm>
        </p:spPr>
        <p:txBody>
          <a:bodyPr>
            <a:noAutofit/>
          </a:bodyPr>
          <a:lstStyle>
            <a:lvl1pPr marL="0" indent="0">
              <a:buFontTx/>
              <a:buNone/>
              <a:defRPr sz="1000">
                <a:solidFill>
                  <a:srgbClr val="646664"/>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800"/>
            </a:lvl6pPr>
            <a:lvl7pPr>
              <a:defRPr sz="1800"/>
            </a:lvl7pPr>
            <a:lvl8pPr>
              <a:defRPr sz="1800"/>
            </a:lvl8pPr>
            <a:lvl9pPr>
              <a:defRPr sz="1800"/>
            </a:lvl9pPr>
          </a:lstStyle>
          <a:p>
            <a:pPr lvl="0"/>
            <a:r>
              <a:rPr lang="en-AU" dirty="0"/>
              <a:t>Click to edit Master text styles</a:t>
            </a:r>
          </a:p>
        </p:txBody>
      </p:sp>
      <p:sp>
        <p:nvSpPr>
          <p:cNvPr id="5" name="Slide Number Placeholder 3">
            <a:extLst>
              <a:ext uri="{FF2B5EF4-FFF2-40B4-BE49-F238E27FC236}">
                <a16:creationId xmlns:a16="http://schemas.microsoft.com/office/drawing/2014/main" id="{BEEAB5A0-0DB3-4792-865A-40E1C858CE56}"/>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3757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no margi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lstStyle/>
          <a:p>
            <a:r>
              <a:rPr lang="en-AU" dirty="0"/>
              <a:t>Click to edit Master title style</a:t>
            </a:r>
            <a:endParaRPr lang="en-US" dirty="0"/>
          </a:p>
        </p:txBody>
      </p:sp>
      <p:sp>
        <p:nvSpPr>
          <p:cNvPr id="3" name="Content Placeholder 2"/>
          <p:cNvSpPr>
            <a:spLocks noGrp="1"/>
          </p:cNvSpPr>
          <p:nvPr>
            <p:ph idx="1"/>
          </p:nvPr>
        </p:nvSpPr>
        <p:spPr>
          <a:xfrm>
            <a:off x="457200" y="1311276"/>
            <a:ext cx="8229600" cy="4210049"/>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Slide Number Placeholder 3">
            <a:extLst>
              <a:ext uri="{FF2B5EF4-FFF2-40B4-BE49-F238E27FC236}">
                <a16:creationId xmlns:a16="http://schemas.microsoft.com/office/drawing/2014/main" id="{860CDBD6-21E4-4794-A7A4-CC56E9A759AE}"/>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4268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Slide no margin 2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311276"/>
            <a:ext cx="4038600" cy="4192057"/>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311276"/>
            <a:ext cx="4038600" cy="419205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Slide Number Placeholder 3">
            <a:extLst>
              <a:ext uri="{FF2B5EF4-FFF2-40B4-BE49-F238E27FC236}">
                <a16:creationId xmlns:a16="http://schemas.microsoft.com/office/drawing/2014/main" id="{11A40899-72E8-4FD4-AA4E-9556BF163D40}"/>
              </a:ext>
            </a:extLst>
          </p:cNvPr>
          <p:cNvSpPr>
            <a:spLocks noGrp="1"/>
          </p:cNvSpPr>
          <p:nvPr>
            <p:ph type="sldNum" sz="quarter" idx="4294967295"/>
          </p:nvPr>
        </p:nvSpPr>
        <p:spPr>
          <a:xfrm>
            <a:off x="8534400" y="6570762"/>
            <a:ext cx="609600" cy="287238"/>
          </a:xfrm>
          <a:prstGeom prst="rect">
            <a:avLst/>
          </a:prstGeom>
        </p:spPr>
        <p:txBody>
          <a:bodyPr/>
          <a:lstStyle/>
          <a:p>
            <a:pPr algn="ctr" eaLnBrk="1" latinLnBrk="0" hangingPunct="1"/>
            <a:fld id="{2BBB5E19-F10A-4C2F-BF6F-11C513378A2E}" type="slidenum">
              <a:rPr kumimoji="0" lang="en-US" smtClean="0">
                <a:latin typeface="Arial Unicode MS" panose="020B0604020202020204" pitchFamily="34" charset="-128"/>
                <a:ea typeface="Arial Unicode MS" panose="020B0604020202020204" pitchFamily="34" charset="-128"/>
                <a:cs typeface="Arial Unicode MS" panose="020B0604020202020204" pitchFamily="34" charset="-128"/>
              </a:rPr>
              <a:pPr algn="ctr" eaLnBrk="1" latinLnBrk="0" hangingPunct="1"/>
              <a:t>‹#›</a:t>
            </a:fld>
            <a:endParaRPr kumimoji="0"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6138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3921125"/>
          </a:xfrm>
          <a:prstGeom prst="rect">
            <a:avLst/>
          </a:prstGeom>
        </p:spPr>
        <p:txBody>
          <a:bodyPr vert="horz" lIns="91440" tIns="45720" rIns="91440" bIns="45720" rtlCol="0" anchor="t">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Rectangle 5"/>
          <p:cNvSpPr/>
          <p:nvPr userDrawn="1"/>
        </p:nvSpPr>
        <p:spPr>
          <a:xfrm rot="262006">
            <a:off x="-243031" y="6019058"/>
            <a:ext cx="9574696" cy="121763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604160"/>
      </p:ext>
    </p:extLst>
  </p:cSld>
  <p:clrMap bg1="lt1" tx1="dk1" bg2="lt2" tx2="dk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062" r:id="rId12"/>
    <p:sldLayoutId id="2147485064" r:id="rId13"/>
    <p:sldLayoutId id="2147485063" r:id="rId14"/>
  </p:sldLayoutIdLst>
  <p:txStyles>
    <p:titleStyle>
      <a:lvl1pPr algn="l" defTabSz="457200" rtl="0" eaLnBrk="1" latinLnBrk="0" hangingPunct="1">
        <a:spcBef>
          <a:spcPct val="0"/>
        </a:spcBef>
        <a:buNone/>
        <a:defRPr sz="2800" b="1" kern="1200">
          <a:solidFill>
            <a:schemeClr val="tx2">
              <a:lumMod val="90000"/>
              <a:lumOff val="10000"/>
            </a:schemeClr>
          </a:solidFill>
          <a:latin typeface="+mj-lt"/>
          <a:ea typeface="+mj-ea"/>
          <a:cs typeface="+mj-cs"/>
        </a:defRPr>
      </a:lvl1pPr>
    </p:titleStyle>
    <p:bodyStyle>
      <a:lvl1pPr marL="3429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1pPr>
      <a:lvl2pPr marL="8001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2pPr>
      <a:lvl3pPr marL="12573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3pPr>
      <a:lvl4pPr marL="17145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4pPr>
      <a:lvl5pPr marL="2171700" indent="-216000" algn="l" defTabSz="457200" rtl="0" eaLnBrk="1" latinLnBrk="0" hangingPunct="1">
        <a:spcBef>
          <a:spcPct val="20000"/>
        </a:spcBef>
        <a:spcAft>
          <a:spcPts val="0"/>
        </a:spcAft>
        <a:buClr>
          <a:schemeClr val="tx2">
            <a:lumMod val="90000"/>
            <a:lumOff val="10000"/>
          </a:schemeClr>
        </a:buClr>
        <a:buFont typeface="Lucida Grande"/>
        <a:buChar char="-"/>
        <a:defRPr sz="1800" kern="1200">
          <a:solidFill>
            <a:schemeClr val="tx2">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normAutofit/>
          </a:bodyPr>
          <a:lstStyle/>
          <a:p>
            <a:r>
              <a:rPr lang="en-GB" altLang="en-US" dirty="0"/>
              <a:t>Reporting violence against women</a:t>
            </a:r>
          </a:p>
        </p:txBody>
      </p:sp>
      <p:sp>
        <p:nvSpPr>
          <p:cNvPr id="5" name="Subtitle 4">
            <a:extLst>
              <a:ext uri="{FF2B5EF4-FFF2-40B4-BE49-F238E27FC236}">
                <a16:creationId xmlns:a16="http://schemas.microsoft.com/office/drawing/2014/main" id="{53105892-4228-4C2C-B758-C7834C67B7E3}"/>
              </a:ext>
            </a:extLst>
          </p:cNvPr>
          <p:cNvSpPr>
            <a:spLocks noGrp="1"/>
          </p:cNvSpPr>
          <p:nvPr>
            <p:ph type="subTitle" idx="1"/>
          </p:nvPr>
        </p:nvSpPr>
        <p:spPr/>
        <p:txBody>
          <a:bodyPr>
            <a:normAutofit/>
          </a:bodyPr>
          <a:lstStyle/>
          <a:p>
            <a:r>
              <a:rPr lang="en-AU" altLang="en-US" sz="2800" dirty="0"/>
              <a:t>News sense and family violence</a:t>
            </a:r>
          </a:p>
        </p:txBody>
      </p:sp>
      <p:sp>
        <p:nvSpPr>
          <p:cNvPr id="4" name="AutoShape 10" descr="data:image/jpeg;base64,/9j/4AAQSkZJRgABAQAAAQABAAD/2wCEAAkGBxQTEhUUExMWFhQXFx8aFxcYGB4cHRwYHBkXGBwdGRgcHCgiHBwmHRoXITEhJSkrLi4uICAzODMsNyktLisBCgoKDg0OGxAQGywkHyQsLCw0Lyw1LC8sLywsLCwsLSwtLCwsLCwsLCwsLCwsLCwsLCwsLCwsLCwsLCw0LCwsLP/AABEIANIAyAMBIgACEQEDEQH/xAAbAAEAAgMBAQAAAAAAAAAAAAAABAUCAwYBB//EAEMQAAEEAAUCBAMFBQUFCQAAAAEAAgMRBAUSITFBUQYTImEUcYEHIzJCkTNSkqGxFWJywdE0c4Ki8BYkQ1Oys9Lh8f/EABgBAQEBAQEAAAAAAAAAAAAAAAABAgME/8QAKREBAQACAQQBAQgDAAAAAAAAAAECESEDEjFBYVETIjJSkaGxwUJxgf/aAAwDAQACEQMRAD8A+4oiICIiAiIgIiICIiAiIgIiICKDnGNdFEXMjMkhIDGDq48Weg6krTksWKALsTJGSeGMZQb/AMRNu/RXXG11xtaLCaVrGlziGtAskmgB7lZquzPJYsQWmUOe1vDC46L7lvB+qTXsmvaVgsU2VjZG3pcLbYqx0Ne63rns48UxwP8ALDC8j8VEAD2+at8tx7J4xIzg9+QeoKtxsm1uNnKUiLTFi2Oc5jXAvb+JvUXxYWWW5aPi2+Z5ZNO06gO44NfJb1CxmC1ywyXXll31Dm1X60rNe1jLNI5HM0xmnFzbdfDbBcfnQK8UxFZlYS6ERFlBERAREQEREBERARFphxTHOe1rgSwgOA6Ei6PvXRBhmEcjmFsTwxx/ORqodSG9T81GyrK3Q7uxE0pPPmEV9AAKWWfZl8PA+UNLy0elo6uJoDb3KpPDeLzJ7w7ERRiI8g+lzfcDf9Cukl7dtyXtWWf5yYS1jG6nu4+XHA5JKn5bJI5gMrA13YG9v8j7LzFwtBM2jU9jDpA5PWh7mq+qg+Fc6dioTI+IxODi3STfHXcA+246Ka+7xE/xa/E2W4qYD4fECEAbjSbcf8d7D2peeEpMUGvjxY9bCNL+j2kdxyQR/RRfGWcTROhZh3xCR7vU15AJG1cnYE3Z/RdQrbZhJdf2tt7UeGSNznBpYXA+sCrB91tjjDfwgDrsK3UHLsmihfJIwHVId7N9SdvqVYrF16Zvwhy5pC2VsLpGiVwtrL3IXhy1vnif82jRXcXdlYT5LC+duIcy5Wig6z/Ti9yrBXcng/0KkxPiNrMYzCGN5c9t6+g5PHUbc9Fll+Y4l0pjlwuhrb+9EgLSOmltXZ7dFcaRd1v3TWvK+PL1ERZZEREBERAREQEREBERAXPeGofhMK44hwY7zHukc41ZLjvfuKV27FMDxGXDW4EhvWhya7e65T7TsulmwzTE1ztDtTmN3JGkgEDrR6LphN3tvtvCbur7dZhp2yMa9htrhbT3HQrnvGmNxMIjlhc0QsNzXzVtoV1FauN7pZZl4jbhPhozE5zZGgahsGtAaO29XddgvcPnWDzBskGqxW4d6bHdp9q/orjjZe7XCzGznXCTkmfR42OQwlzXN9J1DdpINHnf/wCl898JYsYLHPbPJQGpj3WSC4EUXfz391VYnEOwmImbhZnBodpDmn8TR36GjYtVZJJ6kk/Mkr14dGSX6V6MenJv6V0PjDFwYjHamvJiOhr3jsDTi35Bdd478T+VFG3DTN1uO5aQ4hgHN71Zr+a+YPYRyCPmsaWvspdfDX2cuvh9t8IYmeTCsdiARIb5FEtv0kjoSFdL5Nm3jOfFxMw7I9D3EBxY4289mihpB67ld34Kwc8WGDMQTr1GgTZDegJ/VePqdO483j4ebPCzm/ovlFmzCNsjYnGnvFtvg10vupS5rOctknxcRDSI4wCXnveogdzsAueMlvLGMl8ulRFS5pkLpn6visRH2DHANH007/VSSXykXSKPgYnsYGvf5jh+eqJ+YG1r1RG9ERAREQEREBERAREQVWUZX5ck8r95JX89o27MaPbk/MrTh/E0UmJOHjDnubepzR6W1zZvvtt1V2ud8JeHPhBNZBdJISHddA/CD77lblllt8t8Xdq9xLWlrg+tJBBvbYijuvlXjTwlHhGMfHI5wc7TpfRPBILSAOK3Vtm3gzGOg0HEeefN1aXEgVVXZ63vXHZcr4kybEYYxid2oEHQdRcABVgXxyF6ejjJeMnbpTV4yVUERcQ0K1gwgZuLJ7lQsrYS++gG/wBVZzGgvRledO2V9NUoUDEsUyVtdTso0yRI15bjXQyslZWphsXx2o/RdPN44xs0jDCyhYAja0uDj2c6v6VS48rv/D/jqHD4aOJ0T9bBR01R/vWTys9We+3dM571t1eW4fFjFTOle04cj7to5HbptW991eKvw2dQPMYErdUrdTGk04t+SwzTO44JYI38zOLWnsRXPsSQPqvBZbfDx2W3ws0RFhkREQEREBERAREQEREBERBXZTmomdMzh8MhY5vty0/Uf5rfFmEbpXwh3rYASPY3/wBfULScoj8/4httkrS7Sdnt6B4610PKps48PzfEjE4Z7Q/8wdxxX1BHRdJMbW5MbWPiXxe2JkzMOQ6eOtQIJDQTRPvVi/mvn+c43F4xgnlY50UdgOaymC6s/wAhuvruFyyNrnSmJgleKkcBz356LlfHXicQB2FZGLdHu47NaHWNm1uatdellJdYzl06eU3rGPnODxOgnseVbu3CrcZlE8TGvkicxjvwuI/S+x+a1xY5zRWx7WvXZvmPRZvmJz2e5UWZe/HAjcbqHJJZsqyEjBy+n5T4ey3EwxtYWueGgu0vp5NerULvlcz4DyODFPkE7jbQNDA6ru7Pc1Q/VX+XeCpMLO7EMeJBGHGNg2c80aa48f6rj1c543qxz6mU8b1XUf8AZvD+dHMGU+JoayiaAAobewJVdifDMk2NbiJ5G+XGR5UbQem41E++5r2W/Ls1nkwT5pY/JlAdQojgbHS7cfIqX4ZzU4mAPcAHAlrq4sdQvLvPHd/44fen8JOKzFrJooeXyaiB2a0WSfayApqg4fK2NmfOSXSOGmz+Vg/K0dB1PUqcud16YuvQiIogiIgIiICIiAiIgIiIBVd4fzL4jDxzUAXiyB0NkUrFRMvy9kOoMsNc4v09ATzp7AneleNLxpQ5Vn75cdisO4hoa0CIV1beonvepp+QWOT+FS5t48txEgdbHG9m7bE7WL3o8K1xmQwOmbiSCyVm+trqsAfm6EUrKOZrhbXAg8EEEfqulz/K3cvyuA+1TNXjRh9NMcNZcepBNAfLk/Rc5iMngEMtPkE8LGPeXVoJfXoA5DhfXsV9DlwM4xb5pZGOwjWEtYQDRA5AI2OxN2uVyjL45cvxWIxJc3zZPMLmiyNJOmged3OXfp5yYyT4/d1wy1irvC/g44uF0vmhlEtaKuyP3t9gtn2cNhOJcyZoc5zajsWLBOr61VH2K7bwFg4WYUOgc9wkJc5zxR1fhqhsKqlWYvCQ4LHQmHCOd5xoyajpZZo6RVA73ueOEvVuVyx/QvU3bigZt4NMWJOIa9seHY4SEi9TQ2iQ0V1r+a7jJs1jxMQliJLSSNxRBHIIUyRgcCCAQRRB4IXE5rneJgPw2EwBbRpjg0uYQerQ0V+pXHd6k17jnu58OuzPB+dE6MuLQ4USKuvqqzESswTcPFG30ySiPfncOJd87AVnlccjYYxK7VIGjW7u7qteJytkk0czySYgdDegc6rd7mgAO26xLri+GJfVTkRFhkREQEREBERAREQEREBEVRneLxQ9GGgDnH/xHuAY35tvUVZNrJtboouV4Z0cTWveZH8ueerjuaHQdgpSlRQS+KsO17op9UTxsQ9ppw7tcBTgVRRfZzEX6mzyCA76AKNc1q7fS13TmA8gGuFkuk6lx/Dw3M9fhUPjKYR4KQN2sBgHz2/papRnjcC2HDzxXA+EHWBfqN6wR1G443Vn4sj82TDwdHP1O+Q2/wDkr7F4OOVumRjXt7OAIWpZMZKsskm0bJ8fBLFeGLSxuwDRQB7VWy4/HxY/G4hjHxOggY8OO430kGy4H1HbYDYLvIIGsaGsaGtHAAofotizjn222RJlq7jTi8WyJuqR7WNH5nEAfqVDy3PIp3lsJMgaPU8A6AegDjsT7C1YPaCKIBHYoxgAoAAdgKWONM8aZIiKIIiICIiDns28aYPDyGKSQ+Y3lrWOdVi+g7Lfk3ivCYp2mGdpf+4fS76NdV/RcXhWg+IZLF+k/wDttUv7UshjbCMXE3y5o3i3M9NgmrNdQaIPzQfQ1U5J4jw+LLxBJqLK1AtLSLsDZwHYp4UzM4nCQzO/E5nq/wAQ2P8AMLhcK34HPC3iPEjbtb9//WD+qDv82zuHDGMTP0mV2lgAJLnbcAD3H6qXjMS2JjpHnSxgJcewHK4fFD4vO2N5jwceo/43V/np/RdN4x/2HE/7p39EFYPtEwH/AJrq/e8t9frS6TA4yOZgkie17HcOabBXzrwZjMMzJ3jEOjq5PS4izd0AOb7Kw+x7Byx4NxkBDXyamA7baQCa7EhB3M8zWNLnuDWgWXE0AO5J4XLP+0XAg15ji261iNxb/FSovtgxzz8PhWmmym3+/qa1o+VuJ+gXcx5LAIPh/Lb5WnTprkVW/v7oJOCxjJmCSJ7XscLDmmwVAwXiLDyzvw7JLmZeppaRwQDuRR5C88MeH48FCYo3Pc0uLreQTZ+QApcN4wHwWbYfFjaOXZ56bUx9/QtP0QfQs5zeHCx+bO/QywLonc+w3UuKQOaHDggEdNjvwuD8bt+Lx+DwQ3Y0maYew4B+gcP+Jd3PJpaXHoLQVGEZ5mMkf0jaGj5nn/NXarsjh0x2fxPJcfqrFay8rl5ERFlBERAREQEREBERB8vhmazxDI5zg0aTu4gD9m3qVv8AtJ8SRzxjB4U+fLI8ahH6qANgWNiSa+Qu11maeEMHiJDJNA1zzy63C623ohS8pyDDYb9hCxh7gb/xHdBj4Yyw4bCwwndzGjV/iO5/mVyn2uZcTFDimbPgeNx+64gg/Rwb+pXfrRjcIyVjo5GhzHCnNPBCDkfsvwjjDLi5P2mKkLyf7oJqvay5XvjH/YcT/unf0VlhMMyNjY42hrGimtHAAXuKwzZGOY8amOFOB6g9EHxjBeGRNlTcTE3/ALxDI91gbuYDwe5bVj6919N8FeIW43DNk2EjfTI0dHVyB2PIVplmWRYePy4WBjLJ0jizzyo+VZBh8M5zoImxl/4tN70SRtfuUHFfbFlby2HEsB+6tryPyglrmu+QcP5hdNkfjLCzwiR00cbgPWx7g0tPXYnce66CRgcCCAQdiDwQual8AZe52o4Zt9g5wb/CHUgucnzaLEs8yF2pmot1UQCRsavke65/7UMp8/AvIFuiPmD5DZw/hJXVYbDtjaGMaGtaKDQKAHsFlIwOBaRYIog9Qdig+d/ZXE+eSfGzbuIbCw+zQNRH/KP1XcZsbaGDl5r6dVsyzLosPGI4WBjBw0cb7lYsGqUno0UPmrFiWxtAAcBeoiiCIiAiIgIiICIiAiIg53G5niGnEvYY/Lw++hzTbgIw93r1UDua2U7HZ22Phj31H5r9NeiPuQTvw7YWdio2NwGGdK8STUZCC+LzaDjQAtl2bAG3VTcxyeOY24uHp0O0uLdTLvS6uRz77nuUGnMs8bE7T5b3gMa9xbVBrnFg5Is2OAjs9Y2F0j2uaWv8ssJbeuwANV6d7G90pOJyyN5cXA25rWmjXpY4vH8ysZspjc17SDT36yb3D9iCD0ogIIx8QM8jztJoO0EW3Z11u+9On+9dLObNjWHLYyRM/SbLfSNLjexo8dLW7+yWeV5ep431atXq1c3fH0qvZeR5PG1kbG6gI362kHfVvd971Gx7oMHZsGiUm3aJBGGgblzgygLNGy4b7KZgsQXtsscw2QWu529xsR7haJsqjc2RpB+8eHkgkEPGmi09CNIW/BYURt0guduSS42STySf+ggqMVm8jXSxAN80SMbFsaLJOHEXvWmS6/dU2XNGsdPrNNhY1526EPPff8PFLzHwQNlZiJXNY9gLWuc7SPV3BNEjeu1nutz8vif5hI1CZga/fYtAdVfxHcIIGLzsiGdwjLJYWatD6OxBLTbTRBo9ehWzNvEEcD9DgSQ0OfRaNLSSAaJBcdjs2zt8lsbkkeiRji9/mjS9znW4tAIAvoACf1Kzx2URyvD3FwdQadLq1NBsB3cAk8Udyg05lngie5vlvdoa1z3CqaHuc1pNmzu07BIsfof5Qje8jT5jmgU3XemxdnizQNDlZ47LWSPcCD941ofv0YXOb8t3FbJ8pY6XzbeDtqDXENdp/DqHWr/1tUR35/GJ/Jo3qDC627PIsDTeoiiN6rdW6rf7Li84yBx12HOYHbaq0hzm88Cuxr2U5k7TVOB1C20RuNtx3G4UGxEXgKD1EWLXg2AQa2Psed0GSIiAiIgIiIOPzvKpnjGloFOA0tMYJkqNthj7sXxsNipPiU4jW3yjIGeX6CwOP3t/mDfavx+n8VrpXvAFkgDuV61wIsGx3CDns7fMJ49HmkU30s1BpOv1HULbxyJBVcG7XmYum8815urXH5Wm/L8ux5mv8t/ivVv+HSujRBz+KxEwmcwCUgzRlpDSWiOhr9XAFg2Od1vEc2vFPBfqAqBrj6L8sGwOD6+p/wBVcog5mAzfDT+T8QZNA0+cN/Mo69Advf8Ay3wpvhrzNL9ZeW6vRrDwaoX+09ZF3z79FcErxzwKs8mh7nlBSZmNGKbLJG6SPyixpawv0P1An0gE+oULr8tbWo+PbK3DwiOJ0TNf3kbdRc2MhxA+79Q302G8ccLpUQc+2CZ8eFa90osnzSPS7Todp1kbjfT2NrVHHI5uBfKJNbCfM5FExuFvA963Pf3XSrRO6yG/qgpRFP5eLkYXmUlwhDjsAANOgHbm9yt3hnzKk1l5ZY0aw8Hj1ftPURffa7pXTfZeF423G/CCh8SYSXWHwA6pWGB5H5WuNtefZnr/AIlNOHLJsO2NpETI3tNDYV5QYCfkHfzU6KdrhbTYIBB6EG+D9ElxDW6bcBqNN9/kgosiEjg4Sef5hjIl1WGeYSf2ZPtdFm1Ve6jwsezDYNpE4jEdShgf5gcGANBr11q1cf3ei6KfGxsNOeAauvbuVi/MIxy8AUDfQA1VngXauqulXDFO4YMSGQGiZtJqyGgtDyPfkDqmLdK1mKIbIfvBo07HTpjBLaBJA9XAJ5pWjMwjJADtzZGx6c3tt15XkGYse/Q0my3VuCNroHfv0TVNVC8MvkMbxJr2kOnUHD0UCK1+ojnndXCIogiIgIiIKvMIvvozWv0uAaTTbGmiAdr591BfiJYtYBYPV22Bc3UfoNgANySV0Dmg1Y44XpC1MmpVLjczlAIaA0g0XEGhdlte+kcb7kBeYnGzlr9LdIpzWmjqsNBvbj8wruFeIndPob+FNLipjYjAJJcb0mqDAW9eXHb/APFl8RIZWkhzWatIB2sFpN11Pz42rqrdRxgxr1W472G3sCdiQO6bhtDxRm1OAvS0h1gDcEj011oBx/hUctmsvpxIJ0tP71SAEAcN3YPerV4idybUcWHxFNpzgAHONkW52phaDzpBp+3us8Rh5XB9NIJNE6hZZfDRdAUBd+6uUTuXuVOOa8YV7T6XBukEG+wBtR/7GdeqgTX4dRr8TTV/IG3c7nurkN1c8du62gJ3WHdpTQ5Q8OsyUNthdUQdddrNV2AWceVO1N1OBa0AdbpuqgO13ZPsFbIndU7qp4smprWkjSNFgdRGXUPkb3+q0T4QNIbrJcNIY2q21WCD1AHPy36K/XlJ3Ve6q/G5WJHOdYs6eRY9Gvnff8V17LRjcq22JIttgCyaLbc7o47DalcIkyqd1VhyZlu9TvUKPFkkEWXfUmuLUmHB6XB2ol1U4mt+o2raulKUindTdERFEEREBERAREQEREBERAREQFqcbNDjr/os3b7D9V61tcIPQEREBERAREQEREBERAREQEREBERAREQEREBERAREQEREBERAREQEREBERAREQEREBERAREQf/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7355-88B1-4EF8-8AF0-01C774F4F215}"/>
              </a:ext>
            </a:extLst>
          </p:cNvPr>
          <p:cNvSpPr>
            <a:spLocks noGrp="1"/>
          </p:cNvSpPr>
          <p:nvPr>
            <p:ph type="title"/>
          </p:nvPr>
        </p:nvSpPr>
        <p:spPr>
          <a:xfrm>
            <a:off x="457200" y="273600"/>
            <a:ext cx="6772275" cy="809095"/>
          </a:xfrm>
        </p:spPr>
        <p:txBody>
          <a:bodyPr/>
          <a:lstStyle/>
          <a:p>
            <a:r>
              <a:rPr lang="en-AU" dirty="0"/>
              <a:t>What is news?</a:t>
            </a:r>
          </a:p>
        </p:txBody>
      </p:sp>
      <p:sp>
        <p:nvSpPr>
          <p:cNvPr id="4" name="Content Placeholder 3">
            <a:extLst>
              <a:ext uri="{FF2B5EF4-FFF2-40B4-BE49-F238E27FC236}">
                <a16:creationId xmlns:a16="http://schemas.microsoft.com/office/drawing/2014/main" id="{43865997-2DED-4491-B7B2-124FAF11391A}"/>
              </a:ext>
            </a:extLst>
          </p:cNvPr>
          <p:cNvSpPr>
            <a:spLocks noGrp="1"/>
          </p:cNvSpPr>
          <p:nvPr>
            <p:ph sz="half" idx="1"/>
          </p:nvPr>
        </p:nvSpPr>
        <p:spPr>
          <a:xfrm>
            <a:off x="457200" y="1310400"/>
            <a:ext cx="6772275" cy="4199754"/>
          </a:xfrm>
        </p:spPr>
        <p:txBody>
          <a:bodyPr/>
          <a:lstStyle/>
          <a:p>
            <a:pPr>
              <a:buClr>
                <a:srgbClr val="A6CB46"/>
              </a:buClr>
              <a:buFont typeface="Courier New" panose="02070309020205020404" pitchFamily="49" charset="0"/>
              <a:buChar char="o"/>
            </a:pPr>
            <a:r>
              <a:rPr lang="en-AU" dirty="0"/>
              <a:t>Is it new?</a:t>
            </a:r>
          </a:p>
          <a:p>
            <a:pPr>
              <a:buClr>
                <a:srgbClr val="A6CB46"/>
              </a:buClr>
              <a:buFont typeface="Courier New" panose="02070309020205020404" pitchFamily="49" charset="0"/>
              <a:buChar char="o"/>
            </a:pPr>
            <a:r>
              <a:rPr lang="en-AU" dirty="0"/>
              <a:t>Does it have a big impact?</a:t>
            </a:r>
          </a:p>
          <a:p>
            <a:pPr>
              <a:buClr>
                <a:srgbClr val="A6CB46"/>
              </a:buClr>
              <a:buFont typeface="Courier New" panose="02070309020205020404" pitchFamily="49" charset="0"/>
              <a:buChar char="o"/>
            </a:pPr>
            <a:r>
              <a:rPr lang="en-AU" dirty="0"/>
              <a:t>Is it important?</a:t>
            </a:r>
          </a:p>
          <a:p>
            <a:pPr>
              <a:buClr>
                <a:srgbClr val="A6CB46"/>
              </a:buClr>
              <a:buFont typeface="Courier New" panose="02070309020205020404" pitchFamily="49" charset="0"/>
              <a:buChar char="o"/>
            </a:pPr>
            <a:r>
              <a:rPr lang="en-AU" dirty="0"/>
              <a:t>Is it unusual?</a:t>
            </a:r>
          </a:p>
          <a:p>
            <a:pPr>
              <a:buClr>
                <a:srgbClr val="A6CB46"/>
              </a:buClr>
              <a:buFont typeface="Courier New" panose="02070309020205020404" pitchFamily="49" charset="0"/>
              <a:buChar char="o"/>
            </a:pPr>
            <a:r>
              <a:rPr lang="en-AU" dirty="0"/>
              <a:t>Is it interesting?</a:t>
            </a:r>
          </a:p>
          <a:p>
            <a:pPr>
              <a:buClr>
                <a:srgbClr val="A6CB46"/>
              </a:buClr>
              <a:buFont typeface="Courier New" panose="02070309020205020404" pitchFamily="49" charset="0"/>
              <a:buChar char="o"/>
            </a:pPr>
            <a:r>
              <a:rPr lang="en-AU" dirty="0"/>
              <a:t>Is it about people?</a:t>
            </a:r>
          </a:p>
          <a:p>
            <a:pPr>
              <a:buClr>
                <a:srgbClr val="A6CB46"/>
              </a:buClr>
              <a:buFont typeface="Courier New" panose="02070309020205020404" pitchFamily="49" charset="0"/>
              <a:buChar char="o"/>
            </a:pPr>
            <a:r>
              <a:rPr lang="en-AU" dirty="0"/>
              <a:t>Does it affect our audience?</a:t>
            </a:r>
          </a:p>
          <a:p>
            <a:endParaRPr lang="en-AU" dirty="0"/>
          </a:p>
          <a:p>
            <a:endParaRPr lang="en-AU" dirty="0"/>
          </a:p>
        </p:txBody>
      </p:sp>
    </p:spTree>
    <p:extLst>
      <p:ext uri="{BB962C8B-B14F-4D97-AF65-F5344CB8AC3E}">
        <p14:creationId xmlns:p14="http://schemas.microsoft.com/office/powerpoint/2010/main" val="406383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439D2C-6D33-40C4-A4A7-DFE5D2A6D0FA}"/>
              </a:ext>
            </a:extLst>
          </p:cNvPr>
          <p:cNvSpPr>
            <a:spLocks noGrp="1"/>
          </p:cNvSpPr>
          <p:nvPr>
            <p:ph type="body" idx="1"/>
          </p:nvPr>
        </p:nvSpPr>
        <p:spPr>
          <a:xfrm>
            <a:off x="828700" y="548680"/>
            <a:ext cx="7486600" cy="4464496"/>
          </a:xfrm>
        </p:spPr>
        <p:txBody>
          <a:bodyPr/>
          <a:lstStyle/>
          <a:p>
            <a:pPr algn="ctr"/>
            <a:endParaRPr lang="en-AU" dirty="0"/>
          </a:p>
          <a:p>
            <a:pPr marL="18900" indent="0" algn="ctr">
              <a:buNone/>
            </a:pPr>
            <a:r>
              <a:rPr lang="en-AU" dirty="0"/>
              <a:t>“</a:t>
            </a:r>
            <a:r>
              <a:rPr lang="en-AU" b="1" dirty="0"/>
              <a:t>Journalists describe society to itself</a:t>
            </a:r>
            <a:r>
              <a:rPr lang="en-AU" dirty="0"/>
              <a:t>. They convey information, ideas and opinions, a privileged role. They search, disclose, record, question, entertain, suggest and remember.”</a:t>
            </a:r>
          </a:p>
          <a:p>
            <a:pPr marL="18900" indent="0">
              <a:buNone/>
            </a:pPr>
            <a:r>
              <a:rPr lang="en-AU" dirty="0"/>
              <a:t>						</a:t>
            </a:r>
          </a:p>
        </p:txBody>
      </p:sp>
      <p:sp>
        <p:nvSpPr>
          <p:cNvPr id="4" name="Text Placeholder 3">
            <a:extLst>
              <a:ext uri="{FF2B5EF4-FFF2-40B4-BE49-F238E27FC236}">
                <a16:creationId xmlns:a16="http://schemas.microsoft.com/office/drawing/2014/main" id="{005996C9-178E-49DE-9AB5-1DB3FABFD89F}"/>
              </a:ext>
            </a:extLst>
          </p:cNvPr>
          <p:cNvSpPr>
            <a:spLocks noGrp="1"/>
          </p:cNvSpPr>
          <p:nvPr>
            <p:ph type="body" idx="10"/>
          </p:nvPr>
        </p:nvSpPr>
        <p:spPr/>
        <p:txBody>
          <a:bodyPr/>
          <a:lstStyle/>
          <a:p>
            <a:pPr algn="ctr"/>
            <a:r>
              <a:rPr lang="en-AU" dirty="0"/>
              <a:t>Media, Entertainment and Arts Alliance </a:t>
            </a:r>
            <a:br>
              <a:rPr lang="en-AU" dirty="0"/>
            </a:br>
            <a:r>
              <a:rPr lang="en-AU" dirty="0"/>
              <a:t>Code of Ethics</a:t>
            </a:r>
          </a:p>
          <a:p>
            <a:endParaRPr lang="en-AU" dirty="0"/>
          </a:p>
        </p:txBody>
      </p:sp>
    </p:spTree>
    <p:extLst>
      <p:ext uri="{BB962C8B-B14F-4D97-AF65-F5344CB8AC3E}">
        <p14:creationId xmlns:p14="http://schemas.microsoft.com/office/powerpoint/2010/main" val="417372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15F21-0E00-4FB8-93BC-DC67B181FE5D}"/>
              </a:ext>
            </a:extLst>
          </p:cNvPr>
          <p:cNvSpPr>
            <a:spLocks noGrp="1"/>
          </p:cNvSpPr>
          <p:nvPr>
            <p:ph type="title"/>
          </p:nvPr>
        </p:nvSpPr>
        <p:spPr/>
        <p:txBody>
          <a:bodyPr/>
          <a:lstStyle/>
          <a:p>
            <a:r>
              <a:rPr lang="en-AU" dirty="0"/>
              <a:t>Is it news?</a:t>
            </a:r>
          </a:p>
        </p:txBody>
      </p:sp>
      <p:sp>
        <p:nvSpPr>
          <p:cNvPr id="5" name="Slide Number Placeholder 3">
            <a:extLst>
              <a:ext uri="{FF2B5EF4-FFF2-40B4-BE49-F238E27FC236}">
                <a16:creationId xmlns:a16="http://schemas.microsoft.com/office/drawing/2014/main" id="{4AA744DE-B2ED-42DF-A43E-CDA5F61FDE38}"/>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4</a:t>
            </a:fld>
            <a:endParaRPr lang="en-US" dirty="0"/>
          </a:p>
        </p:txBody>
      </p:sp>
      <p:sp>
        <p:nvSpPr>
          <p:cNvPr id="6" name="Content Placeholder 5">
            <a:extLst>
              <a:ext uri="{FF2B5EF4-FFF2-40B4-BE49-F238E27FC236}">
                <a16:creationId xmlns:a16="http://schemas.microsoft.com/office/drawing/2014/main" id="{4DD7462A-B885-49AF-A3D9-8159DDEECAF2}"/>
              </a:ext>
            </a:extLst>
          </p:cNvPr>
          <p:cNvSpPr>
            <a:spLocks noGrp="1"/>
          </p:cNvSpPr>
          <p:nvPr>
            <p:ph sz="half" idx="4294967295"/>
          </p:nvPr>
        </p:nvSpPr>
        <p:spPr>
          <a:xfrm>
            <a:off x="457200" y="1310400"/>
            <a:ext cx="6764337" cy="4276725"/>
          </a:xfrm>
        </p:spPr>
        <p:txBody>
          <a:bodyPr lIns="0">
            <a:normAutofit/>
          </a:bodyPr>
          <a:lstStyle/>
          <a:p>
            <a:pPr>
              <a:buClr>
                <a:schemeClr val="accent1">
                  <a:lumMod val="60000"/>
                  <a:lumOff val="40000"/>
                </a:schemeClr>
              </a:buClr>
              <a:buFont typeface="Courier New" panose="02070309020205020404" pitchFamily="49" charset="0"/>
              <a:buChar char="o"/>
            </a:pPr>
            <a:r>
              <a:rPr lang="en-AU" dirty="0"/>
              <a:t>One in four women has experienced violence by a partner</a:t>
            </a:r>
          </a:p>
          <a:p>
            <a:pPr lvl="1">
              <a:buClr>
                <a:schemeClr val="accent1">
                  <a:lumMod val="60000"/>
                  <a:lumOff val="40000"/>
                </a:schemeClr>
              </a:buClr>
              <a:buFont typeface="Arial" panose="020B0604020202020204" pitchFamily="34" charset="0"/>
              <a:buChar char="•"/>
            </a:pPr>
            <a:r>
              <a:rPr lang="en-AU" dirty="0"/>
              <a:t>One woman is killed by her current or former partner each week</a:t>
            </a:r>
          </a:p>
          <a:p>
            <a:pPr lvl="1">
              <a:buClr>
                <a:schemeClr val="accent1">
                  <a:lumMod val="60000"/>
                  <a:lumOff val="40000"/>
                </a:schemeClr>
              </a:buClr>
              <a:buFont typeface="Arial" panose="020B0604020202020204" pitchFamily="34" charset="0"/>
              <a:buChar char="•"/>
            </a:pPr>
            <a:r>
              <a:rPr lang="en-AU" dirty="0"/>
              <a:t>One in three women has experienced physical violence</a:t>
            </a:r>
          </a:p>
          <a:p>
            <a:pPr lvl="1">
              <a:buClr>
                <a:schemeClr val="accent1">
                  <a:lumMod val="60000"/>
                  <a:lumOff val="40000"/>
                </a:schemeClr>
              </a:buClr>
              <a:buFont typeface="Arial" panose="020B0604020202020204" pitchFamily="34" charset="0"/>
              <a:buChar char="•"/>
            </a:pPr>
            <a:r>
              <a:rPr lang="en-AU" dirty="0"/>
              <a:t>One in five women has experienced sexual violence</a:t>
            </a:r>
          </a:p>
          <a:p>
            <a:pPr>
              <a:buClr>
                <a:schemeClr val="accent1">
                  <a:lumMod val="60000"/>
                  <a:lumOff val="40000"/>
                </a:schemeClr>
              </a:buClr>
              <a:buFont typeface="Courier New" panose="02070309020205020404" pitchFamily="49" charset="0"/>
              <a:buChar char="o"/>
            </a:pPr>
            <a:r>
              <a:rPr lang="en-AU" altLang="en-US" dirty="0"/>
              <a:t>One-third (34%) of clients of homelessness services have experienced domestic or family violence. </a:t>
            </a:r>
          </a:p>
          <a:p>
            <a:pPr lvl="1">
              <a:buClr>
                <a:schemeClr val="accent1">
                  <a:lumMod val="60000"/>
                  <a:lumOff val="40000"/>
                </a:schemeClr>
              </a:buClr>
              <a:buFont typeface="Arial" panose="020B0604020202020204" pitchFamily="34" charset="0"/>
              <a:buChar char="•"/>
            </a:pPr>
            <a:r>
              <a:rPr lang="en-AU" altLang="en-US" dirty="0"/>
              <a:t>The majority of these (66%) were female and one quarter (26%) were children under the age of 14.</a:t>
            </a:r>
          </a:p>
          <a:p>
            <a:pPr>
              <a:buClr>
                <a:schemeClr val="accent1">
                  <a:lumMod val="60000"/>
                  <a:lumOff val="40000"/>
                </a:schemeClr>
              </a:buClr>
              <a:buFont typeface="Courier New" panose="02070309020205020404" pitchFamily="49" charset="0"/>
              <a:buChar char="o"/>
            </a:pPr>
            <a:r>
              <a:rPr lang="en-AU" dirty="0"/>
              <a:t>Over 400,000 women experienced violence during pregnancy</a:t>
            </a:r>
          </a:p>
          <a:p>
            <a:pPr marL="126900" indent="0">
              <a:buNone/>
            </a:pPr>
            <a:endParaRPr lang="en-AU" dirty="0"/>
          </a:p>
        </p:txBody>
      </p:sp>
    </p:spTree>
    <p:extLst>
      <p:ext uri="{BB962C8B-B14F-4D97-AF65-F5344CB8AC3E}">
        <p14:creationId xmlns:p14="http://schemas.microsoft.com/office/powerpoint/2010/main" val="414787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7B6936A-5DF6-43AA-9350-FC3CC8E8B508}"/>
              </a:ext>
            </a:extLst>
          </p:cNvPr>
          <p:cNvSpPr>
            <a:spLocks noGrp="1"/>
          </p:cNvSpPr>
          <p:nvPr>
            <p:ph type="body" idx="1"/>
          </p:nvPr>
        </p:nvSpPr>
        <p:spPr>
          <a:xfrm>
            <a:off x="685800" y="1196752"/>
            <a:ext cx="7772400" cy="4464496"/>
          </a:xfrm>
        </p:spPr>
        <p:txBody>
          <a:bodyPr>
            <a:normAutofit/>
          </a:bodyPr>
          <a:lstStyle/>
          <a:p>
            <a:pPr algn="ctr"/>
            <a:r>
              <a:rPr lang="en-AU" sz="4000" b="0" dirty="0"/>
              <a:t>Intimate partner violence </a:t>
            </a:r>
            <a:br>
              <a:rPr lang="en-AU" sz="4000" dirty="0"/>
            </a:br>
            <a:r>
              <a:rPr lang="en-AU" sz="4000" b="0" dirty="0"/>
              <a:t>is the top risk factor for </a:t>
            </a:r>
            <a:br>
              <a:rPr lang="en-AU" sz="4000" dirty="0"/>
            </a:br>
            <a:r>
              <a:rPr lang="en-AU" sz="900" dirty="0"/>
              <a:t> </a:t>
            </a:r>
            <a:br>
              <a:rPr lang="en-AU" sz="4000" dirty="0"/>
            </a:br>
            <a:r>
              <a:rPr lang="en-AU" sz="5400" dirty="0"/>
              <a:t>death, disability &amp; illness </a:t>
            </a:r>
            <a:br>
              <a:rPr lang="en-AU" sz="4000" dirty="0"/>
            </a:br>
            <a:r>
              <a:rPr lang="en-AU" sz="900" dirty="0"/>
              <a:t> </a:t>
            </a:r>
            <a:br>
              <a:rPr lang="en-AU" sz="4000" dirty="0"/>
            </a:br>
            <a:r>
              <a:rPr lang="en-AU" sz="4000" b="0" dirty="0"/>
              <a:t>in Victorian women </a:t>
            </a:r>
            <a:br>
              <a:rPr lang="en-AU" sz="4000" dirty="0"/>
            </a:br>
            <a:r>
              <a:rPr lang="en-AU" sz="4000" b="0" dirty="0"/>
              <a:t>aged 15 - 44</a:t>
            </a:r>
          </a:p>
        </p:txBody>
      </p:sp>
    </p:spTree>
    <p:extLst>
      <p:ext uri="{BB962C8B-B14F-4D97-AF65-F5344CB8AC3E}">
        <p14:creationId xmlns:p14="http://schemas.microsoft.com/office/powerpoint/2010/main" val="367784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15F21-0E00-4FB8-93BC-DC67B181FE5D}"/>
              </a:ext>
            </a:extLst>
          </p:cNvPr>
          <p:cNvSpPr>
            <a:spLocks noGrp="1"/>
          </p:cNvSpPr>
          <p:nvPr>
            <p:ph type="title"/>
          </p:nvPr>
        </p:nvSpPr>
        <p:spPr/>
        <p:txBody>
          <a:bodyPr/>
          <a:lstStyle/>
          <a:p>
            <a:r>
              <a:rPr lang="en-AU" dirty="0"/>
              <a:t>Is it news?</a:t>
            </a:r>
          </a:p>
        </p:txBody>
      </p:sp>
      <p:sp>
        <p:nvSpPr>
          <p:cNvPr id="5" name="Slide Number Placeholder 3">
            <a:extLst>
              <a:ext uri="{FF2B5EF4-FFF2-40B4-BE49-F238E27FC236}">
                <a16:creationId xmlns:a16="http://schemas.microsoft.com/office/drawing/2014/main" id="{557248F6-A788-4531-8595-91C7AD9B5499}"/>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6</a:t>
            </a:fld>
            <a:endParaRPr lang="en-US" dirty="0"/>
          </a:p>
        </p:txBody>
      </p:sp>
      <p:sp>
        <p:nvSpPr>
          <p:cNvPr id="6" name="Content Placeholder 5">
            <a:extLst>
              <a:ext uri="{FF2B5EF4-FFF2-40B4-BE49-F238E27FC236}">
                <a16:creationId xmlns:a16="http://schemas.microsoft.com/office/drawing/2014/main" id="{4DD7462A-B885-49AF-A3D9-8159DDEECAF2}"/>
              </a:ext>
            </a:extLst>
          </p:cNvPr>
          <p:cNvSpPr>
            <a:spLocks noGrp="1"/>
          </p:cNvSpPr>
          <p:nvPr>
            <p:ph sz="half" idx="4294967295"/>
          </p:nvPr>
        </p:nvSpPr>
        <p:spPr>
          <a:xfrm>
            <a:off x="457201" y="1310400"/>
            <a:ext cx="6635080" cy="4276725"/>
          </a:xfrm>
        </p:spPr>
        <p:txBody>
          <a:bodyPr lIns="0">
            <a:normAutofit/>
          </a:bodyPr>
          <a:lstStyle/>
          <a:p>
            <a:pPr marL="126900" indent="0">
              <a:buNone/>
            </a:pPr>
            <a:r>
              <a:rPr lang="en-AU" dirty="0"/>
              <a:t>Violence against women is a huge economic story.</a:t>
            </a:r>
          </a:p>
          <a:p>
            <a:pPr marL="126900" indent="0">
              <a:buNone/>
            </a:pPr>
            <a:endParaRPr lang="en-AU" dirty="0"/>
          </a:p>
          <a:p>
            <a:pPr>
              <a:buClr>
                <a:schemeClr val="accent1">
                  <a:lumMod val="60000"/>
                  <a:lumOff val="40000"/>
                </a:schemeClr>
              </a:buClr>
              <a:buFont typeface="Courier New" panose="02070309020205020404" pitchFamily="49" charset="0"/>
              <a:buChar char="o"/>
            </a:pPr>
            <a:r>
              <a:rPr lang="en-AU" dirty="0"/>
              <a:t>Lost productivity associated with family violence was $484 million in 2002 – 03</a:t>
            </a:r>
          </a:p>
          <a:p>
            <a:pPr lvl="1">
              <a:buClr>
                <a:schemeClr val="accent1">
                  <a:lumMod val="60000"/>
                  <a:lumOff val="40000"/>
                </a:schemeClr>
              </a:buClr>
              <a:buFont typeface="Arial" panose="020B0604020202020204" pitchFamily="34" charset="0"/>
              <a:buChar char="•"/>
            </a:pPr>
            <a:r>
              <a:rPr lang="en-AU" dirty="0"/>
              <a:t>By 2021 – 22 it is estimated that this will reach $609 million</a:t>
            </a:r>
          </a:p>
          <a:p>
            <a:pPr>
              <a:buClr>
                <a:schemeClr val="accent1">
                  <a:lumMod val="60000"/>
                  <a:lumOff val="40000"/>
                </a:schemeClr>
              </a:buClr>
              <a:buFont typeface="Courier New" panose="02070309020205020404" pitchFamily="49" charset="0"/>
              <a:buChar char="o"/>
            </a:pPr>
            <a:r>
              <a:rPr lang="en-AU" dirty="0"/>
              <a:t>Nearly 8 million days of paid work are lost each year due to family violence – the equivalent of more than 32,000 full time jobs </a:t>
            </a:r>
          </a:p>
          <a:p>
            <a:pPr>
              <a:buClr>
                <a:schemeClr val="accent1">
                  <a:lumMod val="60000"/>
                  <a:lumOff val="40000"/>
                </a:schemeClr>
              </a:buClr>
              <a:buFont typeface="Courier New" panose="02070309020205020404" pitchFamily="49" charset="0"/>
              <a:buChar char="o"/>
            </a:pPr>
            <a:r>
              <a:rPr lang="en-AU" dirty="0"/>
              <a:t>The combined health, administration and social welfare costs of violence against women are estimated at $21.7b per year.</a:t>
            </a:r>
          </a:p>
        </p:txBody>
      </p:sp>
    </p:spTree>
    <p:extLst>
      <p:ext uri="{BB962C8B-B14F-4D97-AF65-F5344CB8AC3E}">
        <p14:creationId xmlns:p14="http://schemas.microsoft.com/office/powerpoint/2010/main" val="163041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Coverage over time</a:t>
            </a:r>
          </a:p>
        </p:txBody>
      </p:sp>
      <p:graphicFrame>
        <p:nvGraphicFramePr>
          <p:cNvPr id="10" name="Chart 9">
            <a:extLst>
              <a:ext uri="{FF2B5EF4-FFF2-40B4-BE49-F238E27FC236}">
                <a16:creationId xmlns:a16="http://schemas.microsoft.com/office/drawing/2014/main" id="{9AAA1DBB-1F85-47FB-9872-D3EB19FC7140}"/>
              </a:ext>
            </a:extLst>
          </p:cNvPr>
          <p:cNvGraphicFramePr/>
          <p:nvPr>
            <p:extLst>
              <p:ext uri="{D42A27DB-BD31-4B8C-83A1-F6EECF244321}">
                <p14:modId xmlns:p14="http://schemas.microsoft.com/office/powerpoint/2010/main" val="3883020308"/>
              </p:ext>
            </p:extLst>
          </p:nvPr>
        </p:nvGraphicFramePr>
        <p:xfrm>
          <a:off x="457200" y="1412775"/>
          <a:ext cx="8076024" cy="397737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a:extLst>
              <a:ext uri="{FF2B5EF4-FFF2-40B4-BE49-F238E27FC236}">
                <a16:creationId xmlns:a16="http://schemas.microsoft.com/office/drawing/2014/main" id="{192FBDE8-7279-44E6-9118-06006BF7688D}"/>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600"/>
            <a:ext cx="6772275" cy="809095"/>
          </a:xfrm>
        </p:spPr>
        <p:txBody>
          <a:bodyPr/>
          <a:lstStyle/>
          <a:p>
            <a:r>
              <a:rPr lang="en-US" dirty="0">
                <a:solidFill>
                  <a:srgbClr val="4D4D4F"/>
                </a:solidFill>
              </a:rPr>
              <a:t>How did the news agenda change?</a:t>
            </a:r>
          </a:p>
        </p:txBody>
      </p:sp>
      <p:sp>
        <p:nvSpPr>
          <p:cNvPr id="4" name="Content Placeholder 3"/>
          <p:cNvSpPr>
            <a:spLocks noGrp="1"/>
          </p:cNvSpPr>
          <p:nvPr>
            <p:ph idx="1"/>
          </p:nvPr>
        </p:nvSpPr>
        <p:spPr>
          <a:xfrm>
            <a:off x="457200" y="1310400"/>
            <a:ext cx="6772275" cy="4199754"/>
          </a:xfrm>
        </p:spPr>
        <p:txBody>
          <a:bodyPr>
            <a:normAutofit/>
          </a:bodyPr>
          <a:lstStyle/>
          <a:p>
            <a:pPr marL="18900" indent="0">
              <a:buNone/>
            </a:pPr>
            <a:r>
              <a:rPr lang="en-US" dirty="0">
                <a:solidFill>
                  <a:srgbClr val="4D4D4F"/>
                </a:solidFill>
              </a:rPr>
              <a:t>High profile murder cases, including Luke </a:t>
            </a:r>
            <a:r>
              <a:rPr lang="en-US" dirty="0" err="1">
                <a:solidFill>
                  <a:srgbClr val="4D4D4F"/>
                </a:solidFill>
              </a:rPr>
              <a:t>Batty’s</a:t>
            </a:r>
            <a:r>
              <a:rPr lang="en-US" dirty="0">
                <a:solidFill>
                  <a:srgbClr val="4D4D4F"/>
                </a:solidFill>
              </a:rPr>
              <a:t> murder</a:t>
            </a:r>
          </a:p>
          <a:p>
            <a:pPr marL="18900" indent="0">
              <a:buNone/>
            </a:pPr>
            <a:r>
              <a:rPr lang="en-US" dirty="0">
                <a:solidFill>
                  <a:srgbClr val="4D4D4F"/>
                </a:solidFill>
              </a:rPr>
              <a:t>The #</a:t>
            </a:r>
            <a:r>
              <a:rPr lang="en-US" dirty="0" err="1">
                <a:solidFill>
                  <a:srgbClr val="4D4D4F"/>
                </a:solidFill>
              </a:rPr>
              <a:t>metoo</a:t>
            </a:r>
            <a:r>
              <a:rPr lang="en-US" dirty="0">
                <a:solidFill>
                  <a:srgbClr val="4D4D4F"/>
                </a:solidFill>
              </a:rPr>
              <a:t> movement as a catalyst for sexual abuse stories</a:t>
            </a:r>
          </a:p>
          <a:p>
            <a:pPr marL="18900" indent="0">
              <a:buNone/>
            </a:pPr>
            <a:r>
              <a:rPr lang="en-US" dirty="0">
                <a:solidFill>
                  <a:srgbClr val="4D4D4F"/>
                </a:solidFill>
              </a:rPr>
              <a:t>Action and changes in attitude from police forces, including changes in the way crime statistics are reported </a:t>
            </a:r>
          </a:p>
          <a:p>
            <a:pPr marL="18900" indent="0">
              <a:buNone/>
            </a:pPr>
            <a:r>
              <a:rPr lang="en-US" dirty="0">
                <a:solidFill>
                  <a:srgbClr val="4D4D4F"/>
                </a:solidFill>
              </a:rPr>
              <a:t>Longstanding work by the domestic violence sector to improve and build on relations with news reporters</a:t>
            </a:r>
          </a:p>
          <a:p>
            <a:pPr marL="18900" indent="0">
              <a:buNone/>
            </a:pPr>
            <a:r>
              <a:rPr lang="en-US" dirty="0">
                <a:solidFill>
                  <a:srgbClr val="4D4D4F"/>
                </a:solidFill>
              </a:rPr>
              <a:t>Increasing influence of social media on some newsrooms, with big responses to stories about the issue.  </a:t>
            </a:r>
          </a:p>
          <a:p>
            <a:pPr marL="18900" indent="0">
              <a:buNone/>
            </a:pPr>
            <a:r>
              <a:rPr lang="en-US" dirty="0">
                <a:solidFill>
                  <a:srgbClr val="4D4D4F"/>
                </a:solidFill>
              </a:rPr>
              <a:t>Possibly, more women in senior newsroom roles</a:t>
            </a:r>
          </a:p>
          <a:p>
            <a:pPr marL="18900" indent="0">
              <a:buNone/>
            </a:pPr>
            <a:endParaRPr lang="en-US" dirty="0"/>
          </a:p>
        </p:txBody>
      </p:sp>
      <p:sp>
        <p:nvSpPr>
          <p:cNvPr id="5" name="Slide Number Placeholder 3">
            <a:extLst>
              <a:ext uri="{FF2B5EF4-FFF2-40B4-BE49-F238E27FC236}">
                <a16:creationId xmlns:a16="http://schemas.microsoft.com/office/drawing/2014/main" id="{0F5250C9-701A-4ED3-90A0-8E856E55FB0E}"/>
              </a:ext>
            </a:extLst>
          </p:cNvPr>
          <p:cNvSpPr txBox="1">
            <a:spLocks/>
          </p:cNvSpPr>
          <p:nvPr/>
        </p:nvSpPr>
        <p:spPr>
          <a:xfrm>
            <a:off x="8534400" y="6570762"/>
            <a:ext cx="609600" cy="287238"/>
          </a:xfrm>
          <a:prstGeom prst="rect">
            <a:avLst/>
          </a:prstGeom>
        </p:spPr>
        <p:txBody>
          <a:bodyPr/>
          <a:lstStyle>
            <a:defPPr>
              <a:defRPr lang="en-AU"/>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a:lstStyle>
          <a:p>
            <a:pPr algn="ctr"/>
            <a:fld id="{2BBB5E19-F10A-4C2F-BF6F-11C513378A2E}" type="slidenum">
              <a:rPr lang="en-US" smtClean="0"/>
              <a:pPr algn="ct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A75E-BB40-407A-84E9-72A396993384}"/>
              </a:ext>
            </a:extLst>
          </p:cNvPr>
          <p:cNvSpPr>
            <a:spLocks noGrp="1"/>
          </p:cNvSpPr>
          <p:nvPr>
            <p:ph type="title"/>
          </p:nvPr>
        </p:nvSpPr>
        <p:spPr>
          <a:xfrm>
            <a:off x="457200" y="273600"/>
            <a:ext cx="6772275" cy="809095"/>
          </a:xfrm>
        </p:spPr>
        <p:txBody>
          <a:bodyPr/>
          <a:lstStyle/>
          <a:p>
            <a:r>
              <a:rPr lang="en-AU" dirty="0"/>
              <a:t>Lessons for news sense</a:t>
            </a:r>
          </a:p>
        </p:txBody>
      </p:sp>
      <p:sp>
        <p:nvSpPr>
          <p:cNvPr id="3" name="Content Placeholder 2">
            <a:extLst>
              <a:ext uri="{FF2B5EF4-FFF2-40B4-BE49-F238E27FC236}">
                <a16:creationId xmlns:a16="http://schemas.microsoft.com/office/drawing/2014/main" id="{D98F24BA-DE0F-4DA6-8ED1-AF82F71CDDCE}"/>
              </a:ext>
            </a:extLst>
          </p:cNvPr>
          <p:cNvSpPr>
            <a:spLocks noGrp="1"/>
          </p:cNvSpPr>
          <p:nvPr>
            <p:ph idx="1"/>
          </p:nvPr>
        </p:nvSpPr>
        <p:spPr>
          <a:xfrm>
            <a:off x="457201" y="1310400"/>
            <a:ext cx="5915000" cy="4199754"/>
          </a:xfrm>
        </p:spPr>
        <p:txBody>
          <a:bodyPr/>
          <a:lstStyle/>
          <a:p>
            <a:pPr marL="18900" indent="0">
              <a:buNone/>
            </a:pPr>
            <a:r>
              <a:rPr lang="en-AU" dirty="0">
                <a:solidFill>
                  <a:srgbClr val="4D4D4F"/>
                </a:solidFill>
              </a:rPr>
              <a:t>Be sensitive to where the power lies in society</a:t>
            </a:r>
          </a:p>
          <a:p>
            <a:pPr marL="18900" indent="0">
              <a:buNone/>
            </a:pPr>
            <a:endParaRPr lang="en-AU" dirty="0">
              <a:solidFill>
                <a:srgbClr val="4D4D4F"/>
              </a:solidFill>
            </a:endParaRPr>
          </a:p>
          <a:p>
            <a:pPr marL="18900" indent="0">
              <a:buNone/>
            </a:pPr>
            <a:r>
              <a:rPr lang="en-AU" dirty="0">
                <a:solidFill>
                  <a:srgbClr val="4D4D4F"/>
                </a:solidFill>
              </a:rPr>
              <a:t>Listen to those who are oppressed or have no voice</a:t>
            </a:r>
          </a:p>
          <a:p>
            <a:pPr marL="18900" indent="0">
              <a:buNone/>
            </a:pPr>
            <a:endParaRPr lang="en-AU" dirty="0">
              <a:solidFill>
                <a:srgbClr val="4D4D4F"/>
              </a:solidFill>
            </a:endParaRPr>
          </a:p>
          <a:p>
            <a:pPr marL="18900" indent="0">
              <a:buNone/>
            </a:pPr>
            <a:r>
              <a:rPr lang="en-AU" dirty="0">
                <a:solidFill>
                  <a:srgbClr val="4D4D4F"/>
                </a:solidFill>
              </a:rPr>
              <a:t>Do not just accept how things are - ask why!</a:t>
            </a:r>
          </a:p>
          <a:p>
            <a:pPr marL="18900" indent="0">
              <a:buNone/>
            </a:pPr>
            <a:endParaRPr lang="en-AU" dirty="0">
              <a:solidFill>
                <a:srgbClr val="4D4D4F"/>
              </a:solidFill>
            </a:endParaRPr>
          </a:p>
          <a:p>
            <a:pPr marL="18900" indent="0">
              <a:buNone/>
            </a:pPr>
            <a:r>
              <a:rPr lang="en-AU" dirty="0">
                <a:solidFill>
                  <a:srgbClr val="4D4D4F"/>
                </a:solidFill>
              </a:rPr>
              <a:t>Be sensitive to the issues that underlie visible news stories. For example, why are so many people homeless, why do these people end up in casualty wards?</a:t>
            </a:r>
          </a:p>
          <a:p>
            <a:endParaRPr lang="en-AU" dirty="0"/>
          </a:p>
          <a:p>
            <a:endParaRPr lang="en-AU" dirty="0"/>
          </a:p>
          <a:p>
            <a:endParaRPr lang="en-AU" dirty="0"/>
          </a:p>
        </p:txBody>
      </p:sp>
    </p:spTree>
    <p:extLst>
      <p:ext uri="{BB962C8B-B14F-4D97-AF65-F5344CB8AC3E}">
        <p14:creationId xmlns:p14="http://schemas.microsoft.com/office/powerpoint/2010/main" val="2008212692"/>
      </p:ext>
    </p:extLst>
  </p:cSld>
  <p:clrMapOvr>
    <a:masterClrMapping/>
  </p:clrMapOvr>
</p:sld>
</file>

<file path=ppt/theme/theme1.xml><?xml version="1.0" encoding="utf-8"?>
<a:theme xmlns:a="http://schemas.openxmlformats.org/drawingml/2006/main" name="Our Watch Master">
  <a:themeElements>
    <a:clrScheme name="Our Watch">
      <a:dk1>
        <a:srgbClr val="272727"/>
      </a:dk1>
      <a:lt1>
        <a:sysClr val="window" lastClr="FFFFFF"/>
      </a:lt1>
      <a:dk2>
        <a:srgbClr val="313231"/>
      </a:dk2>
      <a:lt2>
        <a:srgbClr val="C0C1BF"/>
      </a:lt2>
      <a:accent1>
        <a:srgbClr val="A6CB46"/>
      </a:accent1>
      <a:accent2>
        <a:srgbClr val="636463"/>
      </a:accent2>
      <a:accent3>
        <a:srgbClr val="9BBB59"/>
      </a:accent3>
      <a:accent4>
        <a:srgbClr val="8064A2"/>
      </a:accent4>
      <a:accent5>
        <a:srgbClr val="4BACC6"/>
      </a:accent5>
      <a:accent6>
        <a:srgbClr val="A6CB46"/>
      </a:accent6>
      <a:hlink>
        <a:srgbClr val="A6CB46"/>
      </a:hlink>
      <a:folHlink>
        <a:srgbClr val="8D8E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EAEA913-BBC6-4D68-8303-E3207BDCB4C8}">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3D856CF1237418DF14C5037866882" ma:contentTypeVersion="10" ma:contentTypeDescription="Create a new document." ma:contentTypeScope="" ma:versionID="568db1e97408eff6bb21d618b143e0ae">
  <xsd:schema xmlns:xsd="http://www.w3.org/2001/XMLSchema" xmlns:xs="http://www.w3.org/2001/XMLSchema" xmlns:p="http://schemas.microsoft.com/office/2006/metadata/properties" xmlns:ns2="24655829-77b5-4572-9306-0706e327d7ed" xmlns:ns3="ef89dfe1-2fd6-4ffd-966a-b6a657178080" targetNamespace="http://schemas.microsoft.com/office/2006/metadata/properties" ma:root="true" ma:fieldsID="4ae76ebdee98b8f0e3bc9e664c0a0919" ns2:_="" ns3:_="">
    <xsd:import namespace="24655829-77b5-4572-9306-0706e327d7ed"/>
    <xsd:import namespace="ef89dfe1-2fd6-4ffd-966a-b6a6571780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55829-77b5-4572-9306-0706e327d7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89dfe1-2fd6-4ffd-966a-b6a65717808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f89dfe1-2fd6-4ffd-966a-b6a657178080">
      <UserInfo>
        <DisplayName/>
        <AccountId xsi:nil="true"/>
        <AccountType/>
      </UserInfo>
    </SharedWithUsers>
  </documentManagement>
</p:properties>
</file>

<file path=customXml/itemProps1.xml><?xml version="1.0" encoding="utf-8"?>
<ds:datastoreItem xmlns:ds="http://schemas.openxmlformats.org/officeDocument/2006/customXml" ds:itemID="{E7AC2CA0-DFA0-4D80-A893-1C07D360C13C}">
  <ds:schemaRefs>
    <ds:schemaRef ds:uri="http://schemas.microsoft.com/sharepoint/v3/contenttype/forms"/>
  </ds:schemaRefs>
</ds:datastoreItem>
</file>

<file path=customXml/itemProps2.xml><?xml version="1.0" encoding="utf-8"?>
<ds:datastoreItem xmlns:ds="http://schemas.openxmlformats.org/officeDocument/2006/customXml" ds:itemID="{D03F1189-63D0-412D-9D76-954169DE09CA}"/>
</file>

<file path=customXml/itemProps3.xml><?xml version="1.0" encoding="utf-8"?>
<ds:datastoreItem xmlns:ds="http://schemas.openxmlformats.org/officeDocument/2006/customXml" ds:itemID="{58423A7A-1909-4D93-8D66-E608CEB4D5FB}">
  <ds:schemaRefs>
    <ds:schemaRef ds:uri="http://purl.org/dc/elements/1.1/"/>
    <ds:schemaRef ds:uri="http://schemas.microsoft.com/office/2006/metadata/properties"/>
    <ds:schemaRef ds:uri="ef89dfe1-2fd6-4ffd-966a-b6a657178080"/>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4655829-77b5-4572-9306-0706e327d7e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PowerPointsTemplate</Template>
  <TotalTime>10949</TotalTime>
  <Words>818</Words>
  <Application>Microsoft Office PowerPoint</Application>
  <PresentationFormat>On-screen Show (4:3)</PresentationFormat>
  <Paragraphs>56</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Unicode MS</vt:lpstr>
      <vt:lpstr>Calibri</vt:lpstr>
      <vt:lpstr>Courier New</vt:lpstr>
      <vt:lpstr>Lucida Grande</vt:lpstr>
      <vt:lpstr>Times New Roman</vt:lpstr>
      <vt:lpstr>Verdana</vt:lpstr>
      <vt:lpstr>Our Watch Master</vt:lpstr>
      <vt:lpstr>Reporting violence against women</vt:lpstr>
      <vt:lpstr>What is news?</vt:lpstr>
      <vt:lpstr>PowerPoint Presentation</vt:lpstr>
      <vt:lpstr>Is it news?</vt:lpstr>
      <vt:lpstr>PowerPoint Presentation</vt:lpstr>
      <vt:lpstr>Is it news?</vt:lpstr>
      <vt:lpstr>Coverage over time</vt:lpstr>
      <vt:lpstr>How did the news agenda change?</vt:lpstr>
      <vt:lpstr>Lessons for news sense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Caitlyn Hoggan</cp:lastModifiedBy>
  <cp:revision>699</cp:revision>
  <cp:lastPrinted>2016-03-10T02:08:41Z</cp:lastPrinted>
  <dcterms:created xsi:type="dcterms:W3CDTF">2006-12-20T05:50:13Z</dcterms:created>
  <dcterms:modified xsi:type="dcterms:W3CDTF">2019-06-18T02:25:37Z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0x0101006B03D856CF1237418DF14C5037866882</vt:lpwstr>
  </property>
  <property fmtid="{D5CDD505-2E9C-101B-9397-08002B2CF9AE}" pid="3" name="Order">
    <vt:r8>2986800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