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5" r:id="rId4"/>
  </p:sldMasterIdLst>
  <p:notesMasterIdLst>
    <p:notesMasterId r:id="rId42"/>
  </p:notesMasterIdLst>
  <p:sldIdLst>
    <p:sldId id="281" r:id="rId5"/>
    <p:sldId id="287" r:id="rId6"/>
    <p:sldId id="283" r:id="rId7"/>
    <p:sldId id="267" r:id="rId8"/>
    <p:sldId id="288" r:id="rId9"/>
    <p:sldId id="960" r:id="rId10"/>
    <p:sldId id="1003" r:id="rId11"/>
    <p:sldId id="1004" r:id="rId12"/>
    <p:sldId id="963" r:id="rId13"/>
    <p:sldId id="964" r:id="rId14"/>
    <p:sldId id="965" r:id="rId15"/>
    <p:sldId id="979" r:id="rId16"/>
    <p:sldId id="1006" r:id="rId17"/>
    <p:sldId id="1007" r:id="rId18"/>
    <p:sldId id="984" r:id="rId19"/>
    <p:sldId id="1019" r:id="rId20"/>
    <p:sldId id="1020" r:id="rId21"/>
    <p:sldId id="1021" r:id="rId22"/>
    <p:sldId id="285" r:id="rId23"/>
    <p:sldId id="995" r:id="rId24"/>
    <p:sldId id="1008" r:id="rId25"/>
    <p:sldId id="1012" r:id="rId26"/>
    <p:sldId id="976" r:id="rId27"/>
    <p:sldId id="839" r:id="rId28"/>
    <p:sldId id="934" r:id="rId29"/>
    <p:sldId id="1028" r:id="rId30"/>
    <p:sldId id="977" r:id="rId31"/>
    <p:sldId id="937" r:id="rId32"/>
    <p:sldId id="1022" r:id="rId33"/>
    <p:sldId id="978" r:id="rId34"/>
    <p:sldId id="1023" r:id="rId35"/>
    <p:sldId id="1024" r:id="rId36"/>
    <p:sldId id="1025" r:id="rId37"/>
    <p:sldId id="969" r:id="rId38"/>
    <p:sldId id="1027" r:id="rId39"/>
    <p:sldId id="1015" r:id="rId40"/>
    <p:sldId id="280" r:id="rId41"/>
  </p:sldIdLst>
  <p:sldSz cx="9144000" cy="6858000" type="screen4x3"/>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xmlns="">
        <p15:guide id="1" orient="horz" pos="3478">
          <p15:clr>
            <a:srgbClr val="A4A3A4"/>
          </p15:clr>
        </p15:guide>
        <p15:guide id="2" orient="horz" pos="826">
          <p15:clr>
            <a:srgbClr val="A4A3A4"/>
          </p15:clr>
        </p15:guide>
        <p15:guide id="3" orient="horz" pos="274">
          <p15:clr>
            <a:srgbClr val="A4A3A4"/>
          </p15:clr>
        </p15:guide>
        <p15:guide id="4" pos="5472">
          <p15:clr>
            <a:srgbClr val="A4A3A4"/>
          </p15:clr>
        </p15:guide>
        <p15:guide id="5" pos="274">
          <p15:clr>
            <a:srgbClr val="A4A3A4"/>
          </p15:clr>
        </p15:guide>
        <p15:guide id="6" pos="1273">
          <p15:clr>
            <a:srgbClr val="A4A3A4"/>
          </p15:clr>
        </p15:guide>
        <p15:guide id="7" pos="342">
          <p15:clr>
            <a:srgbClr val="A4A3A4"/>
          </p15:clr>
        </p15:guide>
        <p15:guide id="8" pos="1200">
          <p15:clr>
            <a:srgbClr val="A4A3A4"/>
          </p15:clr>
        </p15:guide>
        <p15:guide id="9" pos="42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chael Harrington" initials="" lastIdx="2" clrIdx="0"/>
  <p:cmAuthor id="2" name="Catherine Gow" initials="CG" lastIdx="23" clrIdx="1">
    <p:extLst/>
  </p:cmAuthor>
  <p:cmAuthor id="3" name="Cara Gleeson" initials="CG" lastIdx="2" clrIdx="2">
    <p:extLst/>
  </p:cmAuthor>
  <p:cmAuthor id="4" name="Rachael Harrington" initials="RH" lastIdx="28" clrIdx="3">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54745"/>
    <a:srgbClr val="AA381D"/>
    <a:srgbClr val="FBEAE6"/>
    <a:srgbClr val="096A84"/>
    <a:srgbClr val="0B3152"/>
    <a:srgbClr val="D0430C"/>
    <a:srgbClr val="7027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B89B50-37A5-410E-9E8B-051B8FEAF5EE}" v="525" dt="2021-07-01T06:35:11.40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 d="2"/>
          <a:sy n="1" d="2"/>
        </p:scale>
        <p:origin x="-1656" y="-752"/>
      </p:cViewPr>
      <p:guideLst>
        <p:guide orient="horz" pos="3478"/>
        <p:guide orient="horz" pos="826"/>
        <p:guide orient="horz" pos="274"/>
        <p:guide pos="5472"/>
        <p:guide pos="274"/>
        <p:guide pos="1273"/>
        <p:guide pos="342"/>
        <p:guide pos="1200"/>
        <p:guide pos="425"/>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viewProps" Target="viewProps.xml"/><Relationship Id="rId47" Type="http://schemas.openxmlformats.org/officeDocument/2006/relationships/theme" Target="theme/theme1.xml"/><Relationship Id="rId48" Type="http://schemas.openxmlformats.org/officeDocument/2006/relationships/tableStyles" Target="tableStyles.xml"/><Relationship Id="rId49" Type="http://schemas.microsoft.com/office/2016/11/relationships/changesInfo" Target="changesInfos/changesInfo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microsoft.com/office/2015/10/relationships/revisionInfo" Target="revisionInfo.xml"/><Relationship Id="rId1" Type="http://schemas.openxmlformats.org/officeDocument/2006/relationships/customXml" Target="../customXml/item1.xml"/><Relationship Id="rId2" Type="http://schemas.openxmlformats.org/officeDocument/2006/relationships/customXml" Target="../customXml/item2.xml"/><Relationship Id="rId3" Type="http://schemas.openxmlformats.org/officeDocument/2006/relationships/customXml" Target="../customXml/item3.xml"/><Relationship Id="rId4" Type="http://schemas.openxmlformats.org/officeDocument/2006/relationships/slideMaster" Target="slideMasters/slideMaster1.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notesMaster" Target="notesMasters/notesMaster1.xml"/><Relationship Id="rId43" Type="http://schemas.openxmlformats.org/officeDocument/2006/relationships/printerSettings" Target="printerSettings/printerSettings1.bin"/><Relationship Id="rId44" Type="http://schemas.openxmlformats.org/officeDocument/2006/relationships/commentAuthors" Target="commentAuthors.xml"/><Relationship Id="rId4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anna Brislane" userId="e25ba421-c723-4955-ac68-d527d2326dd0" providerId="ADAL" clId="{6EB89B50-37A5-410E-9E8B-051B8FEAF5EE}"/>
    <pc:docChg chg="custSel delSld modSld">
      <pc:chgData name="Joanna Brislane" userId="e25ba421-c723-4955-ac68-d527d2326dd0" providerId="ADAL" clId="{6EB89B50-37A5-410E-9E8B-051B8FEAF5EE}" dt="2021-07-01T06:35:11.407" v="526" actId="13926"/>
      <pc:docMkLst>
        <pc:docMk/>
      </pc:docMkLst>
      <pc:sldChg chg="modSp">
        <pc:chgData name="Joanna Brislane" userId="e25ba421-c723-4955-ac68-d527d2326dd0" providerId="ADAL" clId="{6EB89B50-37A5-410E-9E8B-051B8FEAF5EE}" dt="2021-07-01T06:28:18.252" v="0"/>
        <pc:sldMkLst>
          <pc:docMk/>
          <pc:sldMk cId="3732661817" sldId="934"/>
        </pc:sldMkLst>
        <pc:picChg chg="mod">
          <ac:chgData name="Joanna Brislane" userId="e25ba421-c723-4955-ac68-d527d2326dd0" providerId="ADAL" clId="{6EB89B50-37A5-410E-9E8B-051B8FEAF5EE}" dt="2021-07-01T06:28:18.252" v="0"/>
          <ac:picMkLst>
            <pc:docMk/>
            <pc:sldMk cId="3732661817" sldId="934"/>
            <ac:picMk id="4" creationId="{5CA8F566-A18C-4A48-90D7-2DD39E5A3DB2}"/>
          </ac:picMkLst>
        </pc:picChg>
      </pc:sldChg>
      <pc:sldChg chg="addSp modSp mod delCm modCm">
        <pc:chgData name="Joanna Brislane" userId="e25ba421-c723-4955-ac68-d527d2326dd0" providerId="ADAL" clId="{6EB89B50-37A5-410E-9E8B-051B8FEAF5EE}" dt="2021-07-01T06:35:11.407" v="526" actId="13926"/>
        <pc:sldMkLst>
          <pc:docMk/>
          <pc:sldMk cId="2413406193" sldId="979"/>
        </pc:sldMkLst>
        <pc:spChg chg="add mod">
          <ac:chgData name="Joanna Brislane" userId="e25ba421-c723-4955-ac68-d527d2326dd0" providerId="ADAL" clId="{6EB89B50-37A5-410E-9E8B-051B8FEAF5EE}" dt="2021-07-01T06:35:11.407" v="526" actId="13926"/>
          <ac:spMkLst>
            <pc:docMk/>
            <pc:sldMk cId="2413406193" sldId="979"/>
            <ac:spMk id="3" creationId="{5616E281-96BF-4BE7-B965-C8EACBE6F32F}"/>
          </ac:spMkLst>
        </pc:spChg>
      </pc:sldChg>
      <pc:sldChg chg="del">
        <pc:chgData name="Joanna Brislane" userId="e25ba421-c723-4955-ac68-d527d2326dd0" providerId="ADAL" clId="{6EB89B50-37A5-410E-9E8B-051B8FEAF5EE}" dt="2021-07-01T06:28:42.041" v="1" actId="47"/>
        <pc:sldMkLst>
          <pc:docMk/>
          <pc:sldMk cId="297813659" sldId="1026"/>
        </pc:sldMkLst>
      </pc:sldChg>
      <pc:sldChg chg="delSp modSp mod">
        <pc:chgData name="Joanna Brislane" userId="e25ba421-c723-4955-ac68-d527d2326dd0" providerId="ADAL" clId="{6EB89B50-37A5-410E-9E8B-051B8FEAF5EE}" dt="2021-07-01T06:28:46.391" v="3" actId="478"/>
        <pc:sldMkLst>
          <pc:docMk/>
          <pc:sldMk cId="1269913701" sldId="1028"/>
        </pc:sldMkLst>
        <pc:spChg chg="del mod">
          <ac:chgData name="Joanna Brislane" userId="e25ba421-c723-4955-ac68-d527d2326dd0" providerId="ADAL" clId="{6EB89B50-37A5-410E-9E8B-051B8FEAF5EE}" dt="2021-07-01T06:28:46.391" v="3" actId="478"/>
          <ac:spMkLst>
            <pc:docMk/>
            <pc:sldMk cId="1269913701" sldId="1028"/>
            <ac:spMk id="11" creationId="{75456679-03F9-4675-8312-FCACC1E07B4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C6CC5AA0-69D4-4462-A067-D852E1E1CE2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xmlns="" id="{82FBA226-A9DB-4078-99FF-E33800D7D641}"/>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1106F757-588A-4254-9873-1C5A7F5EAD23}" type="datetimeFigureOut">
              <a:rPr lang="en-US"/>
              <a:pPr>
                <a:defRPr/>
              </a:pPr>
              <a:t>2/7/21</a:t>
            </a:fld>
            <a:endParaRPr lang="en-US"/>
          </a:p>
        </p:txBody>
      </p:sp>
      <p:sp>
        <p:nvSpPr>
          <p:cNvPr id="4" name="Slide Image Placeholder 3">
            <a:extLst>
              <a:ext uri="{FF2B5EF4-FFF2-40B4-BE49-F238E27FC236}">
                <a16:creationId xmlns:a16="http://schemas.microsoft.com/office/drawing/2014/main" xmlns="" id="{E3966B70-6EDA-418F-943A-A419F967C78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xmlns="" id="{1582D407-CA60-43B0-A748-D0F42757B51D}"/>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US" noProof="0"/>
          </a:p>
        </p:txBody>
      </p:sp>
      <p:sp>
        <p:nvSpPr>
          <p:cNvPr id="6" name="Footer Placeholder 5">
            <a:extLst>
              <a:ext uri="{FF2B5EF4-FFF2-40B4-BE49-F238E27FC236}">
                <a16:creationId xmlns:a16="http://schemas.microsoft.com/office/drawing/2014/main" xmlns="" id="{20D50757-6646-4B1C-8A8E-A4BF01C96D68}"/>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a:extLst>
              <a:ext uri="{FF2B5EF4-FFF2-40B4-BE49-F238E27FC236}">
                <a16:creationId xmlns:a16="http://schemas.microsoft.com/office/drawing/2014/main" xmlns="" id="{575D2E19-A519-40FE-B59E-23824945C7B3}"/>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D86CC8EA-4CAF-47DF-86EB-A0FC50E0404E}" type="slidenum">
              <a:rPr lang="en-US"/>
              <a:pPr>
                <a:defRPr/>
              </a:pPr>
              <a:t>‹#›</a:t>
            </a:fld>
            <a:endParaRPr lang="en-US"/>
          </a:p>
        </p:txBody>
      </p:sp>
    </p:spTree>
    <p:extLst>
      <p:ext uri="{BB962C8B-B14F-4D97-AF65-F5344CB8AC3E}">
        <p14:creationId xmlns:p14="http://schemas.microsoft.com/office/powerpoint/2010/main" val="22067344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ihw.gov.au/reports/domestic-violence/family-domestic-sexual-violence-in-australia-2018/summary" TargetMode="External"/><Relationship Id="rId4" Type="http://schemas.openxmlformats.org/officeDocument/2006/relationships/hyperlink" Target="https://www.wdv.org.au/our-work/building-the-knowledge/voices-against-violence/" TargetMode="External"/><Relationship Id="rId5" Type="http://schemas.openxmlformats.org/officeDocument/2006/relationships/hyperlink" Target="https://apo.org.au/node/211166" TargetMode="External"/><Relationship Id="rId6" Type="http://schemas.openxmlformats.org/officeDocument/2006/relationships/hyperlink" Target="https://www.ourwatch.org.au/resource/primary-prevention-of-family-violence-against-people-from-lgbtiq-communities-an-analysis-of-existing-research/"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conradliveris.files.wordpress.com/2017/03/gender-equality-at-work-2017.pdf" TargetMode="External"/><Relationship Id="rId4" Type="http://schemas.openxmlformats.org/officeDocument/2006/relationships/hyperlink" Target="https://www.anrows.org.au/NCAS/2017/home/" TargetMode="External"/><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conradliveris.com/" TargetMode="External"/><Relationship Id="rId4" Type="http://schemas.openxmlformats.org/officeDocument/2006/relationships/hyperlink" Target="https://www.anrows.org.au/NCAS/2017/home/"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theguardian.com/world/2014/aug/07/jedi-council-sex-ring-171-australian-defence-force-staff-disciplined" TargetMode="External"/><Relationship Id="rId4" Type="http://schemas.openxmlformats.org/officeDocument/2006/relationships/hyperlink" Target="https://www.abc.net.au/news/2019-10-21/st-kevins-apologises-after-students-sexist-chant/11623880" TargetMode="External"/><Relationship Id="rId5" Type="http://schemas.openxmlformats.org/officeDocument/2006/relationships/hyperlink" Target="https://www.anrows.org.au/NCAS/2017/home/"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familyviolencelaw.gov.au/get-help" TargetMode="External"/><Relationship Id="rId4" Type="http://schemas.openxmlformats.org/officeDocument/2006/relationships/hyperlink" Target="https://www.anrows.org.au/support-directory/" TargetMode="External"/><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abs.gov.au/ausstats/abs@.nsf/mf/4906.0" TargetMode="External"/><Relationship Id="rId4" Type="http://schemas.openxmlformats.org/officeDocument/2006/relationships/hyperlink" Target="https://www.vic.gov.au/safe-and-strong-victorian-gender-equality" TargetMode="External"/><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1" Type="http://schemas.openxmlformats.org/officeDocument/2006/relationships/hyperlink" Target="http://www.abs.gov.au/ausstats/abs@.nsf/mf/4906.0" TargetMode="External"/><Relationship Id="rId12" Type="http://schemas.openxmlformats.org/officeDocument/2006/relationships/hyperlink" Target="https://www.arts.unsw.edu.au/media/FASSFile/National_Domestic_Violence_and_the_Workplace_Survey_2011_Full_Report.pdf" TargetMode="External"/><Relationship Id="rId13" Type="http://schemas.openxmlformats.org/officeDocument/2006/relationships/hyperlink" Target="https://d3n8a8pro7vhmx.cloudfront.net/victorianunions/pages/2370/attachments/original/1479964725/Stop_GV_At_Work_Report.pdf?1479964725" TargetMode="External"/><Relationship Id="rId14" Type="http://schemas.openxmlformats.org/officeDocument/2006/relationships/hyperlink" Target="https://www.facebook.com/notes/destroy-the-joint/counting-dead-women-australia-2015/819933134721099" TargetMode="External"/><Relationship Id="rId15" Type="http://schemas.openxmlformats.org/officeDocument/2006/relationships/hyperlink" Target="https://www.aihw.gov.au/reports/domestic-violence/family-domestic-sexual-violence-in-australia-2018/contents/summary" TargetMode="External"/><Relationship Id="rId16" Type="http://schemas.openxmlformats.org/officeDocument/2006/relationships/hyperlink" Target="https://www.ourwatch.org.au/getmedia/ab55d7a6-8c07-45ac-a80f-dbb9e593cbf6/Changing-the-picture-AA-3.pdf.aspx" TargetMode="External"/><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aihw.gov.au/reports/domestic-violence/family-domestic-sexual-violence-australia-2019/contents/table-of-contents" TargetMode="External"/><Relationship Id="rId4" Type="http://schemas.openxmlformats.org/officeDocument/2006/relationships/hyperlink" Target="https://www.aihw.gov.au/reports/homelessness-services/specialist-homelessness-services-annual-report/contents/clients-who-have-experienced-family-and-domestic-violence" TargetMode="External"/><Relationship Id="rId5" Type="http://schemas.openxmlformats.org/officeDocument/2006/relationships/hyperlink" Target="https://www.dss.gov.au/women/publications-articles/reducing-violence/the-cost-of-violence-against-women-and-their-children-in-australia-may-2016" TargetMode="External"/><Relationship Id="rId6" Type="http://schemas.openxmlformats.org/officeDocument/2006/relationships/hyperlink" Target="https://www.rainbowhealthvic.org.au/news/launch-pride-in-prevention-evidence-guide" TargetMode="External"/><Relationship Id="rId7" Type="http://schemas.openxmlformats.org/officeDocument/2006/relationships/hyperlink" Target="https://www.ncbi.nlm.nih.gov/pubmed/25377000" TargetMode="External"/><Relationship Id="rId8" Type="http://schemas.openxmlformats.org/officeDocument/2006/relationships/hyperlink" Target="https://www.humanrights.gov.au/face-facts-lesbian-gay-bisexual-trans-and-intersex-people" TargetMode="External"/><Relationship Id="rId9" Type="http://schemas.openxmlformats.org/officeDocument/2006/relationships/hyperlink" Target="https://www.abs.gov.au/statistics/people/crime-and-justice/personal-safety-australia/latest-release" TargetMode="External"/><Relationship Id="rId10" Type="http://schemas.openxmlformats.org/officeDocument/2006/relationships/hyperlink" Target="https://www.vic.gov.au/safe-and-strong-victorian-gender-equalit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Opening (10 minutes)</a:t>
            </a:r>
            <a:br>
              <a:rPr lang="en-AU" b="1" i="0"/>
            </a:br>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include your TAFE’s branding on these slides.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Note that </a:t>
            </a:r>
            <a:r>
              <a:rPr lang="en-AU" sz="1200" i="0">
                <a:solidFill>
                  <a:srgbClr val="000000"/>
                </a:solidFill>
                <a:effectLst/>
                <a:latin typeface="Calibri"/>
                <a:ea typeface="Times New Roman" panose="02020603050405020304" pitchFamily="18" charset="0"/>
                <a:cs typeface="Calibri"/>
              </a:rPr>
              <a:t>Our Watch and Department of Education and Training </a:t>
            </a:r>
            <a:r>
              <a:rPr lang="en-AU">
                <a:solidFill>
                  <a:srgbClr val="000000"/>
                </a:solidFill>
                <a:latin typeface="Calibri"/>
                <a:ea typeface="Times New Roman" panose="02020603050405020304" pitchFamily="18" charset="0"/>
                <a:cs typeface="Calibri"/>
              </a:rPr>
              <a:t>have</a:t>
            </a:r>
            <a:r>
              <a:rPr lang="en-AU" sz="1200" i="0">
                <a:solidFill>
                  <a:srgbClr val="000000"/>
                </a:solidFill>
                <a:effectLst/>
                <a:latin typeface="Calibri"/>
                <a:ea typeface="Times New Roman" panose="02020603050405020304" pitchFamily="18" charset="0"/>
                <a:cs typeface="Calibri"/>
              </a:rPr>
              <a:t> endeavoured to ensure that the information contained in this training is correct and current at the time of publication. It is at the discretion of the user to deliver the training as outlined and no responsibility is taken by Our Watch or Department of Education and Training if content is altered or omitted. All information is current at May 2021.</a:t>
            </a:r>
            <a:endParaRPr lang="en-AU" b="0" i="0">
              <a:latin typeface="Calibri"/>
              <a:cs typeface="Calibri"/>
            </a:endParaRPr>
          </a:p>
          <a:p>
            <a:endParaRPr lang="en-AU"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Timing: </a:t>
            </a:r>
            <a:r>
              <a:rPr lang="en-AU" b="0" i="0"/>
              <a:t>1 min</a:t>
            </a:r>
            <a:endParaRPr lang="en-AU" b="1" i="0"/>
          </a:p>
          <a:p>
            <a:endParaRPr lang="en-AU" b="1" i="0"/>
          </a:p>
          <a:p>
            <a:r>
              <a:rPr lang="en-AU" b="1" i="0"/>
              <a:t>Facilitator notes:</a:t>
            </a:r>
          </a:p>
          <a:p>
            <a:pPr marL="171450" indent="-171450">
              <a:buFont typeface="Arial" panose="020B0604020202020204" pitchFamily="34" charset="0"/>
              <a:buChar char="•"/>
            </a:pPr>
            <a:r>
              <a:rPr lang="en-AU" b="0" i="0"/>
              <a:t>Welcome participants to the training session for TAFE leaders and taskforce members</a:t>
            </a:r>
          </a:p>
          <a:p>
            <a:pPr marL="171450" indent="-171450">
              <a:buFont typeface="Arial" panose="020B0604020202020204" pitchFamily="34" charset="0"/>
              <a:buChar char="•"/>
            </a:pPr>
            <a:r>
              <a:rPr lang="en-AU" b="0" i="0"/>
              <a:t>Introduce yourself and give a brief background of your role. Explain that this workshop has been specifically developed by experts at Our Watch, Australia’s national institution in the primary prevention of violence against women and their children, and Department of Education and Training.  </a:t>
            </a:r>
            <a:endParaRPr lang="en-AU"/>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a:t>
            </a:fld>
            <a:endParaRPr lang="en-US"/>
          </a:p>
        </p:txBody>
      </p:sp>
    </p:spTree>
    <p:extLst>
      <p:ext uri="{BB962C8B-B14F-4D97-AF65-F5344CB8AC3E}">
        <p14:creationId xmlns:p14="http://schemas.microsoft.com/office/powerpoint/2010/main" val="1610906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Women and men in Australia experience violence in different ways and the violence experienced by women is often more serious and can have devastating impacts on their health and wellbeing.</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The evidence also shows that women and men in Australia experience violence differently.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Men are more likely to experience violence from strangers and in a public place. Men are more likely to have one-off experiences of violence than women. The nature of men’s experiences means it is more likely that emergency services will respond quickly.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Women are more likely to know the perpetrator (often their current or former partner), and the violence usually takes place in their home. Women’s experiences of violence are rarely one-off incidents, but are part of a coercive pattern of behaviour with violence increasing in severity and frequency over time. Women can live with violence over a period of weeks, months and years. Women are more than twice as likely as men to experience fear or anxiety due to violence from a former partner, and the nature of their experience often means there is more responsibility placed on them to seek support and/or report violence. </a:t>
            </a:r>
          </a:p>
          <a:p>
            <a:pPr marL="171450" indent="-171450">
              <a:buFont typeface="Arial" panose="020B0604020202020204" pitchFamily="34" charset="0"/>
              <a:buChar char="•"/>
            </a:pPr>
            <a:endParaRPr lang="en-US"/>
          </a:p>
          <a:p>
            <a:pPr marL="171450" indent="-171450">
              <a:buFont typeface="Arial" panose="020B0604020202020204" pitchFamily="34" charset="0"/>
              <a:buChar char="•"/>
            </a:pPr>
            <a:r>
              <a:rPr lang="en-AU"/>
              <a:t>When talking of violence, usually women experience it at the hands of men that they know</a:t>
            </a:r>
            <a:r>
              <a:rPr lang="en-US"/>
              <a:t> :</a:t>
            </a:r>
            <a:endParaRPr lang="en-AU"/>
          </a:p>
          <a:p>
            <a:pPr marL="628650" lvl="1" indent="-171450">
              <a:buFont typeface="Arial" panose="020B0604020202020204" pitchFamily="34" charset="0"/>
              <a:buChar char="•"/>
            </a:pPr>
            <a:r>
              <a:rPr lang="en-AU"/>
              <a:t>Rarely one-off incident but pattern of control. </a:t>
            </a:r>
            <a:r>
              <a:rPr lang="en-US"/>
              <a:t> </a:t>
            </a:r>
            <a:endParaRPr lang="en-AU"/>
          </a:p>
          <a:p>
            <a:pPr marL="628650" lvl="1" indent="-171450">
              <a:buFont typeface="Arial" panose="020B0604020202020204" pitchFamily="34" charset="0"/>
              <a:buChar char="•"/>
            </a:pPr>
            <a:r>
              <a:rPr lang="en-AU"/>
              <a:t>Severity and frequency increase over time making it difficult for women to leave. </a:t>
            </a:r>
            <a:r>
              <a:rPr lang="en-US"/>
              <a:t> </a:t>
            </a:r>
            <a:endParaRPr lang="en-AU"/>
          </a:p>
          <a:p>
            <a:pPr marL="171450" indent="-171450">
              <a:buFont typeface="Arial" panose="020B0604020202020204" pitchFamily="34" charset="0"/>
              <a:buChar char="•"/>
            </a:pPr>
            <a:r>
              <a:rPr lang="en-AU"/>
              <a:t>Make clear that violence against men is also important, but the nature, prevalence and context of </a:t>
            </a:r>
            <a:r>
              <a:rPr lang="en-US"/>
              <a:t>gender-based violence</a:t>
            </a:r>
            <a:r>
              <a:rPr lang="en-AU"/>
              <a:t> is different, so it justifies a different response. </a:t>
            </a:r>
            <a:r>
              <a:rPr lang="en-US"/>
              <a:t> </a:t>
            </a:r>
            <a:endParaRPr lang="en-AU"/>
          </a:p>
          <a:p>
            <a:pPr marL="171450" indent="-171450">
              <a:buFont typeface="Arial" panose="020B0604020202020204" pitchFamily="34" charset="0"/>
              <a:buChar char="•"/>
            </a:pPr>
            <a:r>
              <a:rPr lang="en-AU"/>
              <a:t>Emphasise that the figures (from the previous slide) give a sense of the magnitude of the problem, and why a whole-of-society response, which includes TAFEs, universities and workplaces, is important to changing the culture that allows violence against women to happen.</a:t>
            </a:r>
          </a:p>
          <a:p>
            <a:endParaRPr lang="en-AU"/>
          </a:p>
          <a:p>
            <a:r>
              <a:rPr lang="en-AU" sz="1200" b="1"/>
              <a:t>Additional information:</a:t>
            </a:r>
          </a:p>
          <a:p>
            <a:pPr marL="171450" indent="-171450">
              <a:buFont typeface="Arial" panose="020B0604020202020204" pitchFamily="34" charset="0"/>
              <a:buChar char="•"/>
            </a:pPr>
            <a:r>
              <a:rPr lang="en-AU"/>
              <a:t>It’s important to be clear from the outset that this </a:t>
            </a:r>
            <a:r>
              <a:rPr lang="en-US"/>
              <a:t>is not about making men the enemy or saying all men commit violence – the vast majority do not – but if we do not acknowledge the gendered differences of violence then our efforts to prevent violence will not be successful.  You may like to frame it as: “</a:t>
            </a:r>
            <a:r>
              <a:rPr lang="en-US" b="1"/>
              <a:t>all violence is unacceptable, whether it occurs in the home or the workplace, and whether it is perpetrated by men or women.”</a:t>
            </a:r>
            <a:endParaRPr lang="en-AU"/>
          </a:p>
          <a:p>
            <a:pPr marL="171450" indent="-171450">
              <a:buFont typeface="Arial" panose="020B0604020202020204" pitchFamily="34" charset="0"/>
              <a:buChar char="•"/>
            </a:pPr>
            <a:r>
              <a:rPr lang="en-US"/>
              <a:t>Be aware that people may ask about intersectionality – or about how violence is experienced by women who experience intersecting forms of oppression and discrimination. Additional statistics are covered in the next slides.</a:t>
            </a:r>
            <a:endParaRPr lang="en-US" b="0">
              <a:cs typeface="Calibri"/>
            </a:endParaRPr>
          </a:p>
          <a:p>
            <a:pPr marL="171450" indent="-171450">
              <a:buFont typeface="Arial" panose="020B0604020202020204" pitchFamily="34" charset="0"/>
              <a:buChar char="•"/>
            </a:pPr>
            <a:r>
              <a:rPr lang="en-AU" b="0"/>
              <a:t>Regarding what we mean by ‘impact’</a:t>
            </a:r>
            <a:r>
              <a:rPr lang="en-AU" b="1"/>
              <a:t>:</a:t>
            </a:r>
            <a:r>
              <a:rPr lang="en-AU"/>
              <a:t> </a:t>
            </a:r>
            <a:r>
              <a:rPr lang="en-AU" i="0"/>
              <a:t>This also means that men more than women are much more likely to have one-off experiences of violence. This is not to deny that one-off experiences of violence can have very harmful and long-term impacts including trauma, anxiety and fear.</a:t>
            </a:r>
            <a:r>
              <a:rPr lang="en-AU" i="1"/>
              <a:t> </a:t>
            </a:r>
            <a:r>
              <a:rPr lang="en-AU" i="0"/>
              <a:t>However, there are significant differences in impacts and responses from community and services (men – in public, likely to be perpetrated by a stranger, likely to involve more immediate response from emergency services including medical and legal responses) while women (in private, likely to be perpetrated by a person they love and/ or know and trust, responsibility is placed on them to seek support and/or report the violence)</a:t>
            </a:r>
            <a:endParaRPr lang="en-US" i="0"/>
          </a:p>
          <a:p>
            <a:pPr marL="171450" indent="-171450" algn="just">
              <a:buFont typeface="Arial" panose="020B0604020202020204" pitchFamily="34" charset="0"/>
              <a:buChar char="•"/>
            </a:pPr>
            <a:r>
              <a:rPr lang="en-AU" i="0"/>
              <a:t>Women are much more likely to be living with this violence and fear over weeks, months, years, and lifetimes, so this is likely to have even more of an impact.</a:t>
            </a:r>
            <a:endParaRPr lang="en-US" i="0"/>
          </a:p>
          <a:p>
            <a:pPr marL="171450" indent="-171450">
              <a:buFont typeface="Arial" panose="020B0604020202020204" pitchFamily="34" charset="0"/>
              <a:buChar char="•"/>
            </a:pPr>
            <a:endParaRPr lang="en-US">
              <a:cs typeface="Calibri"/>
            </a:endParaRPr>
          </a:p>
          <a:p>
            <a:pPr marL="171450" indent="-171450">
              <a:buFont typeface="Arial" panose="020B0604020202020204" pitchFamily="34" charset="0"/>
              <a:buChar char="•"/>
            </a:pPr>
            <a:endParaRPr lang="en-AU">
              <a:cs typeface="Calibri"/>
            </a:endParaRPr>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10</a:t>
            </a:fld>
            <a:endParaRPr lang="en-US"/>
          </a:p>
        </p:txBody>
      </p:sp>
    </p:spTree>
    <p:extLst>
      <p:ext uri="{BB962C8B-B14F-4D97-AF65-F5344CB8AC3E}">
        <p14:creationId xmlns:p14="http://schemas.microsoft.com/office/powerpoint/2010/main" val="20381737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Key message: </a:t>
            </a:r>
            <a:r>
              <a:rPr lang="en-AU" sz="1200" b="0"/>
              <a:t>It is important to remember that not all women experience violence in the same way and some women face higher rates or more severe impacts.</a:t>
            </a:r>
            <a:endParaRPr lang="en-AU" sz="1200" b="1"/>
          </a:p>
          <a:p>
            <a:endParaRPr lang="en-AU" sz="1200"/>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Talk through the statistics on this slide to highlight that violence is not experienced by all women and LGBTIQ+ people in the same way, and people who face multiple forms of discrimination and inequality experience violence more frequently, more severely, over a longer period of time, and in additional forms (such as denying a women with disability access to her medicine or mobility aids, or threatening to ‘out’ a LGBTIQ+ person).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Make clear that this violence is perpetrated by a range of perpetrators – for instance, both Aboriginal and non-Indigenous men perpetrate violence against Aboriginal women, and immigrant women can experience violence from both immigrant or non-immigrant 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Sources:</a:t>
            </a: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AIHW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Woodlock et al. 2014</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El-Murr 2018</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Our Watch 2017</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sz="120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11</a:t>
            </a:fld>
            <a:endParaRPr lang="en-US"/>
          </a:p>
        </p:txBody>
      </p:sp>
    </p:spTree>
    <p:extLst>
      <p:ext uri="{BB962C8B-B14F-4D97-AF65-F5344CB8AC3E}">
        <p14:creationId xmlns:p14="http://schemas.microsoft.com/office/powerpoint/2010/main" val="37773124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800" b="1"/>
              <a:t>Timing: </a:t>
            </a:r>
            <a:r>
              <a:rPr lang="en-AU" sz="1800" b="0"/>
              <a:t>5 mins</a:t>
            </a:r>
            <a:endParaRPr lang="en-AU" sz="1800" b="1"/>
          </a:p>
          <a:p>
            <a:endParaRPr lang="en-AU" sz="1800" b="1"/>
          </a:p>
          <a:p>
            <a:r>
              <a:rPr lang="en-AU" sz="1800" b="1"/>
              <a:t>Facilitator notes:</a:t>
            </a:r>
            <a:endParaRPr lang="en-AU" sz="1800" b="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Show the video Change the Story: TAFE, by clicking on the image in the slide or access video at [URL when available]. </a:t>
            </a:r>
            <a:endParaRPr lang="en-AU"/>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12</a:t>
            </a:fld>
            <a:endParaRPr lang="en-US"/>
          </a:p>
        </p:txBody>
      </p:sp>
    </p:spTree>
    <p:extLst>
      <p:ext uri="{BB962C8B-B14F-4D97-AF65-F5344CB8AC3E}">
        <p14:creationId xmlns:p14="http://schemas.microsoft.com/office/powerpoint/2010/main" val="1456455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3 mins</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Public health evidence tells us prevention is the most effective way to eliminate violence from our society. </a:t>
            </a:r>
          </a:p>
          <a:p>
            <a:pPr marL="628650" lvl="1" indent="-171450">
              <a:buFont typeface="Arial" panose="020B0604020202020204" pitchFamily="34" charset="0"/>
              <a:buChar char="•"/>
            </a:pPr>
            <a:r>
              <a:rPr lang="en-AU" sz="1200" b="0"/>
              <a:t>A primary prevention approach means stopping violence before it starts. It means changing the behaviours and norms, across all levels of society, that excuse, justify or allow violence against women to occur. </a:t>
            </a:r>
          </a:p>
          <a:p>
            <a:pPr marL="628650" lvl="1" indent="-171450">
              <a:buFont typeface="Arial" panose="020B0604020202020204" pitchFamily="34" charset="0"/>
              <a:buChar char="•"/>
            </a:pPr>
            <a:r>
              <a:rPr lang="en-AU" sz="1200" b="0"/>
              <a:t>This approach is guided by a well-established evidence base, and is similar to the approach taken for other major social issues like smoking. </a:t>
            </a:r>
          </a:p>
          <a:p>
            <a:pPr marL="628650" lvl="1" indent="-171450">
              <a:buFont typeface="Arial" panose="020B0604020202020204" pitchFamily="34" charset="0"/>
              <a:buChar char="•"/>
            </a:pPr>
            <a:r>
              <a:rPr lang="en-AU" sz="1200" b="0"/>
              <a:t>Primary prevention sits alongside other work to address violence against women.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p>
          <a:p>
            <a:pPr marL="628650" lvl="1" indent="-171450">
              <a:buFont typeface="Arial" panose="020B0604020202020204" pitchFamily="34" charset="0"/>
              <a:buChar char="•"/>
            </a:pPr>
            <a:r>
              <a:rPr lang="en-AU" sz="1200" b="0"/>
              <a:t>Primary prevention takes a whole-of-population approach to addressing the drivers of violence. In TAFEs, this means engaging the whole TAFE community – staff, students, visitors, partners – in work to prevent violence.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13</a:t>
            </a:fld>
            <a:endParaRPr lang="en-US"/>
          </a:p>
        </p:txBody>
      </p:sp>
    </p:spTree>
    <p:extLst>
      <p:ext uri="{BB962C8B-B14F-4D97-AF65-F5344CB8AC3E}">
        <p14:creationId xmlns:p14="http://schemas.microsoft.com/office/powerpoint/2010/main" val="531410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a:p>
          <a:p>
            <a:r>
              <a:rPr lang="en-AU" sz="1200" b="1"/>
              <a:t>Facilitator notes: </a:t>
            </a:r>
          </a:p>
          <a:p>
            <a:pPr marL="171450" indent="-171450">
              <a:buFont typeface="Arial" panose="020B0604020202020204" pitchFamily="34" charset="0"/>
              <a:buChar char="•"/>
            </a:pPr>
            <a:r>
              <a:rPr lang="en-AU" sz="1200" b="0"/>
              <a:t>Explain to participants:</a:t>
            </a:r>
          </a:p>
          <a:p>
            <a:pPr marL="628650" lvl="1" indent="-171450">
              <a:buFont typeface="Arial" panose="020B0604020202020204" pitchFamily="34" charset="0"/>
              <a:buChar char="•"/>
            </a:pPr>
            <a:r>
              <a:rPr lang="en-AU" sz="1200" b="0"/>
              <a:t>TAFE’s do not need to do this alone. Australia has a robust evidence base, national organisations like Our Watch and ANROWS, and a world-leading shared policy framework that identifies what drives violence against women, and what works to prevent it.</a:t>
            </a:r>
          </a:p>
          <a:p>
            <a:pPr marL="628650" lvl="1" indent="-171450">
              <a:buFont typeface="Arial" panose="020B0604020202020204" pitchFamily="34" charset="0"/>
              <a:buChar char="•"/>
            </a:pPr>
            <a:r>
              <a:rPr lang="en-AU" sz="1200" b="0"/>
              <a:t>Change the Story brings together the national and international evidence to show how gender inequality sets the stage for violence to occur. It identifies the key beliefs and behaviours relating to gender (‘drivers’) that drive violence.</a:t>
            </a:r>
          </a:p>
          <a:p>
            <a:pPr marL="628650" lvl="1" indent="-171450">
              <a:buFont typeface="Arial" panose="020B0604020202020204" pitchFamily="34" charset="0"/>
              <a:buChar char="•"/>
            </a:pPr>
            <a:r>
              <a:rPr lang="en-AU" sz="1200" b="0"/>
              <a:t>Changing the Picture </a:t>
            </a:r>
            <a:r>
              <a:rPr lang="en-US" sz="1200" b="0"/>
              <a:t>looks at what is needed to address the many drivers of violence against Aboriginal and Torres Strait Islander women.</a:t>
            </a:r>
          </a:p>
          <a:p>
            <a:pPr marL="628650" lvl="1" indent="-171450">
              <a:buFont typeface="Arial" panose="020B0604020202020204" pitchFamily="34" charset="0"/>
              <a:buChar char="•"/>
            </a:pPr>
            <a:r>
              <a:rPr lang="en-AU" sz="1200" b="0"/>
              <a:t>Counting on Change provides guidance on tracking short, medium and long term progress towards the prevention of violence against women</a:t>
            </a:r>
          </a:p>
          <a:p>
            <a:pPr marL="171450" indent="-171450">
              <a:buFont typeface="Arial" panose="020B0604020202020204" pitchFamily="34" charset="0"/>
              <a:buChar char="•"/>
            </a:pPr>
            <a:r>
              <a:rPr lang="en-AU" sz="1200" b="0"/>
              <a:t>Note that it is important to keep in mind that the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628650" lvl="1" indent="-171450">
              <a:buFont typeface="Arial" panose="020B0604020202020204" pitchFamily="34" charset="0"/>
              <a:buChar char="•"/>
            </a:pPr>
            <a:endParaRPr lang="en-AU" sz="1200" b="0"/>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violence against women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schools, TAFE,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lvl="0" indent="-171450">
              <a:buFont typeface="Arial" panose="020B0604020202020204" pitchFamily="34" charset="0"/>
              <a:buChar char="•"/>
            </a:pPr>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14</a:t>
            </a:fld>
            <a:endParaRPr lang="en-US"/>
          </a:p>
        </p:txBody>
      </p:sp>
    </p:spTree>
    <p:extLst>
      <p:ext uri="{BB962C8B-B14F-4D97-AF65-F5344CB8AC3E}">
        <p14:creationId xmlns:p14="http://schemas.microsoft.com/office/powerpoint/2010/main" val="233567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sz="1200" b="1"/>
              <a:t>Timing: </a:t>
            </a:r>
            <a:r>
              <a:rPr lang="en-AU" sz="1200" b="0"/>
              <a:t>30 mins (next four slides)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sz="1200"/>
          </a:p>
          <a:p>
            <a:r>
              <a:rPr lang="en-AU" sz="1200" b="1"/>
              <a:t>Key message: </a:t>
            </a:r>
            <a:r>
              <a:rPr lang="en-AU" sz="1200" b="0"/>
              <a:t>Evidence shows that there are four ‘drivers’ that increase the likelihood of violence against women occurring. </a:t>
            </a:r>
            <a:endParaRPr lang="en-AU" sz="1200" b="1"/>
          </a:p>
          <a:p>
            <a:endParaRPr lang="en-AU" sz="1200" b="1"/>
          </a:p>
          <a:p>
            <a:r>
              <a:rPr lang="en-AU" sz="1200" b="1"/>
              <a:t>Instructions: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slide shows the four drivers of violence, as identified in </a:t>
            </a:r>
            <a:r>
              <a:rPr lang="en-AU" sz="1200" i="1"/>
              <a:t>Change the story.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International and Australian evidence shows that where these drivers occur across the each of the levels of society, these societies are more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evidence base tells us that gender inequality creates the social conditions for violence against women to occur. There are four key expressions of gender inequality that have been found to predict or drive this violence: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Condoning violence against women, where violence is downplayed, excused, justified or denied, or where blame is placed on the victim rather than with the perpetrator. This does not have to be intentional.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Highlighting the victim’s </a:t>
            </a:r>
            <a:r>
              <a:rPr lang="en-AU"/>
              <a:t>behaviour</a:t>
            </a:r>
            <a:r>
              <a:rPr lang="en-US"/>
              <a:t> more than the perpetrator’s violence – like a</a:t>
            </a:r>
            <a:r>
              <a:rPr lang="en-AU"/>
              <a:t>n email </a:t>
            </a:r>
            <a:r>
              <a:rPr lang="en-AU" sz="1200" i="0" kern="1200">
                <a:solidFill>
                  <a:schemeClr val="tx1"/>
                </a:solidFill>
                <a:effectLst/>
                <a:latin typeface="+mn-lt"/>
                <a:ea typeface="+mn-ea"/>
                <a:cs typeface="+mn-cs"/>
              </a:rPr>
              <a:t>telling female students to be more careful walking through the campus at night after a violent assault occurs.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workplace or organisation failing to hold a staff member or </a:t>
            </a:r>
            <a:r>
              <a:rPr lang="en-AU" sz="1200" b="0"/>
              <a:t>student accountable for sexual harassment.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Sexual harassment policies that focus only on reporting, without </a:t>
            </a:r>
            <a:r>
              <a:rPr lang="en-AU"/>
              <a:t>onus or organisational duty of care or on bystanders to take action.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Believing women find it flattering to be persistently pursued, even if they’re not interested.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Mistrusting women’s reports of violence – 42% of Australians think it is common for sexual assault accusations to be used as a way of getting back at 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Minimising intimate partner violence between two men because ‘men should be able to take care of themselves.’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Media portrayals of men who use violence as protective, mentally ill, alcoholic or drug addicts, minimising or excusing their choice to use violence.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Comments or jokes about violence experienced by trans people; “I’d get angry too if I found it wasn’t a real woman”</a:t>
            </a:r>
            <a:endParaRPr lang="en-AU"/>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Rigid gender roles and stereotypes, or assumptions that people are naturally suited to different tasks or have different interests or abilities based on their gender or sexuality.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Marketing campaigns to recruit students to study childcare features only heterosexual, women and families.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Assuming women will do the cleaning, social events, or administrative tasks at work or community events.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Gendered dress codes and school uniforms that restrict girls’ movement and limit their capacity to participate in sports.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Unequal parental leave policies available for men and women in organisations, based on the stereotype and expectation that women will be the main family caregiver.</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Lesser value of women’s sporting achievements, demonstrated through lower professional athletes’ salaries, media coverage and sponsorship opportunities.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double standard where men displaying assertiveness and leadership qualifies are admired, while women with the same qualities may be considered bossy or cold.</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Asking people in a same-sex relationship who is ‘the man’ and who is ‘the woman’.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Assumptions that men are more practical, rational and decisive than women, which may result in women being underrepresented in leadership or decision-making roles.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Men’s control of decision-making and limits to women’s independence, where women’s autonomy in both public life and private relationships is constrained.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solidFill>
                  <a:srgbClr val="34354A"/>
                </a:solidFill>
                <a:cs typeface="Arial" panose="020B0604020202020204" pitchFamily="34" charset="0"/>
              </a:rPr>
              <a:t>A CEO or company chair of an Australian business is 40% are more likely to be named Peter or John than to be a woman </a:t>
            </a:r>
            <a:r>
              <a:rPr lang="en-US">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Liveris 2017</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1 in 4 Australians believe women prefer a man to be in charge of the relationship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sz="1200" i="0" u="sng" kern="1200">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a:t>
            </a:r>
            <a:endParaRPr lang="en-AU" i="0" kern="1200">
              <a:solidFill>
                <a:schemeClr val="tx1"/>
              </a:solidFill>
              <a:effectLst/>
              <a:ea typeface="+mn-ea"/>
              <a:cs typeface="+mn-cs"/>
            </a:endParaRP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i="0">
                <a:solidFill>
                  <a:srgbClr val="34354A"/>
                </a:solidFill>
                <a:effectLst/>
                <a:cs typeface="Arial" panose="020B0604020202020204" pitchFamily="34" charset="0"/>
              </a:rPr>
              <a:t>1 in 7 Australians do not agree that women are as capable as men in politics and in the workplace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i="0">
                <a:solidFill>
                  <a:srgbClr val="34354A"/>
                </a:solidFill>
                <a:effectLst/>
                <a:cs typeface="Arial" panose="020B0604020202020204" pitchFamily="34" charset="0"/>
              </a:rPr>
              <a: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Expectation that the man in a heterosexual relationship is the primary earner, and should control decisions about expenditure, assets and bank accounts.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i="0" kern="1200">
                <a:solidFill>
                  <a:schemeClr val="tx1"/>
                </a:solidFill>
                <a:effectLst/>
                <a:ea typeface="+mn-ea"/>
                <a:cs typeface="+mn-cs"/>
              </a:rPr>
              <a:t>Men’s dominance of speaking time in class and both men and women interrupting women more frequently than </a:t>
            </a:r>
            <a:r>
              <a:rPr lang="en-AU" sz="1200" i="0" kern="1200">
                <a:solidFill>
                  <a:schemeClr val="tx1"/>
                </a:solidFill>
                <a:effectLst/>
                <a:latin typeface="+mn-lt"/>
                <a:ea typeface="+mn-ea"/>
                <a:cs typeface="+mn-cs"/>
              </a:rPr>
              <a:t>they do men in meetings.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dominate leadership roles in organisations, even in female-dominated industries.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Underrepresentation of women in parliament and other positions of political representation. Female-dominated industries such as health and human services and education having significantly lower levels of pay than male-dominated industries and occupations.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Workplaces that fail to offer adequate flexible working arrangements for both women and men, such as part time roles, making it more difficult for families to decide caring arrangements.</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Women’s portrayal in entertainment and the media through their relationship or connection to male protagonist, rather than as their own independent/multi-dimensional characters.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disrespecting women to bond with other men, through actions that are sexist, disrespectful or hostile to women. For example: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student ‘magazine’ where women are ranked in attractiveness by male students.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Chants, hazing and initiation rituals which allow and promote abuse and disrespect towards women.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norms that some thinks are OK to talk about in male peer groups, but not acceptable in ‘mixed company’, e.g. ‘locker room talk’.</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Joking that someone only got the job as a ‘diversity hire’.</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 in male-dominated workplaces or industries are told to ‘man up’, be ‘one of the boys’ and expected not to get upset at sexist jokes or sexualised treatment.</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telling degrading jokes about women or bragging about their sexual conquests as a way to bond with male peers, e.g. Australian Defence Force Academy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Boys and young men consuming and sharing images or video of women without their consent, e.g. Australian Defence Force Academy Skype scandal.</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Online communities built on demeaning or humiliating women are allowed to remain active due to lack of enforceable standards to shut </a:t>
            </a:r>
            <a:r>
              <a:rPr lang="en-AU" sz="1200" i="0" kern="1200">
                <a:effectLst/>
                <a:ea typeface="+mn-ea"/>
                <a:cs typeface="+mn-cs"/>
              </a:rPr>
              <a:t>them down.</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effectLst/>
                <a:ea typeface="+mn-ea"/>
                <a:cs typeface="+mn-cs"/>
              </a:rPr>
              <a:t>Sexualised objectification of women is used as a marketing strategy for sport or gaming.</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1 in 3 Australians believe it’s natural for a man to want to appear in control of his partner in front of his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b="0">
                <a:solidFill>
                  <a:srgbClr val="4C5974"/>
                </a:solidFill>
                <a:cs typeface="Arial" panose="020B0604020202020204" pitchFamily="34" charset="0"/>
              </a:rPr>
              <a:t>. </a:t>
            </a:r>
          </a:p>
          <a:p>
            <a:pPr marL="1085850" marR="0" lvl="2"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b="0">
                <a:cs typeface="Arial" panose="020B0604020202020204" pitchFamily="34" charset="0"/>
              </a:rPr>
              <a:t>Nearly 1 in 4 Australians believe there’s no </a:t>
            </a:r>
            <a:r>
              <a:rPr lang="en-US">
                <a:cs typeface="Arial" panose="020B0604020202020204" pitchFamily="34" charset="0"/>
              </a:rPr>
              <a:t>harm in men making sexist jokes when they are among their male friends </a:t>
            </a:r>
            <a:r>
              <a:rPr lang="en-US">
                <a:effectLst/>
                <a:ea typeface="Calibri" panose="020F0502020204030204" pitchFamily="34" charset="0"/>
                <a:cs typeface="Times New Roman" panose="02020603050405020304" pitchFamily="18" charset="0"/>
              </a:rPr>
              <a:t>(</a:t>
            </a: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r>
              <a:rPr lang="en-US">
                <a:effectLst/>
                <a:ea typeface="Calibri" panose="020F0502020204030204" pitchFamily="34" charset="0"/>
                <a:cs typeface="Times New Roman" panose="02020603050405020304" pitchFamily="18" charset="0"/>
              </a:rPr>
              <a:t>)</a:t>
            </a:r>
            <a:r>
              <a:rPr lang="en-US">
                <a:solidFill>
                  <a:srgbClr val="4C5974"/>
                </a:solidFill>
                <a:cs typeface="Arial" panose="020B0604020202020204" pitchFamily="34" charset="0"/>
              </a:rPr>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(total time 15 mins = 3 mins per group)</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b="1"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15</a:t>
            </a:fld>
            <a:endParaRPr lang="en-US"/>
          </a:p>
        </p:txBody>
      </p:sp>
    </p:spTree>
    <p:extLst>
      <p:ext uri="{BB962C8B-B14F-4D97-AF65-F5344CB8AC3E}">
        <p14:creationId xmlns:p14="http://schemas.microsoft.com/office/powerpoint/2010/main" val="3180332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Before you start:</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or photos of examples of condoning violence in everyday life (for example, recent local media commentary).</a:t>
            </a:r>
            <a:r>
              <a:rPr lang="en-AU" sz="1200" b="1"/>
              <a:t/>
            </a:r>
            <a:br>
              <a:rPr lang="en-AU" sz="1200" b="1"/>
            </a:br>
            <a:r>
              <a:rPr lang="en-AU" sz="1200" b="1"/>
              <a:t/>
            </a:r>
            <a:br>
              <a:rPr lang="en-AU" sz="1200" b="1"/>
            </a:b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You may choose to show this slide to support – or instead of – the group reporting back with examples of what condoning violence against women looks like in daily life.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Responses may include: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 workplace or organisation failing to hold a staff member or </a:t>
            </a:r>
            <a:r>
              <a:rPr lang="en-AU" sz="1200" b="0"/>
              <a:t>student accountable for sexual harassment.</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Believing women find it flattering to be persistently pursued, even if they’re not interested.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Minimising intimate partner violence between two men because ‘men should be able to take care of themselves.’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Sexual harassment policies that focus only on reporting, without onus on organisational duty of care or on bystanders to take action.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Mistrusting women’s reports of violence – 42% of Australians think it is common for sexual assault accusations to be used as a way of getting back at men.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Media portrayals of men who use violence as mentally ill, alcoholic or drug addicts, minimising or excusing their choice to use violence.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Excusing reports of violence in aged care or disability care homes as carer stress.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16</a:t>
            </a:fld>
            <a:endParaRPr lang="en-US"/>
          </a:p>
        </p:txBody>
      </p:sp>
    </p:spTree>
    <p:extLst>
      <p:ext uri="{BB962C8B-B14F-4D97-AF65-F5344CB8AC3E}">
        <p14:creationId xmlns:p14="http://schemas.microsoft.com/office/powerpoint/2010/main" val="37480111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Before you start:</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or photos of examples of restrictive gender stereotypes in everyday life (for example, sexist advertising in your local area).</a:t>
            </a:r>
            <a:endParaRPr lang="en-AU" sz="1200" b="1"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You may choose to show this slide to support – or instead of – the group reporting back with examples of what restrictive gender stereotypes look like in daily life.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You may choose to emphasise that:</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sz="1200" b="0" i="0" kern="1200">
                <a:solidFill>
                  <a:schemeClr val="tx1"/>
                </a:solidFill>
                <a:effectLst/>
                <a:latin typeface="+mn-lt"/>
                <a:ea typeface="+mn-ea"/>
                <a:cs typeface="+mn-cs"/>
              </a:rPr>
              <a:t>Gender stereotypes are often deeply embedded and unconscious, and we learn them from being saturated with messages and norms from the day we are born. They can seem ‘natural’ because we are exposed to them from before we are even conscious of it.</a:t>
            </a:r>
            <a:endParaRPr lang="en-AU" sz="1200" i="0" kern="1200">
              <a:solidFill>
                <a:schemeClr val="tx1"/>
              </a:solidFill>
              <a:effectLst/>
              <a:latin typeface="+mn-lt"/>
              <a:ea typeface="+mn-ea"/>
              <a:cs typeface="+mn-cs"/>
            </a:endParaRP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a:t>These stereotypes affect LGBTIQ+ people too, either by excluding or othering them, or by creating expectations that they must fit into rigid gendered roles within their relationships or families in order to be accepted.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Gender stereotypes are harmful for everyone including men because they restrict and limit individuals into narrowly defined roles, interests, attributes and behaviours.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Strict ideas about women and men’s roles, identities and relationships can contribute to a culture where violence, harassment, and criticism is used to ‘punish’ people who step out of their expected roles.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Responses may include: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Gendered dress codes and school uniforms that restrict girls’ movement and limit their capacity to participate in sports.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Unequal parental leave policies available for men and women in organisations, based on the stereotype and expectation that women will be the main family caregiver.</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Lesser value of women’s sporting achievements, demonstrated through lower professional athletes’ salaries, media coverage and sponsorship opportunities.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double standard where men displaying assertiveness and leadership qualities are admired, while women with the same qualities may be considered bossy or cold.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Assumptions that men are more practical, rational and decisive than women, which may result in women being underrepresented in leadership or decision-making roles.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17</a:t>
            </a:fld>
            <a:endParaRPr lang="en-US"/>
          </a:p>
        </p:txBody>
      </p:sp>
    </p:spTree>
    <p:extLst>
      <p:ext uri="{BB962C8B-B14F-4D97-AF65-F5344CB8AC3E}">
        <p14:creationId xmlns:p14="http://schemas.microsoft.com/office/powerpoint/2010/main" val="16499622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Before you start:</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or photos of examples of men’s control of decision-making and limits to women’s independence in everyday life (for example, the proportion of women on boards).</a:t>
            </a:r>
            <a:endParaRPr lang="en-AU" sz="1200"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
            </a:r>
            <a:br>
              <a:rPr lang="en-AU" sz="1200" b="1"/>
            </a:b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You may choose to show this slide to support – or instead of – the group reporting back with examples of what men’s control of decision-making and limits to women’s independence look like in both public life and in relationships.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Responses may include: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Expectation that the man in a heterosexual relationship is the primary earner, and should control decisions about spending, assets and bank accounts.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Men’s dominance of speaking time in class and both men and women interrupting women more frequently than they do men in meetings.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dominate leadership roles in organisations, even in female-dominated industries. </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Underrepresentation of women in parliament and other positions of political representation. Female-dominated industries such as health and human services and education having significantly lower levels of pay than male-dominated industries and occupations.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Workplaces that fail to offer adequate flexible working arrangements for both women and men, such as part time roles, making it more difficult for families to decide caring arrangements.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Women’s portrayal in entertainment and the media through their relationship or connection to male protagonist, rather than as their own independent/multi-dimensional characters.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AU" sz="1200" i="0" kern="120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200" i="0" kern="1200">
                <a:solidFill>
                  <a:schemeClr val="tx1"/>
                </a:solidFill>
                <a:effectLst/>
                <a:latin typeface="+mn-lt"/>
                <a:ea typeface="+mn-ea"/>
                <a:cs typeface="+mn-cs"/>
              </a:rPr>
              <a:t>Sources:</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Liveris 2017</a:t>
            </a:r>
            <a:endPar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u="none">
                <a:solidFill>
                  <a:srgbClr val="0563C1"/>
                </a:solidFill>
                <a:effectLst/>
                <a:latin typeface="Calibri" panose="020F0502020204030204" pitchFamily="34" charset="0"/>
                <a:ea typeface="Calibri" panose="020F0502020204030204" pitchFamily="34" charset="0"/>
                <a:cs typeface="Times New Roman" panose="02020603050405020304" pitchFamily="18" charset="0"/>
              </a:rPr>
              <a:t>Global Institute for Women’s Leadership 2021</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Webster et al. 2017</a:t>
            </a:r>
            <a:endParaRPr lang="en-US" sz="12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AU" sz="12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lang="en-AU" sz="1200" i="0" kern="1200">
              <a:solidFill>
                <a:schemeClr val="tx1"/>
              </a:solidFill>
              <a:effectLst/>
              <a:latin typeface="+mn-lt"/>
              <a:ea typeface="+mn-ea"/>
              <a:cs typeface="+mn-cs"/>
            </a:endParaRP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sz="1200" i="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18</a:t>
            </a:fld>
            <a:endParaRPr lang="en-US"/>
          </a:p>
        </p:txBody>
      </p:sp>
    </p:spTree>
    <p:extLst>
      <p:ext uri="{BB962C8B-B14F-4D97-AF65-F5344CB8AC3E}">
        <p14:creationId xmlns:p14="http://schemas.microsoft.com/office/powerpoint/2010/main" val="3030370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Before you start:</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or photos of examples of men disrespecting women to bond (for example, recent media coverage).</a:t>
            </a:r>
            <a:br>
              <a:rPr lang="en-AU" b="0" i="0"/>
            </a:br>
            <a:endParaRPr lang="en-AU" sz="1200" b="1" i="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You may choose to show this slide to support – or instead of – the group reporting back with examples of what men disrespecting women to bond with other men looks like in daily life.</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Responses may include: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Chants, hazing and initiation rituals that allow and promote abuse and disrespect towards women.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The norms that some things are OK to talk about in male peer groups, but not acceptable in ‘mixed company’, e.g. ‘locker room talk’.</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Joking that someone only got the job as a ‘diversity hire’.</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Women in male-dominated workplaces or industries are told to ‘man up’, be ‘one of the boys’ and expected not to get upset at sexist jokes or sexualised treatment.</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Men telling degrading jokes about women or bragging about their sexual conquests as a way to bond with male peers, e.g. Australian Defence Force Skype scandal.</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Boys and young men consuming and sharing images or video of women without their consent, e.g. Australian Defence Force Academy Skype scandal.</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All-male sports commentary panels where degrading or demeaning talk about women is laughed off or ignored.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Online communities built on demeaning or humiliating women are allowed to remain active due to lack of enforceable standards to shut them down.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Sexualised objectification of women is used as a marketing strategy for sport or gaming.</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If challenged about whether or not something is inappropriate, explain that no one is saying that people can’t make jokes but that jokes at the expense of others that perpetuates harmful stereotypes or treats people differently because of their characteristics (like gender, race, sexuality or disability) is tacitly supporting inequality.</a:t>
            </a:r>
            <a:endParaRPr lang="en-AU" sz="1200" i="0" kern="1200">
              <a:solidFill>
                <a:prstClr val="black"/>
              </a:solidFill>
              <a:effectLst/>
              <a:latin typeface="+mn-lt"/>
              <a:ea typeface="+mn-ea"/>
              <a:cs typeface="Calibri"/>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sz="1200" i="0" kern="1200">
              <a:solidFill>
                <a:prstClr val="black"/>
              </a:solidFill>
              <a:effectLst/>
              <a:latin typeface="+mn-lt"/>
              <a:ea typeface="+mn-ea"/>
              <a:cs typeface="Calibri"/>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lang="en-AU" sz="1200" b="1" i="0" kern="1200">
                <a:solidFill>
                  <a:prstClr val="black"/>
                </a:solidFill>
                <a:effectLst/>
                <a:latin typeface="+mn-lt"/>
                <a:ea typeface="+mn-ea"/>
                <a:cs typeface="Calibri"/>
              </a:rPr>
              <a:t>Sources: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Davidson 2014</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Silva 2019</a:t>
            </a: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Webster et al. 2017</a:t>
            </a:r>
            <a:endPar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AU" sz="1800">
              <a:effectLst/>
              <a:latin typeface="Calibri" panose="020F0502020204030204" pitchFamily="34" charset="0"/>
              <a:ea typeface="Calibri" panose="020F0502020204030204" pitchFamily="34" charset="0"/>
              <a:cs typeface="Times New Roman" panose="02020603050405020304" pitchFamily="18" charset="0"/>
            </a:endParaRPr>
          </a:p>
          <a:p>
            <a:endParaRPr lang="en-AU"/>
          </a:p>
        </p:txBody>
      </p:sp>
      <p:sp>
        <p:nvSpPr>
          <p:cNvPr id="4" name="Slide Number Placeholder 3"/>
          <p:cNvSpPr>
            <a:spLocks noGrp="1"/>
          </p:cNvSpPr>
          <p:nvPr>
            <p:ph type="sldNum" sz="quarter" idx="5"/>
          </p:nvPr>
        </p:nvSpPr>
        <p:spPr/>
        <p:txBody>
          <a:bodyPr/>
          <a:lstStyle/>
          <a:p>
            <a:fld id="{B8F15DDF-DBE2-4A48-A0CB-7C2D17BCED8A}" type="slidenum">
              <a:rPr lang="en-AU" smtClean="0"/>
              <a:t>19</a:t>
            </a:fld>
            <a:endParaRPr lang="en-AU"/>
          </a:p>
        </p:txBody>
      </p:sp>
    </p:spTree>
    <p:extLst>
      <p:ext uri="{BB962C8B-B14F-4D97-AF65-F5344CB8AC3E}">
        <p14:creationId xmlns:p14="http://schemas.microsoft.com/office/powerpoint/2010/main" val="23904959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Opening total time: </a:t>
            </a:r>
            <a:r>
              <a:rPr lang="en-AU" sz="1200" b="0"/>
              <a:t>10 mins</a:t>
            </a:r>
            <a:endParaRPr lang="en-AU" sz="1200" b="1"/>
          </a:p>
          <a:p>
            <a:endParaRPr lang="en-AU" b="1" i="0"/>
          </a:p>
          <a:p>
            <a:r>
              <a:rPr lang="en-AU" b="1" i="0"/>
              <a:t>Timing: </a:t>
            </a:r>
            <a:r>
              <a:rPr lang="en-AU" b="0" i="0"/>
              <a:t>1 min</a:t>
            </a:r>
            <a:endParaRPr lang="en-AU" b="1" i="0"/>
          </a:p>
          <a:p>
            <a:endParaRPr lang="en-AU" b="1" i="0"/>
          </a:p>
          <a:p>
            <a:r>
              <a:rPr lang="en-AU" b="1" i="0"/>
              <a:t>Facilitator notes: </a:t>
            </a:r>
          </a:p>
          <a:p>
            <a:pPr marL="171450" indent="-171450">
              <a:buFont typeface="Arial" panose="020B0604020202020204" pitchFamily="34" charset="0"/>
              <a:buChar char="•"/>
            </a:pPr>
            <a:r>
              <a:rPr lang="en-AU" b="0" i="0"/>
              <a:t>Add your TAFE’s acknowledgement of country here, noting the traditional custodians of the land on which your training is taking place.</a:t>
            </a:r>
            <a:endParaRPr lang="en-AU" b="1" i="0"/>
          </a:p>
          <a:p>
            <a:endParaRPr lang="en-AU" i="1"/>
          </a:p>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Find out about the traditional custodians of the land and water of your local area and their history so you can personalise and localise your Acknowledgement of Country, and make it as meaningful as possible.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You may want to incorporate images that reflect your TAFE’s engagement with local Aboriginal or Torres Strait Islander communities.</a:t>
            </a:r>
          </a:p>
          <a:p>
            <a:endParaRPr lang="en-AU" b="1" i="0"/>
          </a:p>
          <a:p>
            <a:r>
              <a:rPr lang="en-AU" b="1" i="0"/>
              <a:t>Facilitator notes: </a:t>
            </a:r>
          </a:p>
          <a:p>
            <a:pPr marL="171450" indent="-171450">
              <a:buFont typeface="Arial" panose="020B0604020202020204" pitchFamily="34" charset="0"/>
              <a:buChar char="•"/>
            </a:pPr>
            <a:r>
              <a:rPr lang="en-AU" b="0" i="0"/>
              <a:t>Deliver an Acknowledgement of Country.</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a:t>
            </a:fld>
            <a:endParaRPr lang="en-US"/>
          </a:p>
        </p:txBody>
      </p:sp>
    </p:spTree>
    <p:extLst>
      <p:ext uri="{BB962C8B-B14F-4D97-AF65-F5344CB8AC3E}">
        <p14:creationId xmlns:p14="http://schemas.microsoft.com/office/powerpoint/2010/main" val="313682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 + 3 mins feedback </a:t>
            </a:r>
          </a:p>
          <a:p>
            <a:endParaRPr lang="en-AU" sz="1200" b="1"/>
          </a:p>
          <a:p>
            <a:r>
              <a:rPr lang="en-AU" sz="1200" b="1"/>
              <a:t>Facilitator notes:</a:t>
            </a:r>
          </a:p>
          <a:p>
            <a:r>
              <a:rPr lang="en-AU" sz="1200" b="0"/>
              <a:t>Display this slide when groups are brainstorming as a reminder of the question. If you are presenting this workshop online, post this slide in the chat function.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Participants will now spend 10 minutes brainstorming other examples of these drivers, either in TAFE or more broadly.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Divide participants into four groups and assign each group a driver. If delivering this workshop online, use breakout rooms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Allow 10 mins for group discussion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i="0"/>
              <a:t>Bring the group back together and ask each group to share some of the examples they came up with (3 mins)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i="0"/>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20</a:t>
            </a:fld>
            <a:endParaRPr lang="en-US"/>
          </a:p>
        </p:txBody>
      </p:sp>
    </p:spTree>
    <p:extLst>
      <p:ext uri="{BB962C8B-B14F-4D97-AF65-F5344CB8AC3E}">
        <p14:creationId xmlns:p14="http://schemas.microsoft.com/office/powerpoint/2010/main" val="8378099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 </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Summarise the activity by explaining that actions that will prevent violence directly address the drivers:</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Challenging the condoning of violence against women includes having TAFE policies and processes that show sexual harassment is taken seriously, raising awareness about the prevalence and impact of different forms of violence, and making sure TAFE communications about violence highlight the perpetrators’ responsibility rather than victims’ clothing or behaviour.</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rigid gender stereotypes, we need to promote positive personal identities that are not restricted by stereotypes, and challenge gender roles. For example, using the arts and media to explore different male role models, providing unconscious bias training for people on recruitment panels, promoting flexible employment conditions for men, or encouraging women and girls’ participation in Trades and STEM.</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i="0" kern="1200">
                <a:solidFill>
                  <a:schemeClr val="tx1"/>
                </a:solidFill>
                <a:effectLst/>
                <a:latin typeface="+mn-lt"/>
                <a:ea typeface="+mn-ea"/>
                <a:cs typeface="+mn-cs"/>
              </a:rPr>
              <a:t>To address men’s control in decision-making and limits to women’s independence, we must </a:t>
            </a:r>
            <a:r>
              <a:rPr lang="en-AU" sz="1200" b="0" i="0" kern="1200">
                <a:solidFill>
                  <a:schemeClr val="tx1"/>
                </a:solidFill>
                <a:effectLst/>
                <a:latin typeface="+mn-lt"/>
                <a:ea typeface="+mn-ea"/>
                <a:cs typeface="+mn-cs"/>
              </a:rPr>
              <a:t>promote women’s independence </a:t>
            </a:r>
            <a:r>
              <a:rPr lang="en-AU" sz="1200" b="0" i="0" u="none" kern="1200">
                <a:solidFill>
                  <a:schemeClr val="tx1"/>
                </a:solidFill>
                <a:effectLst/>
                <a:latin typeface="+mn-lt"/>
                <a:ea typeface="+mn-ea"/>
                <a:cs typeface="+mn-cs"/>
              </a:rPr>
              <a:t>and decision-making in public </a:t>
            </a:r>
            <a:r>
              <a:rPr lang="en-AU" sz="1200" b="0" i="0" kern="1200">
                <a:solidFill>
                  <a:schemeClr val="tx1"/>
                </a:solidFill>
                <a:effectLst/>
                <a:latin typeface="+mn-lt"/>
                <a:ea typeface="+mn-ea"/>
                <a:cs typeface="+mn-cs"/>
              </a:rPr>
              <a:t>life and in their relationships. This means supporting women’s leadership in all its forms, and promoting alternatives to ‘how things have always been done’. For example, rolling out leadership training and mentoring programs for women, or promoting flexible work arrangements for both men and women.</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To address men disrespecting women to bond, we must take action to strengthen positive, equal and respectful relationships. This can include bystander intervention programs to men and boys, and having policies that send a clear message that gender discrimination is not tolerated.</a:t>
            </a:r>
          </a:p>
          <a:p>
            <a:pPr marL="628650" marR="0" lvl="1"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We need to address other forms of inequality and discrimination to prevent violence against women, such as racism, ableism, homophobia, transphobia, ageism, culture and religion.</a:t>
            </a:r>
            <a:endParaRPr lang="en-AU" sz="1200" b="0" i="0" kern="1200">
              <a:solidFill>
                <a:schemeClr val="tx1"/>
              </a:solidFill>
              <a:effectLst/>
              <a:latin typeface="+mn-lt"/>
              <a:ea typeface="+mn-ea"/>
              <a:cs typeface="+mn-cs"/>
            </a:endParaRP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you will move onto Topic 2 to explore what taking action looks like in a TAFE context. </a:t>
            </a:r>
            <a:endParaRPr lang="en-AU"/>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21</a:t>
            </a:fld>
            <a:endParaRPr lang="en-US"/>
          </a:p>
        </p:txBody>
      </p:sp>
    </p:spTree>
    <p:extLst>
      <p:ext uri="{BB962C8B-B14F-4D97-AF65-F5344CB8AC3E}">
        <p14:creationId xmlns:p14="http://schemas.microsoft.com/office/powerpoint/2010/main" val="674673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2 total time: </a:t>
            </a:r>
            <a:r>
              <a:rPr lang="en-AU" sz="1200" b="0"/>
              <a:t>40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why TAFEs are a key setting for primary prevention, exploring the Respect and Equality in TAFE ‘whole-of-TAFE’ approach.</a:t>
            </a:r>
          </a:p>
          <a:p>
            <a:pPr marL="171450" indent="-171450">
              <a:buFont typeface="Arial" panose="020B0604020202020204" pitchFamily="34" charset="0"/>
              <a:buChar char="•"/>
            </a:pPr>
            <a:r>
              <a:rPr lang="en-AU" sz="1200" b="0"/>
              <a:t>It will also unpack your specific role as senior leaders and taskforce members in promoting gender equality and preventing violence against women.</a:t>
            </a:r>
          </a:p>
          <a:p>
            <a:pPr marL="171450" indent="-171450">
              <a:buFont typeface="Arial" panose="020B0604020202020204" pitchFamily="34" charset="0"/>
              <a:buChar char="•"/>
            </a:pPr>
            <a:endParaRPr lang="en-AU" sz="1200" b="0"/>
          </a:p>
          <a:p>
            <a:r>
              <a:rPr lang="en-AU" sz="1200" b="1"/>
              <a:t>Facilitator note:</a:t>
            </a:r>
            <a:endParaRPr lang="en-AU" sz="1200" b="0"/>
          </a:p>
          <a:p>
            <a:pPr marL="171450" indent="-171450">
              <a:buFont typeface="Arial" panose="020B0604020202020204" pitchFamily="34" charset="0"/>
              <a:buChar char="•"/>
            </a:pPr>
            <a:r>
              <a:rPr lang="en-AU" sz="1200"/>
              <a:t>Reviewing the Respect and Equality in TAFE Guide will help you prepare for this section.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effectLst/>
              </a:rPr>
              <a:t>You should also tailor this section so that it is relevant to your TAFE, where you are at, and how you are approaching your work.</a:t>
            </a:r>
            <a:endParaRPr lang="en-AU" sz="1200"/>
          </a:p>
          <a:p>
            <a:pPr marL="171450" indent="-171450">
              <a:buFont typeface="Arial" panose="020B0604020202020204" pitchFamily="34" charset="0"/>
              <a:buChar char="•"/>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23</a:t>
            </a:fld>
            <a:endParaRPr lang="en-US"/>
          </a:p>
        </p:txBody>
      </p:sp>
    </p:spTree>
    <p:extLst>
      <p:ext uri="{BB962C8B-B14F-4D97-AF65-F5344CB8AC3E}">
        <p14:creationId xmlns:p14="http://schemas.microsoft.com/office/powerpoint/2010/main" val="361718141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 mins</a:t>
            </a:r>
            <a:endParaRPr lang="en-AU" sz="1200" b="1"/>
          </a:p>
          <a:p>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a:t>We have an evidence-base and shared framework that identifies what drives violence against women and the most effective approach to preventing it from occurring in the first place.</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In recent years, lots of work has been done to collate and understand Australian and international research about why violence against women occurs, and what the most effective approach is to preventing it.</a:t>
            </a:r>
          </a:p>
          <a:p>
            <a:pPr marL="171450" indent="-171450">
              <a:buFont typeface="Arial" panose="020B0604020202020204" pitchFamily="34" charset="0"/>
              <a:buChar char="•"/>
            </a:pPr>
            <a:r>
              <a:rPr lang="en-AU" sz="1200" b="0"/>
              <a:t>This has been important because it has helped to identify what really drives violence and to separate some of the more common misconceptions or excuses from what the research and data actually says.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By drawing together this evidence, it allows us to see patterns and correlations that happen across population groups and society as a whole – a whole-of-population approach – which helps us identify what things make a society or community more or less likely to experience violence against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 whole-of-population approach to prevention means that we are looking at what is happening for individuals, but also what is happening at the community level, in our workplaces, our TAFEs, the media, the arts, and all other aspect of society.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Reveal the first image: In Australia, this evidence has been collated into </a:t>
            </a:r>
            <a:r>
              <a:rPr lang="en-AU" i="1"/>
              <a:t>Change the Story</a:t>
            </a:r>
            <a:r>
              <a:rPr lang="en-AU"/>
              <a:t>, the national framework for preventing violence against women and their children.</a:t>
            </a:r>
            <a:endParaRPr lang="en-AU" sz="1200"/>
          </a:p>
          <a:p>
            <a:pPr marL="171450" indent="-171450">
              <a:buFont typeface="Arial" panose="020B0604020202020204" pitchFamily="34" charset="0"/>
              <a:buChar char="•"/>
            </a:pPr>
            <a:r>
              <a:rPr lang="en-AU" sz="1200"/>
              <a:t>This captures the international and Australian evidence that shows that there are four particular ways that gender inequality manifests that increase the likelihood of violence against women occurring. These are referred to as the ‘drivers’ and are what primary prevention work focusses on addressing.</a:t>
            </a:r>
          </a:p>
          <a:p>
            <a:pPr marL="171450" indent="-171450">
              <a:buFont typeface="Arial" panose="020B0604020202020204" pitchFamily="34" charset="0"/>
              <a:buChar char="•"/>
            </a:pPr>
            <a:r>
              <a:rPr lang="en-AU" sz="1200" i="1"/>
              <a:t>Change the story </a:t>
            </a:r>
            <a:r>
              <a:rPr lang="en-AU" sz="1200" i="0"/>
              <a:t>also captures evidence on what an effective evidence-based primary prevention approach looks like – that is, </a:t>
            </a:r>
            <a:r>
              <a:rPr lang="en-AU" sz="1200"/>
              <a:t>what needs to be done to stop violence from occurring in the first place. </a:t>
            </a:r>
          </a:p>
          <a:p>
            <a:pPr marL="171450" indent="-171450">
              <a:buFont typeface="Arial" panose="020B0604020202020204" pitchFamily="34" charset="0"/>
              <a:buChar char="•"/>
            </a:pPr>
            <a:endParaRPr lang="en-AU" sz="120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Reveal the second image – This means examining what social and cultural change needs to occur to create violence-free societies.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To do this, we need to identify and address how the drivers occur across all levels of society – the things we believe (norms), in what we say and do (practices), and the legislation, policy and institutions that shape and govern how we live (structures).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a:t>This approach isn’t new – it is similar to that taken by the </a:t>
            </a:r>
            <a:r>
              <a:rPr lang="en-AU"/>
              <a:t>drink driving or quit smoking campaigns. It means looking across all aspects of our society to identify what changes need to occur to stop the problem at its root drivers, then taking action across every level.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Facilitator notes:</a:t>
            </a:r>
            <a:endParaRPr lang="en-AU" sz="1200"/>
          </a:p>
          <a:p>
            <a:pPr marL="171450" indent="-171450">
              <a:buFont typeface="Arial" panose="020B0604020202020204" pitchFamily="34" charset="0"/>
              <a:buChar char="•"/>
            </a:pPr>
            <a:r>
              <a:rPr lang="en-AU" sz="1200" b="0"/>
              <a:t>Note that it is important to keep in mind that the drivers intersect with other forms of inequality like racism, ableism, ageism, classism, homophobia and transphobia. This means that we can be less likely to take seriously violence against some population groups of women, such as trans-women, or find it easier to justify putting limits on their independence, such as women with disability.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sz="1200"/>
          </a:p>
          <a:p>
            <a:pPr marL="171450" indent="-171450">
              <a:buFont typeface="Arial" panose="020B0604020202020204" pitchFamily="34" charset="0"/>
              <a:buChar char="•"/>
            </a:pPr>
            <a:endParaRPr lang="en-AU" sz="1200"/>
          </a:p>
        </p:txBody>
      </p:sp>
      <p:sp>
        <p:nvSpPr>
          <p:cNvPr id="4" name="Slide Number Placeholder 3"/>
          <p:cNvSpPr>
            <a:spLocks noGrp="1"/>
          </p:cNvSpPr>
          <p:nvPr>
            <p:ph type="sldNum" sz="quarter" idx="5"/>
          </p:nvPr>
        </p:nvSpPr>
        <p:spPr/>
        <p:txBody>
          <a:bodyPr/>
          <a:lstStyle/>
          <a:p>
            <a:fld id="{6EB36BBE-1FA6-A847-A27B-3E1E99136D75}" type="slidenum">
              <a:rPr lang="en-US" smtClean="0"/>
              <a:t>24</a:t>
            </a:fld>
            <a:endParaRPr lang="en-US"/>
          </a:p>
        </p:txBody>
      </p:sp>
    </p:spTree>
    <p:extLst>
      <p:ext uri="{BB962C8B-B14F-4D97-AF65-F5344CB8AC3E}">
        <p14:creationId xmlns:p14="http://schemas.microsoft.com/office/powerpoint/2010/main" val="4172555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 min</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endParaRPr lang="en-AU" sz="1200" i="0" kern="1200">
              <a:solidFill>
                <a:schemeClr val="tx1"/>
              </a:solidFill>
              <a:effectLst/>
              <a:latin typeface="+mn-lt"/>
              <a:ea typeface="+mn-ea"/>
              <a:cs typeface="+mn-cs"/>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AU"/>
              <a:t>Explain to the participants that every TAFE has a vital role to play in creating a society free from violence against women. TAFEs are uniquely positioned to help achieve this because they influence so many aspects of people’s lives, and are deeply embedded in their communities.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As workplaces, TAFEs can create an environment free of violence, where people are safe, respected, valued and treated as equals.</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en-US"/>
              <a:t>TAFEs can use their expertise and influence to inspire and promote gender equality amongst their student, industries, stakeholders and the broader community.</a:t>
            </a:r>
            <a:endParaRPr lang="en-AU"/>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endParaRPr lang="en-AU"/>
          </a:p>
          <a:p>
            <a:r>
              <a:rPr lang="en-AU" sz="1200" b="1"/>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Use the slide to summarise this activity, and move into the next section, unpacking the Respect and Equality in TAFE approach.</a:t>
            </a:r>
            <a:endParaRPr lang="en-AU" sz="1200" b="0" kern="1200">
              <a:solidFill>
                <a:schemeClr val="tx1"/>
              </a:solidFill>
              <a:effectLst/>
              <a:latin typeface="+mn-lt"/>
              <a:ea typeface="+mn-ea"/>
              <a:cs typeface="+mn-cs"/>
            </a:endParaRPr>
          </a:p>
          <a:p>
            <a:pPr marL="171450" indent="-171450">
              <a:buFont typeface="Arial" panose="020B0604020202020204" pitchFamily="34" charset="0"/>
              <a:buChar char="•"/>
            </a:pPr>
            <a:endParaRPr lang="en-AU" sz="1200" b="1"/>
          </a:p>
          <a:p>
            <a:endParaRPr lang="en-AU" sz="1200" b="1"/>
          </a:p>
          <a:p>
            <a:endParaRPr lang="en-AU" sz="1200" b="1"/>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25</a:t>
            </a:fld>
            <a:endParaRPr lang="en-US"/>
          </a:p>
        </p:txBody>
      </p:sp>
    </p:spTree>
    <p:extLst>
      <p:ext uri="{BB962C8B-B14F-4D97-AF65-F5344CB8AC3E}">
        <p14:creationId xmlns:p14="http://schemas.microsoft.com/office/powerpoint/2010/main" val="29649478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7</a:t>
            </a:r>
            <a:r>
              <a:rPr lang="en-AU" sz="1200" b="1"/>
              <a:t> </a:t>
            </a:r>
            <a:r>
              <a:rPr lang="en-AU" sz="1200" b="0"/>
              <a:t>mins</a:t>
            </a:r>
          </a:p>
          <a:p>
            <a:endParaRPr lang="en-AU" sz="1200" b="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 </a:t>
            </a:r>
            <a:r>
              <a:rPr lang="en-AU" sz="1200" b="0" kern="1200">
                <a:solidFill>
                  <a:schemeClr val="tx1"/>
                </a:solidFill>
                <a:effectLst/>
                <a:latin typeface="+mn-lt"/>
                <a:ea typeface="+mn-ea"/>
                <a:cs typeface="+mn-cs"/>
              </a:rPr>
              <a:t>Preventing violence against women is more than just changing individuals, it's about changing the society and culture in which individuals develop their attitudes towards violence. This is why TAFEs have a vital role to play in reducing violence against women by actively promoting gender equality.</a:t>
            </a:r>
            <a:r>
              <a:rPr lang="en-AU" b="0">
                <a:effectLst/>
              </a:rPr>
              <a:t> </a:t>
            </a:r>
            <a:endParaRPr lang="en-AU" sz="1200" b="1"/>
          </a:p>
          <a:p>
            <a:endParaRPr lang="en-AU" sz="1200"/>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i="0" kern="1200">
                <a:solidFill>
                  <a:schemeClr val="tx1"/>
                </a:solidFill>
                <a:effectLst/>
                <a:latin typeface="+mn-lt"/>
                <a:ea typeface="+mn-ea"/>
                <a:cs typeface="+mn-cs"/>
              </a:rPr>
              <a:t>Further explore the differences between primary prevention, early intervention and response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i="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whole-of-TAFE approach is about primary prevention. </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It takes a whole of population approach to prevent violence before it occurs and to change and transform the social context in which violence occurs. </a:t>
            </a:r>
          </a:p>
          <a:p>
            <a:pPr marL="171450" lvl="0" indent="-171450">
              <a:buFont typeface="Arial" panose="020B0604020202020204" pitchFamily="34" charset="0"/>
              <a:buChar char="•"/>
            </a:pPr>
            <a:r>
              <a:rPr lang="en-AU" b="0" i="0">
                <a:solidFill>
                  <a:srgbClr val="000000"/>
                </a:solidFill>
                <a:effectLst/>
                <a:latin typeface="Calibri" panose="020F0502020204030204" pitchFamily="34" charset="0"/>
              </a:rPr>
              <a:t>Primary prevention sits alongside other work to address violence against women. Secondary (early intervention) and tertiary prevention (response) focus on providing information and services to people experiencing, or at risk of experiencing, violence. While essential, early intervention and response are unlikely to significantly reduce rates of violence on their own.</a:t>
            </a:r>
            <a:endParaRPr lang="en-AU" sz="1200" kern="1200">
              <a:solidFill>
                <a:schemeClr val="tx1"/>
              </a:solidFill>
              <a:effectLst/>
              <a:latin typeface="+mn-lt"/>
              <a:ea typeface="+mn-ea"/>
              <a:cs typeface="+mn-cs"/>
            </a:endParaRPr>
          </a:p>
          <a:p>
            <a:pPr marL="171450" lvl="0" indent="-171450">
              <a:buFont typeface="Arial" panose="020B0604020202020204" pitchFamily="34" charset="0"/>
              <a:buChar char="•"/>
            </a:pPr>
            <a:r>
              <a:rPr lang="en-AU" sz="1200" kern="1200">
                <a:solidFill>
                  <a:schemeClr val="tx1"/>
                </a:solidFill>
                <a:effectLst/>
                <a:latin typeface="+mn-lt"/>
                <a:ea typeface="+mn-ea"/>
                <a:cs typeface="+mn-cs"/>
              </a:rPr>
              <a:t>The primary prevention model is used as an approach to address public health problems issues, for example smoking, seatbelts and skin cancer.</a:t>
            </a:r>
          </a:p>
          <a:p>
            <a:pPr marL="171450" lvl="0" indent="-171450">
              <a:buFont typeface="Arial" panose="020B0604020202020204" pitchFamily="34" charset="0"/>
              <a:buChar char="•"/>
            </a:pPr>
            <a:r>
              <a:rPr lang="en-AU" sz="1200" kern="1200">
                <a:solidFill>
                  <a:schemeClr val="tx1"/>
                </a:solidFill>
                <a:effectLst/>
                <a:latin typeface="+mn-lt"/>
                <a:ea typeface="+mn-ea"/>
                <a:cs typeface="+mn-cs"/>
              </a:rPr>
              <a:t>Primary prevention is a much longer-term goal than response and early intervention actions to address violence against women and </a:t>
            </a:r>
            <a:r>
              <a:rPr lang="en-US" sz="1200" kern="1200">
                <a:solidFill>
                  <a:schemeClr val="tx1"/>
                </a:solidFill>
                <a:effectLst/>
                <a:latin typeface="+mn-lt"/>
                <a:ea typeface="+mn-ea"/>
                <a:cs typeface="+mn-cs"/>
              </a:rPr>
              <a:t>it is the approach that will have the largest impact on ending violence against women. </a:t>
            </a:r>
            <a:endParaRPr lang="en-AU" sz="1200" kern="1200">
              <a:solidFill>
                <a:schemeClr val="tx1"/>
              </a:solidFill>
              <a:effectLst/>
              <a:latin typeface="+mn-lt"/>
              <a:ea typeface="+mn-ea"/>
              <a:cs typeface="+mn-cs"/>
            </a:endParaRPr>
          </a:p>
          <a:p>
            <a:endParaRPr lang="en-AU" sz="1200" b="1">
              <a:latin typeface="Arial" panose="020B0604020202020204" pitchFamily="34" charset="0"/>
              <a:cs typeface="Arial" panose="020B0604020202020204" pitchFamily="34" charset="0"/>
            </a:endParaRPr>
          </a:p>
          <a:p>
            <a:r>
              <a:rPr lang="en-AU" b="1">
                <a:latin typeface="Arial"/>
                <a:cs typeface="Arial"/>
              </a:rPr>
              <a:t>What we know </a:t>
            </a:r>
            <a:endParaRPr lang="en-AU" b="1">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a:latin typeface="Arial"/>
                <a:cs typeface="Arial"/>
              </a:rPr>
              <a:t>Violence </a:t>
            </a:r>
            <a:r>
              <a:rPr lang="en-AU" sz="1200">
                <a:latin typeface="Arial"/>
                <a:cs typeface="Arial"/>
              </a:rPr>
              <a:t>against women is a complex social problem, but one that can be prevented</a:t>
            </a:r>
            <a:r>
              <a:rPr lang="en-AU">
                <a:latin typeface="Arial"/>
                <a:cs typeface="Arial"/>
              </a:rPr>
              <a:t> </a:t>
            </a:r>
            <a:endParaRPr lang="en-AU" sz="120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No single cause of violence against women, but evidence shows violence against women is more likely to occur when gender inequality is ingrained in social, cultural and organisational structures and practices</a:t>
            </a:r>
          </a:p>
          <a:p>
            <a:pPr marL="171450" indent="-171450">
              <a:buFont typeface="Arial" panose="020B0604020202020204" pitchFamily="34" charset="0"/>
              <a:buChar char="•"/>
            </a:pPr>
            <a:r>
              <a:rPr lang="en-US" sz="1200">
                <a:latin typeface="Arial" panose="020B0604020202020204" pitchFamily="34" charset="0"/>
                <a:cs typeface="Arial" panose="020B0604020202020204" pitchFamily="34" charset="0"/>
              </a:rPr>
              <a:t>An intersectional approach to prevention acknowledges that while gender inequality is a necessary condition for violence against women, it is not the only or necessarily the most prominent factor in every context because violence against women is often experienced in combination with other forms of structural inequality and discrimination. (</a:t>
            </a:r>
            <a:r>
              <a:rPr lang="en-US" sz="1200" err="1">
                <a:latin typeface="Arial" panose="020B0604020202020204" pitchFamily="34" charset="0"/>
                <a:cs typeface="Arial" panose="020B0604020202020204" pitchFamily="34" charset="0"/>
              </a:rPr>
              <a:t>eg.</a:t>
            </a:r>
            <a:r>
              <a:rPr lang="en-US" sz="1200">
                <a:latin typeface="Arial" panose="020B0604020202020204" pitchFamily="34" charset="0"/>
                <a:cs typeface="Arial" panose="020B0604020202020204" pitchFamily="34" charset="0"/>
              </a:rPr>
              <a:t> Racism, colonization and dispossession, discrimination against people with disabilities and discrimination on the basis of sexuality or gender identity). </a:t>
            </a:r>
          </a:p>
          <a:p>
            <a:pPr marL="171450" indent="-171450">
              <a:buFont typeface="Arial" panose="020B0604020202020204" pitchFamily="34" charset="0"/>
              <a:buChar char="•"/>
            </a:pPr>
            <a:r>
              <a:rPr lang="en-AU" sz="1200">
                <a:latin typeface="Arial" panose="020B0604020202020204" pitchFamily="34" charset="0"/>
                <a:cs typeface="Arial" panose="020B0604020202020204" pitchFamily="34" charset="0"/>
              </a:rPr>
              <a:t>As we’ve seen with other major social changes, such as smoking and seatbelts, we need leadership and change across legislation, policy, government, communities and individuals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26</a:t>
            </a:fld>
            <a:endParaRPr lang="en-US"/>
          </a:p>
        </p:txBody>
      </p:sp>
    </p:spTree>
    <p:extLst>
      <p:ext uri="{BB962C8B-B14F-4D97-AF65-F5344CB8AC3E}">
        <p14:creationId xmlns:p14="http://schemas.microsoft.com/office/powerpoint/2010/main" val="19650059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b="0"/>
              <a:t>A ‘whole-of-TAFE approach’ requires working across the five domains that engage every part of the TAFE culture and community.</a:t>
            </a:r>
          </a:p>
          <a:p>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Research and evidence tells us that violence against women can be reduced by increasing gender equality in everyday life. By engaging with Respect and Equality in TAFE, your TAFE can help prevent violence against women, and build a culture where gender stereotypes are challenged, gender-based discrimination is unacceptable, and gender equality is actively promoted and modelled. </a:t>
            </a:r>
            <a:r>
              <a:rPr lang="en-AU">
                <a:effectLst/>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Across our society, if we all work together, as educators, as employers and as a community, then we can change this picture of gender inequality in Australia and stop violence against women before it starts. Achieving the vision of an Australia free from violence, means every TAFE has a role to play.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focuses on both organisational responsibilities (such as leadership and governance) and individual responsibilities (such as teaching and learning practices).</a:t>
            </a:r>
            <a:endParaRPr lang="en-AU">
              <a:effectLst/>
            </a:endParaRPr>
          </a:p>
          <a:p>
            <a:endParaRPr lang="en-AU" sz="1200" b="1"/>
          </a:p>
          <a:p>
            <a:r>
              <a:rPr lang="en-AU" sz="1200" b="1"/>
              <a:t>Facilitator note:</a:t>
            </a:r>
          </a:p>
          <a:p>
            <a:pPr marL="171450" indent="-171450">
              <a:buFont typeface="Arial" panose="020B0604020202020204" pitchFamily="34" charset="0"/>
              <a:buChar char="•"/>
            </a:pPr>
            <a:r>
              <a:rPr lang="en-US"/>
              <a:t>Revisiting the Respect and Equality in TAFE Guide will help you prepare to deliver this slide.</a:t>
            </a:r>
          </a:p>
          <a:p>
            <a:pPr marL="171450" indent="-171450">
              <a:buFont typeface="Arial" panose="020B0604020202020204" pitchFamily="34" charset="0"/>
              <a:buChar char="•"/>
            </a:pPr>
            <a:r>
              <a:rPr lang="en-US">
                <a:effectLst/>
              </a:rPr>
              <a:t>Tailor this slide so that it is relevant to your TAFE. Make a note of any work that has already begun across any of these domains.</a:t>
            </a:r>
            <a:endParaRPr lang="en-AU">
              <a:effectLst/>
            </a:endParaRPr>
          </a:p>
        </p:txBody>
      </p:sp>
      <p:sp>
        <p:nvSpPr>
          <p:cNvPr id="4" name="Slide Number Placeholder 3"/>
          <p:cNvSpPr>
            <a:spLocks noGrp="1"/>
          </p:cNvSpPr>
          <p:nvPr>
            <p:ph type="sldNum" sz="quarter" idx="5"/>
          </p:nvPr>
        </p:nvSpPr>
        <p:spPr/>
        <p:txBody>
          <a:bodyPr/>
          <a:lstStyle/>
          <a:p>
            <a:fld id="{6EB36BBE-1FA6-A847-A27B-3E1E99136D75}" type="slidenum">
              <a:rPr lang="en-US" smtClean="0"/>
              <a:t>27</a:t>
            </a:fld>
            <a:endParaRPr lang="en-US"/>
          </a:p>
        </p:txBody>
      </p:sp>
    </p:spTree>
    <p:extLst>
      <p:ext uri="{BB962C8B-B14F-4D97-AF65-F5344CB8AC3E}">
        <p14:creationId xmlns:p14="http://schemas.microsoft.com/office/powerpoint/2010/main" val="36595964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endParaRPr lang="en-AU" sz="1200" b="1"/>
          </a:p>
          <a:p>
            <a:endParaRPr lang="en-AU" sz="1200"/>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Key messages: </a:t>
            </a:r>
            <a:r>
              <a:rPr lang="en-AU" sz="1200" kern="1200">
                <a:solidFill>
                  <a:schemeClr val="tx1"/>
                </a:solidFill>
                <a:effectLst/>
                <a:latin typeface="+mn-lt"/>
                <a:ea typeface="+mn-ea"/>
                <a:cs typeface="+mn-cs"/>
              </a:rPr>
              <a:t>An effective whole-of-TAFE approach requires focusing on all aspects of how a TAFE operates, in order to build a culture among staff and students where gender equality is promoted and modelled. </a:t>
            </a:r>
            <a:endParaRPr lang="en-AU" sz="1200" b="1"/>
          </a:p>
          <a:p>
            <a:endParaRPr lang="en-AU" sz="1200" b="1"/>
          </a:p>
          <a:p>
            <a:r>
              <a:rPr lang="en-AU" sz="1200" b="1"/>
              <a:t>Instructions: </a:t>
            </a:r>
          </a:p>
          <a:p>
            <a:pPr marL="171450" indent="-171450">
              <a:buFont typeface="Arial" panose="020B0604020202020204" pitchFamily="34" charset="0"/>
              <a:buChar char="•"/>
            </a:pPr>
            <a:r>
              <a:rPr lang="en-AU" sz="1200" b="0"/>
              <a:t>Use the diagram and the additional information below to talk through the key elements of the approach. You will go into more detail in the forthcoming slides. The slide reads from the bottom upwards so start with ‘take responsibility’. </a:t>
            </a:r>
          </a:p>
          <a:p>
            <a:pPr marL="171450" indent="-171450">
              <a:buFont typeface="Arial" panose="020B0604020202020204" pitchFamily="34" charset="0"/>
              <a:buChar char="•"/>
            </a:pPr>
            <a:endParaRPr lang="en-AU" sz="1200" b="1"/>
          </a:p>
          <a:p>
            <a:r>
              <a:rPr lang="en-AU" sz="1200" b="1"/>
              <a:t>Additional information: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Guide outlines an approach that supports and builds environments where staff and students feel safe, respected and valued.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Guide outlines a ‘whole-of TAFE-approach’ that recognises the need for a range of actions that everyone in TAFE engages with, from CEOs and senior executives, to managers, human resources staff, educators, student services staff and students. These actions are designed to stop violence against women before it occurs, which is called a primary prevention approach.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Respect and Equality in TAFE approach has been designed specifically to support TAFE leaders as well as those driving prevention activity within TAFEs. The approach aims to support the staff or departments who are assigned to leading the gender equality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Primary prevention work in TAFEs involves a continuum of interlinked activities where prevention actions are integrated with early intervention and family violence response services. Respect and Equality in TAFE recognises that for primary prevention activities to be delivered safely, appropriate response policies, procedures and services must be in place. It is important for response systems and referral pathways to family violence and sexual assault services are established before action to prevent violence is undertaken.</a:t>
            </a:r>
          </a:p>
          <a:p>
            <a:endParaRPr lang="en-AU" sz="1200"/>
          </a:p>
          <a:p>
            <a:r>
              <a:rPr lang="en-AU" sz="1200" b="1"/>
              <a:t>Facilitator note:</a:t>
            </a:r>
          </a:p>
          <a:p>
            <a:pPr marL="171450" indent="-171450">
              <a:buFont typeface="Arial" panose="020B0604020202020204" pitchFamily="34" charset="0"/>
              <a:buChar char="•"/>
            </a:pPr>
            <a:r>
              <a:rPr lang="en-US"/>
              <a:t>Revisiting the Respect and Equality in TAFE Guide will help you prepare to deliver this slide.</a:t>
            </a:r>
          </a:p>
        </p:txBody>
      </p:sp>
      <p:sp>
        <p:nvSpPr>
          <p:cNvPr id="4" name="Slide Number Placeholder 3"/>
          <p:cNvSpPr>
            <a:spLocks noGrp="1"/>
          </p:cNvSpPr>
          <p:nvPr>
            <p:ph type="sldNum" sz="quarter" idx="5"/>
          </p:nvPr>
        </p:nvSpPr>
        <p:spPr/>
        <p:txBody>
          <a:bodyPr/>
          <a:lstStyle/>
          <a:p>
            <a:fld id="{6EB36BBE-1FA6-A847-A27B-3E1E99136D75}" type="slidenum">
              <a:rPr lang="en-US" smtClean="0"/>
              <a:t>28</a:t>
            </a:fld>
            <a:endParaRPr lang="en-US"/>
          </a:p>
        </p:txBody>
      </p:sp>
    </p:spTree>
    <p:extLst>
      <p:ext uri="{BB962C8B-B14F-4D97-AF65-F5344CB8AC3E}">
        <p14:creationId xmlns:p14="http://schemas.microsoft.com/office/powerpoint/2010/main" val="9175016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mins</a:t>
            </a:r>
            <a:endParaRPr lang="en-AU" sz="1200" b="1"/>
          </a:p>
          <a:p>
            <a:endParaRPr lang="en-AU" sz="1200" b="1"/>
          </a:p>
          <a:p>
            <a:r>
              <a:rPr lang="en-AU" sz="1200" b="1"/>
              <a:t>Facilitator notes: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Explain to </a:t>
            </a:r>
            <a:r>
              <a:rPr lang="en-US" kern="1200">
                <a:solidFill>
                  <a:schemeClr val="tx1"/>
                </a:solidFill>
                <a:effectLst/>
                <a:ea typeface="+mn-ea"/>
                <a:cs typeface="+mn-cs"/>
              </a:rPr>
              <a:t>participants that actions </a:t>
            </a:r>
            <a:r>
              <a:rPr lang="en-US">
                <a:solidFill>
                  <a:srgbClr val="000000"/>
                </a:solidFill>
                <a:effectLst/>
                <a:ea typeface="Times New Roman" panose="02020603050405020304" pitchFamily="18" charset="0"/>
              </a:rPr>
              <a:t>in one area alone will not bring about change; multiple strategies operating across the 5 domains will complement and reinforce each other</a:t>
            </a:r>
            <a:r>
              <a:rPr lang="en-US">
                <a:effectLst/>
                <a:ea typeface="Times New Roman" panose="02020603050405020304" pitchFamily="18" charset="0"/>
              </a:rPr>
              <a:t>. </a:t>
            </a:r>
            <a:endParaRPr lang="en-AU">
              <a:effectLst/>
              <a:ea typeface="Times New Roman" panose="02020603050405020304" pitchFamily="18"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ea typeface="Times New Roman" panose="02020603050405020304" pitchFamily="18" charset="0"/>
                <a:cs typeface="Calibri" panose="020F0502020204030204" pitchFamily="34" charset="0"/>
              </a:rPr>
              <a:t>Describe each of the levers, and ask participants for examples of how the TAFE can create change across each of the three levers: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ea typeface="Times New Roman" panose="02020603050405020304" pitchFamily="18" charset="0"/>
                <a:cs typeface="Calibri" panose="020F0502020204030204" pitchFamily="34" charset="0"/>
              </a:rPr>
              <a:t>A TAFE’s values frame how it sees itself and how others see the TAFE. They are used to highlight a TAFE’s distinct focus, culture or relationship to community and industry. When the values are authentic and reinforced in communications, values can resonate deeply with staff and students. </a:t>
            </a:r>
            <a:r>
              <a:rPr lang="en-AU" kern="1200">
                <a:solidFill>
                  <a:schemeClr val="tx1"/>
                </a:solidFill>
                <a:effectLst/>
                <a:ea typeface="+mn-ea"/>
                <a:cs typeface="+mn-cs"/>
              </a:rPr>
              <a:t>Possible examples include:</a:t>
            </a:r>
          </a:p>
          <a:p>
            <a:pPr marL="1085850" lvl="2" indent="-171450">
              <a:buFont typeface="Arial" panose="020B0604020202020204" pitchFamily="34" charset="0"/>
              <a:buChar char="•"/>
            </a:pPr>
            <a:r>
              <a:rPr lang="en-AU" kern="1200">
                <a:solidFill>
                  <a:schemeClr val="tx1"/>
                </a:solidFill>
                <a:effectLst/>
                <a:ea typeface="+mn-ea"/>
                <a:cs typeface="+mn-cs"/>
              </a:rPr>
              <a:t>explicitly </a:t>
            </a:r>
            <a:r>
              <a:rPr lang="en-US" kern="1200">
                <a:solidFill>
                  <a:schemeClr val="tx1"/>
                </a:solidFill>
                <a:effectLst/>
                <a:ea typeface="+mn-ea"/>
                <a:cs typeface="+mn-cs"/>
              </a:rPr>
              <a:t>addressing gender equality and respect in the TAFE’s values</a:t>
            </a:r>
            <a:endParaRPr lang="en-AU" kern="1200">
              <a:solidFill>
                <a:schemeClr val="tx1"/>
              </a:solidFill>
              <a:effectLst/>
              <a:ea typeface="+mn-ea"/>
              <a:cs typeface="+mn-cs"/>
            </a:endParaRPr>
          </a:p>
          <a:p>
            <a:pPr marL="1085850" lvl="2" indent="-171450" fontAlgn="base">
              <a:buFont typeface="Arial" panose="020B0604020202020204" pitchFamily="34" charset="0"/>
              <a:buChar char="•"/>
            </a:pPr>
            <a:r>
              <a:rPr lang="en-US" kern="1200">
                <a:solidFill>
                  <a:schemeClr val="tx1"/>
                </a:solidFill>
                <a:effectLst/>
                <a:ea typeface="+mn-ea"/>
                <a:cs typeface="+mn-cs"/>
              </a:rPr>
              <a:t>setting and modelling expected </a:t>
            </a:r>
            <a:r>
              <a:rPr lang="en-AU" kern="1200" noProof="0">
                <a:solidFill>
                  <a:schemeClr val="tx1"/>
                </a:solidFill>
                <a:effectLst/>
                <a:ea typeface="+mn-ea"/>
                <a:cs typeface="+mn-cs"/>
              </a:rPr>
              <a:t>behaviours</a:t>
            </a:r>
            <a:r>
              <a:rPr lang="en-US" kern="1200">
                <a:solidFill>
                  <a:schemeClr val="tx1"/>
                </a:solidFill>
                <a:effectLst/>
                <a:ea typeface="+mn-ea"/>
                <a:cs typeface="+mn-cs"/>
              </a:rPr>
              <a:t> so that sexism, harassment and violence are never acceptable </a:t>
            </a:r>
            <a:endParaRPr lang="en-US"/>
          </a:p>
          <a:p>
            <a:pPr marL="1085850" lvl="2" indent="-171450" fontAlgn="base">
              <a:buFont typeface="Arial" panose="020B0604020202020204" pitchFamily="34" charset="0"/>
              <a:buChar char="•"/>
            </a:pPr>
            <a:r>
              <a:rPr lang="en-US" kern="1200">
                <a:solidFill>
                  <a:schemeClr val="tx1"/>
                </a:solidFill>
                <a:effectLst/>
                <a:ea typeface="+mn-ea"/>
                <a:cs typeface="+mn-cs"/>
              </a:rPr>
              <a:t>linking values to formal staff performance reviews.</a:t>
            </a:r>
          </a:p>
          <a:p>
            <a:pPr marL="628650" lvl="1" indent="-171450" fontAlgn="base">
              <a:buFont typeface="Arial" panose="020B0604020202020204" pitchFamily="34" charset="0"/>
              <a:buChar char="•"/>
            </a:pPr>
            <a:r>
              <a:rPr lang="en-AU" kern="1200">
                <a:solidFill>
                  <a:schemeClr val="tx1"/>
                </a:solidFill>
                <a:effectLst/>
                <a:ea typeface="+mn-ea"/>
                <a:cs typeface="+mn-cs"/>
              </a:rPr>
              <a:t>Structures and policies are about TAFE’s institutional governance, and how these contribute to the distribution of power and resources between people of different genders. Possible examples of structural and policy change include:</a:t>
            </a:r>
          </a:p>
          <a:p>
            <a:pPr marL="1085850" lvl="2" indent="-171450" fontAlgn="base">
              <a:buFont typeface="Arial" panose="020B0604020202020204" pitchFamily="34" charset="0"/>
              <a:buChar char="•"/>
            </a:pPr>
            <a:r>
              <a:rPr lang="en-AU" kern="1200">
                <a:solidFill>
                  <a:schemeClr val="tx1"/>
                </a:solidFill>
                <a:effectLst/>
                <a:ea typeface="+mn-ea"/>
                <a:cs typeface="+mn-cs"/>
              </a:rPr>
              <a:t>reviewing </a:t>
            </a:r>
            <a:r>
              <a:rPr lang="en-AU" i="0">
                <a:solidFill>
                  <a:srgbClr val="000000"/>
                </a:solidFill>
                <a:effectLst/>
                <a:ea typeface="Calibri" panose="020F0502020204030204" pitchFamily="34" charset="0"/>
                <a:cs typeface="Arial" panose="020B0604020202020204" pitchFamily="34" charset="0"/>
              </a:rPr>
              <a:t>structures</a:t>
            </a:r>
            <a:r>
              <a:rPr lang="en-AU">
                <a:solidFill>
                  <a:srgbClr val="000000"/>
                </a:solidFill>
                <a:effectLst/>
                <a:ea typeface="Calibri" panose="020F0502020204030204" pitchFamily="34" charset="0"/>
                <a:cs typeface="Arial" panose="020B0604020202020204" pitchFamily="34" charset="0"/>
              </a:rPr>
              <a:t> to ensure that they provide equal opportunities and support the independence and leadership of all women and gender diverse people</a:t>
            </a:r>
          </a:p>
          <a:p>
            <a:pPr marL="1085850" lvl="2" indent="-171450" fontAlgn="base">
              <a:buFont typeface="Arial" panose="020B0604020202020204" pitchFamily="34" charset="0"/>
              <a:buChar char="•"/>
            </a:pPr>
            <a:r>
              <a:rPr lang="en-US">
                <a:effectLst/>
                <a:ea typeface="Calibri" panose="020F0502020204030204" pitchFamily="34" charset="0"/>
                <a:cs typeface="Arial" panose="020B0604020202020204" pitchFamily="34" charset="0"/>
              </a:rPr>
              <a:t>ensuring policies and procedures </a:t>
            </a:r>
            <a:r>
              <a:rPr lang="en-US">
                <a:ea typeface="Calibri" panose="020F0502020204030204" pitchFamily="34" charset="0"/>
                <a:cs typeface="Arial" panose="020B0604020202020204" pitchFamily="34" charset="0"/>
              </a:rPr>
              <a:t>are inclusive of </a:t>
            </a:r>
            <a:r>
              <a:rPr lang="en-US">
                <a:effectLst/>
                <a:ea typeface="Calibri" panose="020F0502020204030204" pitchFamily="34" charset="0"/>
                <a:cs typeface="Arial" panose="020B0604020202020204" pitchFamily="34" charset="0"/>
              </a:rPr>
              <a:t>all women and gender diverse people, including people with disability, migrant and refugee people, Aboriginal and Torres Strait Islander people, and people from diverse cultural backgrounds</a:t>
            </a:r>
          </a:p>
          <a:p>
            <a:pPr marL="1085850" lvl="2" indent="-171450" fontAlgn="base">
              <a:buFont typeface="Arial" panose="020B0604020202020204" pitchFamily="34" charset="0"/>
              <a:buChar char="•"/>
            </a:pPr>
            <a:r>
              <a:rPr lang="en-US">
                <a:effectLst/>
                <a:ea typeface="Calibri" panose="020F0502020204030204" pitchFamily="34" charset="0"/>
                <a:cs typeface="Arial" panose="020B0604020202020204" pitchFamily="34" charset="0"/>
              </a:rPr>
              <a:t>developing primary prevention plans and measuring and reporting on progress.</a:t>
            </a:r>
            <a:endParaRPr lang="en-AU" kern="1200">
              <a:solidFill>
                <a:schemeClr val="tx1"/>
              </a:solidFill>
              <a:effectLst/>
              <a:ea typeface="+mn-ea"/>
              <a:cs typeface="+mn-cs"/>
            </a:endParaRPr>
          </a:p>
          <a:p>
            <a:pPr marL="628650" lvl="1" indent="-171450" fontAlgn="base">
              <a:buFont typeface="Arial" panose="020B0604020202020204" pitchFamily="34" charset="0"/>
              <a:buChar char="•"/>
            </a:pPr>
            <a:r>
              <a:rPr lang="en-AU" kern="1200">
                <a:solidFill>
                  <a:schemeClr val="tx1"/>
                </a:solidFill>
                <a:effectLst/>
                <a:ea typeface="+mn-ea"/>
                <a:cs typeface="+mn-cs"/>
              </a:rPr>
              <a:t>Cultures and norms are about the actual and assumed ‘rules’ of behaviour within a given community. These shape expectations about appropriate behaviours among TAFE staff and students, and in turn the actual behaviours of individuals within the TAFE. TAFE can influence culture and norms by:</a:t>
            </a:r>
          </a:p>
          <a:p>
            <a:pPr marL="1085850" lvl="2" indent="-171450" fontAlgn="base">
              <a:buFont typeface="Arial" panose="020B0604020202020204" pitchFamily="34" charset="0"/>
              <a:buChar char="•"/>
            </a:pPr>
            <a:r>
              <a:rPr lang="en-US" kern="1200">
                <a:solidFill>
                  <a:schemeClr val="tx1"/>
                </a:solidFill>
                <a:effectLst/>
                <a:ea typeface="+mn-ea"/>
                <a:cs typeface="+mn-cs"/>
              </a:rPr>
              <a:t>ensuring the norms contribute to a culture of respect for everyone, regardless of gender, sexuality, race, religion, cultural background and disability</a:t>
            </a:r>
          </a:p>
          <a:p>
            <a:pPr marL="1085850" lvl="2" indent="-171450" fontAlgn="base">
              <a:buFont typeface="Arial" panose="020B0604020202020204" pitchFamily="34" charset="0"/>
              <a:buChar char="•"/>
            </a:pPr>
            <a:r>
              <a:rPr lang="en-US" kern="1200">
                <a:solidFill>
                  <a:schemeClr val="tx1"/>
                </a:solidFill>
                <a:effectLst/>
                <a:ea typeface="+mn-ea"/>
                <a:cs typeface="+mn-cs"/>
              </a:rPr>
              <a:t>creating a culture that </a:t>
            </a:r>
            <a:r>
              <a:rPr lang="en-AU" kern="1200" noProof="0">
                <a:solidFill>
                  <a:schemeClr val="tx1"/>
                </a:solidFill>
                <a:effectLst/>
                <a:ea typeface="+mn-ea"/>
                <a:cs typeface="+mn-cs"/>
              </a:rPr>
              <a:t>recognises</a:t>
            </a:r>
            <a:r>
              <a:rPr lang="en-US" kern="1200">
                <a:solidFill>
                  <a:schemeClr val="tx1"/>
                </a:solidFill>
                <a:effectLst/>
                <a:ea typeface="+mn-ea"/>
                <a:cs typeface="+mn-cs"/>
              </a:rPr>
              <a:t> and celebrates the contribution and achievement of women and gender diverse people.</a:t>
            </a:r>
            <a:endParaRPr lang="en-AU" kern="1200">
              <a:solidFill>
                <a:schemeClr val="tx1"/>
              </a:solidFill>
              <a:effectLs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Inform the participants that they will now look at what you can do as senior leaders and taskforce members.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29</a:t>
            </a:fld>
            <a:endParaRPr lang="en-US"/>
          </a:p>
        </p:txBody>
      </p:sp>
    </p:spTree>
    <p:extLst>
      <p:ext uri="{BB962C8B-B14F-4D97-AF65-F5344CB8AC3E}">
        <p14:creationId xmlns:p14="http://schemas.microsoft.com/office/powerpoint/2010/main" val="30537280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Topic 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Total timing: 50 mins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b="1"/>
              <a:t>Timing: </a:t>
            </a:r>
            <a:r>
              <a:rPr lang="en-AU" sz="1200" b="0"/>
              <a:t>1 min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1"/>
          </a:p>
          <a:p>
            <a:r>
              <a:rPr lang="en-AU" sz="1200" b="1"/>
              <a:t>Instructions:</a:t>
            </a:r>
          </a:p>
          <a:p>
            <a:pPr marL="171450" indent="-171450">
              <a:buFont typeface="Arial" panose="020B0604020202020204" pitchFamily="34" charset="0"/>
              <a:buChar char="•"/>
            </a:pPr>
            <a:r>
              <a:rPr lang="en-AU" sz="1200" b="0"/>
              <a:t>This </a:t>
            </a:r>
            <a:r>
              <a:rPr lang="en-AU" sz="1200" b="0" i="0"/>
              <a:t>final section will focus on what you can do as leaders and taskforce members. It will draw on the knowledge and expertise in the room to come up with some practical actions that senior leaders and taskforce members can start to take to drive positive change.</a:t>
            </a:r>
          </a:p>
          <a:p>
            <a:pPr marL="171450" indent="-171450">
              <a:buFont typeface="Arial" panose="020B0604020202020204" pitchFamily="34" charset="0"/>
              <a:buChar char="•"/>
            </a:pPr>
            <a:endParaRPr lang="en-AU" sz="1200" b="0"/>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r>
              <a:rPr lang="en-US"/>
              <a:t>Inform participants that this final section will explore how </a:t>
            </a:r>
            <a:r>
              <a:rPr lang="en-AU" sz="1200" b="0" i="0"/>
              <a:t>senior leaders and taskforce members </a:t>
            </a:r>
            <a:r>
              <a:rPr lang="en-US"/>
              <a:t>can drive positive change, and create an enabling environment for work to prevent violence against women and promote gender equality.</a:t>
            </a:r>
          </a:p>
          <a:p>
            <a:pPr marL="171450" indent="-171450">
              <a:buFont typeface="Arial" panose="020B0604020202020204" pitchFamily="34" charset="0"/>
              <a:buChar char="•"/>
            </a:pPr>
            <a:r>
              <a:rPr lang="en-US"/>
              <a:t>You are encouraged to tailor this section to your TAFE’s circumstances. </a:t>
            </a:r>
          </a:p>
          <a:p>
            <a:pPr marL="171450" indent="-171450">
              <a:buFont typeface="Arial" panose="020B0604020202020204" pitchFamily="34" charset="0"/>
              <a:buChar char="•"/>
            </a:pPr>
            <a:endParaRPr lang="en-AU" sz="1200" b="0"/>
          </a:p>
          <a:p>
            <a:pPr marL="0" indent="0">
              <a:buFont typeface="Arial" panose="020B0604020202020204" pitchFamily="34" charset="0"/>
              <a:buNone/>
            </a:pPr>
            <a:endParaRPr lang="en-AU" sz="1200" b="0"/>
          </a:p>
          <a:p>
            <a:pPr marL="171450" indent="-171450">
              <a:buFont typeface="Symbol"/>
              <a:buChar char="•"/>
              <a:defRPr/>
            </a:pPr>
            <a:endParaRPr lang="en-AU"/>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30</a:t>
            </a:fld>
            <a:endParaRPr lang="en-US"/>
          </a:p>
        </p:txBody>
      </p:sp>
    </p:spTree>
    <p:extLst>
      <p:ext uri="{BB962C8B-B14F-4D97-AF65-F5344CB8AC3E}">
        <p14:creationId xmlns:p14="http://schemas.microsoft.com/office/powerpoint/2010/main" val="34602495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a:t>
            </a:r>
            <a:r>
              <a:rPr lang="en-AU"/>
              <a:t>: 3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b="0" i="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Outline your </a:t>
            </a:r>
            <a:r>
              <a:rPr lang="en-AU"/>
              <a:t>expectations to ensure a safe and supportive environment for all participants during the training. Ask about any additional rules the group think should be added.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Ask that participants be respectful.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everyone to participate and ask questions. If face-to-face, </a:t>
            </a:r>
            <a:r>
              <a:rPr lang="en-AU" b="0" i="0"/>
              <a:t>ask participants to turn mobile phones to silent. If online, remind people to mute themselves when they’re not speaking, and encourage people to keep their screens on and use the chat function (if appropriate).</a:t>
            </a:r>
            <a:endParaRPr lang="en-AU"/>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Acknowledge that violence against women is prevalent, and it’s likely that participants in this training will know someone, are someone, or love someone who is a victim/survivor of violence. These issues can sometimes bring up intense feelings, and it is important to practice self-care. Anyone can pass on an activity or step out if they need to, and available support services will be shared on the next slide.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Encourage people to be cautious about the details they are disclosing to the group. While some people may feel comfortable discussing particular topics, it is important to consider the impact this may have on other members of the group. Remind the group this workshop is not a therapeutic space and you cannot offer the support required if they disclose violence. Encourage people to make use of support. Your TAFE may have a Family Violence Contact Officer. </a:t>
            </a:r>
            <a:endParaRPr lang="en-AU"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a:t>
            </a:fld>
            <a:endParaRPr lang="en-US"/>
          </a:p>
        </p:txBody>
      </p:sp>
    </p:spTree>
    <p:extLst>
      <p:ext uri="{BB962C8B-B14F-4D97-AF65-F5344CB8AC3E}">
        <p14:creationId xmlns:p14="http://schemas.microsoft.com/office/powerpoint/2010/main" val="20420969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Timing: </a:t>
            </a:r>
            <a:r>
              <a:rPr lang="en-AU" sz="1200" b="0"/>
              <a:t>3 mins</a:t>
            </a:r>
            <a:endParaRPr lang="en-AU" sz="1200" b="1"/>
          </a:p>
          <a:p>
            <a:pPr marL="0" indent="0">
              <a:buFont typeface="Arial" panose="020B0604020202020204" pitchFamily="34" charset="0"/>
              <a:buNone/>
            </a:pPr>
            <a:endParaRPr lang="en-AU" sz="1200" b="0"/>
          </a:p>
          <a:p>
            <a:pPr marL="0" indent="0">
              <a:buFont typeface="Arial" panose="020B0604020202020204" pitchFamily="34" charset="0"/>
              <a:buNone/>
            </a:pPr>
            <a:r>
              <a:rPr lang="en-AU" sz="1200" b="1"/>
              <a:t>Facilitator notes:</a:t>
            </a:r>
          </a:p>
          <a:p>
            <a:pPr marL="171450" indent="-171450">
              <a:buFont typeface="Arial" panose="020B0604020202020204" pitchFamily="34" charset="0"/>
              <a:buChar char="•"/>
            </a:pPr>
            <a:r>
              <a:rPr lang="en-US"/>
              <a:t>Explain to participants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The success of the whole-of-TAFE approach relies on formal support from TAFE leadership:</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Leaders </a:t>
            </a:r>
            <a:r>
              <a:rPr lang="en-AU"/>
              <a:t>shape what is expected, accepted, and applauded in your TAFE, and leaders can actively and consciously support and model gender equality and respect to prevent violence against women.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Formal commitment and support creates a strong impetus for action. The right authorising environment focuses efforts, provides legitimacy to the work, encourages engagement and buy-in from others, and gives permission to keep driving and holding others to account when challenges arise. It allows the taskforce to approach educators about participating in professional development, Human Resources about reviewing policies, and communications staff about promoting gender equality through their work.</a:t>
            </a:r>
            <a:endParaRPr lang="en-US" sz="1200" kern="1200">
              <a:solidFill>
                <a:schemeClr val="tx1"/>
              </a:solidFill>
              <a:effectLst/>
              <a:latin typeface="+mn-lt"/>
              <a:ea typeface="+mn-ea"/>
              <a:cs typeface="+mn-cs"/>
            </a:endParaRP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a:solidFill>
                  <a:schemeClr val="tx1"/>
                </a:solidFill>
                <a:effectLst/>
                <a:latin typeface="+mn-lt"/>
                <a:ea typeface="+mn-ea"/>
                <a:cs typeface="+mn-cs"/>
              </a:rPr>
              <a:t>Commitment is also about resourcing and responsibility</a:t>
            </a:r>
            <a:r>
              <a:rPr lang="en-AU" sz="1200" kern="1200">
                <a:solidFill>
                  <a:schemeClr val="tx1"/>
                </a:solidFill>
                <a:effectLst/>
                <a:latin typeface="+mn-lt"/>
                <a:ea typeface="+mn-ea"/>
                <a:cs typeface="+mn-cs"/>
              </a:rPr>
              <a:t>, including making sure that the taskforce have the knowledge and support they need.</a:t>
            </a:r>
            <a:r>
              <a:rPr lang="en-AU">
                <a:effectLst/>
              </a:rPr>
              <a:t> </a:t>
            </a:r>
            <a:endParaRPr lang="en-US" sz="1200" kern="1200">
              <a:solidFill>
                <a:schemeClr val="tx1"/>
              </a:solidFill>
              <a:effectLst/>
              <a:latin typeface="+mn-lt"/>
              <a:ea typeface="+mn-ea"/>
              <a:cs typeface="+mn-cs"/>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Ultimately, the safety and wellbeing of the TAFE community is a leadership issue, and change must start at the top.</a:t>
            </a:r>
            <a:r>
              <a:rPr lang="en-US" sz="1200" kern="1200">
                <a:solidFill>
                  <a:schemeClr val="tx1"/>
                </a:solidFill>
                <a:effectLst/>
                <a:latin typeface="+mn-lt"/>
                <a:ea typeface="+mn-ea"/>
                <a:cs typeface="+mn-cs"/>
              </a:rPr>
              <a:t> Developing a public leadership statement and/or committing to developing a strategy or action plan on gender equality is a great way to establish and communicate this commitment.</a:t>
            </a:r>
            <a:r>
              <a:rPr lang="en-AU">
                <a:effectLst/>
              </a:rPr>
              <a:t> In Victoria the Commission for Gender Equality </a:t>
            </a:r>
            <a:r>
              <a:rPr lang="en-AU" sz="1800">
                <a:effectLst/>
                <a:latin typeface="Calibri" panose="020F0502020204030204" pitchFamily="34" charset="0"/>
                <a:ea typeface="Calibri" panose="020F0502020204030204" pitchFamily="34" charset="0"/>
              </a:rPr>
              <a:t>states the Gender Equality Act Plan should include ‘a statement which explicitly sets out your… commitment to the gender equality principles outlined in section 6 of the Act’.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AU">
              <a:effectLst/>
            </a:endParaRP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31</a:t>
            </a:fld>
            <a:endParaRPr lang="en-US"/>
          </a:p>
        </p:txBody>
      </p:sp>
    </p:spTree>
    <p:extLst>
      <p:ext uri="{BB962C8B-B14F-4D97-AF65-F5344CB8AC3E}">
        <p14:creationId xmlns:p14="http://schemas.microsoft.com/office/powerpoint/2010/main" val="18005997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10 min</a:t>
            </a:r>
            <a:endParaRPr lang="en-AU" sz="1200" b="1"/>
          </a:p>
          <a:p>
            <a:endParaRPr lang="en-AU" sz="1200" b="1"/>
          </a:p>
          <a:p>
            <a:r>
              <a:rPr lang="en-AU" sz="1200" b="1"/>
              <a:t>Facilitator notes: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Using this slide as a starting point, ask participants to brainstorm </a:t>
            </a:r>
            <a:r>
              <a:rPr lang="en-AU" sz="1200" b="0"/>
              <a:t>ideas and actions for how TAFE leadership can drive and progress this work. Make note of any other ideas and challenges offered by participants.</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32</a:t>
            </a:fld>
            <a:endParaRPr lang="en-US"/>
          </a:p>
        </p:txBody>
      </p:sp>
    </p:spTree>
    <p:extLst>
      <p:ext uri="{BB962C8B-B14F-4D97-AF65-F5344CB8AC3E}">
        <p14:creationId xmlns:p14="http://schemas.microsoft.com/office/powerpoint/2010/main" val="6493303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a:t>Timing: </a:t>
            </a:r>
            <a:r>
              <a:rPr lang="en-AU" sz="1200" b="0"/>
              <a:t>10 mins</a:t>
            </a:r>
            <a:endParaRPr lang="en-AU" sz="1200" b="1"/>
          </a:p>
          <a:p>
            <a:pPr marL="0" indent="0">
              <a:buFont typeface="Arial" panose="020B0604020202020204" pitchFamily="34" charset="0"/>
              <a:buNone/>
            </a:pPr>
            <a:endParaRPr lang="en-AU" sz="1200" b="0"/>
          </a:p>
          <a:p>
            <a:pPr marL="0" indent="0">
              <a:buFont typeface="Arial" panose="020B0604020202020204" pitchFamily="34" charset="0"/>
              <a:buNone/>
            </a:pPr>
            <a:r>
              <a:rPr lang="en-AU" sz="1200" b="1"/>
              <a:t>Facilitator notes:</a:t>
            </a:r>
          </a:p>
          <a:p>
            <a:pPr marL="0" indent="0" algn="l">
              <a:buFont typeface="Arial" panose="020B0604020202020204" pitchFamily="34" charset="0"/>
              <a:buNone/>
            </a:pPr>
            <a:r>
              <a:rPr lang="en-US"/>
              <a:t>Encourage the group to commit to at least one action – with the group’s support – in the short, medium and long term. Document this decision, and identify the next steps for implementation. </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33</a:t>
            </a:fld>
            <a:endParaRPr lang="en-US"/>
          </a:p>
        </p:txBody>
      </p:sp>
    </p:spTree>
    <p:extLst>
      <p:ext uri="{BB962C8B-B14F-4D97-AF65-F5344CB8AC3E}">
        <p14:creationId xmlns:p14="http://schemas.microsoft.com/office/powerpoint/2010/main" val="33780608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25 mins</a:t>
            </a:r>
            <a:endParaRPr lang="en-AU" sz="1200" b="1"/>
          </a:p>
          <a:p>
            <a:endParaRPr lang="en-AU" sz="1200" b="1"/>
          </a:p>
          <a:p>
            <a:r>
              <a:rPr lang="en-AU" sz="1200" b="1"/>
              <a:t>Brainstorming session:</a:t>
            </a:r>
          </a:p>
          <a:p>
            <a:pPr marL="171450" indent="-171450">
              <a:buFont typeface="Arial" panose="020B0604020202020204" pitchFamily="34" charset="0"/>
              <a:buChar char="•"/>
            </a:pPr>
            <a:r>
              <a:rPr lang="en-AU"/>
              <a:t>A</a:t>
            </a:r>
            <a:r>
              <a:rPr lang="en-AU" sz="1200" b="0"/>
              <a:t>sk participants to break into pairs and brainstorm areas that could be addressed (in any domain) to prevent violence against women and promote gender equality.  Ask them to identify one action they personally can take in their everyday lives to promote gender equality. Allow 10 minutes for brainstorming and 15 minutes to report back to the group. </a:t>
            </a:r>
          </a:p>
          <a:p>
            <a:pPr marL="171450" indent="-171450">
              <a:buFont typeface="Arial" panose="020B0604020202020204" pitchFamily="34" charset="0"/>
              <a:buChar char="•"/>
            </a:pPr>
            <a:r>
              <a:rPr lang="en-AU" sz="1200" b="0"/>
              <a:t>Possible responses may include:</a:t>
            </a:r>
            <a:endParaRPr lang="en-AU" sz="1200" b="1"/>
          </a:p>
          <a:p>
            <a:pPr marL="628650" lvl="1" indent="-171450">
              <a:buFont typeface="Arial" panose="020B0604020202020204" pitchFamily="34" charset="0"/>
              <a:buChar char="•"/>
            </a:pPr>
            <a:r>
              <a:rPr lang="en-AU" sz="1200" b="0"/>
              <a:t>Student life</a:t>
            </a:r>
          </a:p>
          <a:p>
            <a:pPr marL="1085850" lvl="2" indent="-171450">
              <a:buFont typeface="Arial" panose="020B0604020202020204" pitchFamily="34" charset="0"/>
              <a:buChar char="•"/>
            </a:pPr>
            <a:r>
              <a:rPr lang="en-AU" sz="1200" b="0"/>
              <a:t>Support extra-curricular activities to role model equality and respect.</a:t>
            </a:r>
          </a:p>
          <a:p>
            <a:pPr marL="1085850" lvl="2" indent="-171450">
              <a:buFont typeface="Arial" panose="020B0604020202020204" pitchFamily="34" charset="0"/>
              <a:buChar char="•"/>
            </a:pPr>
            <a:r>
              <a:rPr lang="en-AU" sz="1200" b="0"/>
              <a:t>Improve access to respectful relationships education and bystander training for students.</a:t>
            </a:r>
          </a:p>
          <a:p>
            <a:pPr marL="1085850" lvl="2" indent="-171450">
              <a:buFont typeface="Arial" panose="020B0604020202020204" pitchFamily="34" charset="0"/>
              <a:buChar char="•"/>
            </a:pPr>
            <a:r>
              <a:rPr lang="en-AU" sz="1200" b="0"/>
              <a:t>Promote LGBTIQ+ inclusive and responsive campus services.</a:t>
            </a:r>
          </a:p>
          <a:p>
            <a:pPr marL="628650" lvl="1" indent="-171450">
              <a:buFont typeface="Arial" panose="020B0604020202020204" pitchFamily="34" charset="0"/>
              <a:buChar char="•"/>
            </a:pPr>
            <a:r>
              <a:rPr lang="en-AU" sz="1200" b="0"/>
              <a:t>Teaching and learning</a:t>
            </a:r>
          </a:p>
          <a:p>
            <a:pPr marL="1085850" lvl="2" indent="-171450">
              <a:buFont typeface="Arial" panose="020B0604020202020204" pitchFamily="34" charset="0"/>
              <a:buChar char="•"/>
            </a:pPr>
            <a:r>
              <a:rPr lang="en-AU" sz="1200" b="0"/>
              <a:t>Support educators to apply a gender lens to course content, considering what is being taught, and by whom; who is positioned as experts; and representation on course reading lists.</a:t>
            </a:r>
          </a:p>
          <a:p>
            <a:pPr marL="1085850" lvl="2" indent="-171450">
              <a:buFont typeface="Arial" panose="020B0604020202020204" pitchFamily="34" charset="0"/>
              <a:buChar char="•"/>
            </a:pPr>
            <a:r>
              <a:rPr lang="en-AU" sz="1200" b="0"/>
              <a:t>Consider the gender composition across different courses and units.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a:t>Improve access to resources and training about violence against women for sessional and casual staff.</a:t>
            </a:r>
          </a:p>
          <a:p>
            <a:pPr marL="628650" lvl="1" indent="-171450">
              <a:buFont typeface="Arial" panose="020B0604020202020204" pitchFamily="34" charset="0"/>
              <a:buChar char="•"/>
            </a:pPr>
            <a:r>
              <a:rPr lang="en-AU" sz="1200" b="0"/>
              <a:t>Workplace</a:t>
            </a:r>
          </a:p>
          <a:p>
            <a:pPr marL="1085850" lvl="2" indent="-171450">
              <a:buFont typeface="Arial" panose="020B0604020202020204" pitchFamily="34" charset="0"/>
              <a:buChar char="•"/>
            </a:pPr>
            <a:r>
              <a:rPr lang="en-AU" sz="1200" b="0"/>
              <a:t>Consider gender composition across different departments.</a:t>
            </a:r>
          </a:p>
          <a:p>
            <a:pPr marL="1085850" lvl="2" indent="-171450">
              <a:buFont typeface="Arial" panose="020B0604020202020204" pitchFamily="34" charset="0"/>
              <a:buChar char="•"/>
            </a:pPr>
            <a:r>
              <a:rPr lang="en-AU" sz="1200" b="0"/>
              <a:t>Improve representation of women and LGBTIQ+ people in senior roles.</a:t>
            </a:r>
          </a:p>
          <a:p>
            <a:pPr marL="1085850" lvl="2" indent="-171450">
              <a:buFont typeface="Arial" panose="020B0604020202020204" pitchFamily="34" charset="0"/>
              <a:buChar char="•"/>
            </a:pPr>
            <a:r>
              <a:rPr lang="en-AU" sz="1200" b="0"/>
              <a:t>Increase uptake by and normalise men taking parental leave and flexible work arrangements.</a:t>
            </a:r>
          </a:p>
          <a:p>
            <a:pPr marL="628650" lvl="1" indent="-171450">
              <a:buFont typeface="Arial" panose="020B0604020202020204" pitchFamily="34" charset="0"/>
              <a:buChar char="•"/>
            </a:pPr>
            <a:r>
              <a:rPr lang="en-AU" sz="1200" b="0"/>
              <a:t>Communications</a:t>
            </a:r>
          </a:p>
          <a:p>
            <a:pPr marL="1085850" lvl="2" indent="-171450">
              <a:buFont typeface="Arial" panose="020B0604020202020204" pitchFamily="34" charset="0"/>
              <a:buChar char="•"/>
            </a:pPr>
            <a:r>
              <a:rPr lang="en-AU" sz="1200" b="0"/>
              <a:t>Consider how you promote gender equality in social media.</a:t>
            </a:r>
          </a:p>
          <a:p>
            <a:pPr marL="1085850" lvl="2" indent="-171450">
              <a:buFont typeface="Arial" panose="020B0604020202020204" pitchFamily="34" charset="0"/>
              <a:buChar char="•"/>
            </a:pPr>
            <a:r>
              <a:rPr lang="en-AU" sz="1200" b="0"/>
              <a:t>Consider whether gender bias is present in promotion of course materials.</a:t>
            </a:r>
          </a:p>
          <a:p>
            <a:pPr marL="1085850" marR="0" lvl="2"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AU" sz="1200" b="0"/>
              <a:t>Examine marketing and communications for gender and other stereotypes.</a:t>
            </a:r>
          </a:p>
          <a:p>
            <a:pPr marL="628650" lvl="1" indent="-171450">
              <a:buFont typeface="Arial" panose="020B0604020202020204" pitchFamily="34" charset="0"/>
              <a:buChar char="•"/>
            </a:pPr>
            <a:r>
              <a:rPr lang="en-AU" sz="1200" b="0"/>
              <a:t>Industry and Community</a:t>
            </a:r>
          </a:p>
          <a:p>
            <a:pPr marL="1085850" lvl="2" indent="-171450">
              <a:buFont typeface="Arial" panose="020B0604020202020204" pitchFamily="34" charset="0"/>
              <a:buChar char="•"/>
            </a:pPr>
            <a:r>
              <a:rPr lang="en-AU" sz="1200" b="0"/>
              <a:t>Improve campus facilities so they are safe, equitable and accessible to all students.</a:t>
            </a:r>
          </a:p>
          <a:p>
            <a:pPr marL="1085850" lvl="2" indent="-171450">
              <a:buFont typeface="Arial" panose="020B0604020202020204" pitchFamily="34" charset="0"/>
              <a:buChar char="•"/>
            </a:pPr>
            <a:r>
              <a:rPr lang="en-AU" sz="1200" b="0"/>
              <a:t>Explore industry partnerships that role model respect and equality.</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11C5C490-3655-854D-8D84-077B5355C4C3}" type="slidenum">
              <a:rPr lang="en-US" smtClean="0"/>
              <a:t>34</a:t>
            </a:fld>
            <a:endParaRPr lang="en-US"/>
          </a:p>
        </p:txBody>
      </p:sp>
    </p:spTree>
    <p:extLst>
      <p:ext uri="{BB962C8B-B14F-4D97-AF65-F5344CB8AC3E}">
        <p14:creationId xmlns:p14="http://schemas.microsoft.com/office/powerpoint/2010/main" val="37215156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Timing: 1 minutes</a:t>
            </a:r>
          </a:p>
          <a:p>
            <a:endParaRPr lang="en-US"/>
          </a:p>
          <a:p>
            <a:r>
              <a:rPr lang="en-US"/>
              <a:t>Facilitator notes:</a:t>
            </a:r>
          </a:p>
          <a:p>
            <a:pPr marL="171450" indent="-171450">
              <a:buFont typeface="Arial" panose="020B0604020202020204" pitchFamily="34" charset="0"/>
              <a:buChar char="•"/>
            </a:pPr>
            <a:r>
              <a:rPr lang="en-US"/>
              <a:t>Summarise the workshop with a focus on:</a:t>
            </a:r>
          </a:p>
          <a:p>
            <a:pPr marL="628650" marR="0" lvl="1"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a:t>Violence against women is driven by gender inequality and the four drivers of violence against women.</a:t>
            </a:r>
          </a:p>
          <a:p>
            <a:pPr marL="628650" lvl="1" indent="-171450">
              <a:buFont typeface="Arial" panose="020B0604020202020204" pitchFamily="34" charset="0"/>
              <a:buChar char="•"/>
            </a:pPr>
            <a:r>
              <a:rPr lang="en-US"/>
              <a:t>The whole-of-TAFE framework and the five domains.</a:t>
            </a:r>
          </a:p>
          <a:p>
            <a:pPr marL="628650" lvl="1" indent="-171450">
              <a:buFont typeface="Arial" panose="020B0604020202020204" pitchFamily="34" charset="0"/>
              <a:buChar char="•"/>
            </a:pPr>
            <a:r>
              <a:rPr lang="en-US"/>
              <a:t>Actions identified in the workshop and commitment to implementation.</a:t>
            </a: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35</a:t>
            </a:fld>
            <a:endParaRPr lang="en-US"/>
          </a:p>
        </p:txBody>
      </p:sp>
    </p:spTree>
    <p:extLst>
      <p:ext uri="{BB962C8B-B14F-4D97-AF65-F5344CB8AC3E}">
        <p14:creationId xmlns:p14="http://schemas.microsoft.com/office/powerpoint/2010/main" val="4053196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1 min</a:t>
            </a:r>
            <a:endParaRPr lang="en-AU" sz="1200" b="1"/>
          </a:p>
          <a:p>
            <a:endParaRPr lang="en-AU" sz="1200" b="1"/>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36</a:t>
            </a:fld>
            <a:endParaRPr lang="en-US"/>
          </a:p>
        </p:txBody>
      </p:sp>
    </p:spTree>
    <p:extLst>
      <p:ext uri="{BB962C8B-B14F-4D97-AF65-F5344CB8AC3E}">
        <p14:creationId xmlns:p14="http://schemas.microsoft.com/office/powerpoint/2010/main" val="1976527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0"/>
              <a:t>Before the training: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i="0"/>
              <a:t>It is recommended you include the details of your TAFEs student support services, EAP, and processes for handling disclosures of violence and harassment. You may choose to put these on screen or develop a handout.</a:t>
            </a:r>
          </a:p>
          <a:p>
            <a:pPr marL="171450" indent="-171450">
              <a:buFont typeface="Arial" panose="020B0604020202020204" pitchFamily="34" charset="0"/>
              <a:buChar char="•"/>
              <a:defRPr/>
            </a:pPr>
            <a:r>
              <a:rPr lang="en-AU" b="0" i="0"/>
              <a:t>You may want to include appropriate state-based support services. Support directories for state-based services can be found at </a:t>
            </a:r>
            <a:r>
              <a:rPr lang="en-AU" u="sng">
                <a:solidFill>
                  <a:srgbClr val="0563C1"/>
                </a:solidFill>
                <a:effectLst/>
                <a:ea typeface="Calibri" panose="020F0502020204030204" pitchFamily="34" charset="0"/>
                <a:cs typeface="Times New Roman" panose="02020603050405020304" pitchFamily="18" charset="0"/>
                <a:hlinkClick r:id="rId3"/>
              </a:rPr>
              <a:t>familyviolencelaw.gov.au/get-help</a:t>
            </a:r>
            <a:r>
              <a:rPr lang="en-AU" u="sng">
                <a:solidFill>
                  <a:srgbClr val="0563C1"/>
                </a:solidFill>
                <a:ea typeface="Calibri" panose="020F0502020204030204" pitchFamily="34" charset="0"/>
                <a:cs typeface="Times New Roman" panose="02020603050405020304" pitchFamily="18" charset="0"/>
              </a:rPr>
              <a:t> </a:t>
            </a:r>
            <a:r>
              <a:rPr lang="en-AU" b="0" i="0"/>
              <a:t>or </a:t>
            </a:r>
            <a:r>
              <a:rPr lang="en-AU" u="sng">
                <a:solidFill>
                  <a:srgbClr val="0563C1"/>
                </a:solidFill>
                <a:effectLst/>
                <a:ea typeface="Calibri" panose="020F0502020204030204" pitchFamily="34" charset="0"/>
                <a:cs typeface="Times New Roman" panose="02020603050405020304" pitchFamily="18" charset="0"/>
                <a:hlinkClick r:id="rId4"/>
              </a:rPr>
              <a:t>anrows.org.au/support-directory</a:t>
            </a:r>
            <a:r>
              <a:rPr lang="en-AU" b="0" i="0"/>
              <a:t>. Consider including support services for Aboriginal and Torres Strait Islander people, LGBTIQ+ communities and multicultural communities.</a:t>
            </a:r>
          </a:p>
          <a:p>
            <a:endParaRPr lang="en-AU" b="1"/>
          </a:p>
          <a:p>
            <a:r>
              <a:rPr lang="en-AU" b="1"/>
              <a:t>Timing: </a:t>
            </a:r>
            <a:r>
              <a:rPr lang="en-AU" b="0"/>
              <a:t>2 min</a:t>
            </a:r>
          </a:p>
          <a:p>
            <a:pPr algn="l"/>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buFont typeface="Arial" panose="020B0604020202020204" pitchFamily="34" charset="0"/>
              <a:buChar char="•"/>
            </a:pPr>
            <a:r>
              <a:rPr lang="en-AU" i="0"/>
              <a:t>Inform participants that this workshop will cover information about violence against women, and can be personally and professionally challenging. Let participants know that internal and external support services are available if they, or anyone they know, needs support during or after the training. Encourage participants to make note of these services or where they can be found.</a:t>
            </a:r>
          </a:p>
          <a:p>
            <a:pPr marL="171450" indent="-171450">
              <a:buFont typeface="Arial" panose="020B0604020202020204" pitchFamily="34" charset="0"/>
              <a:buChar char="•"/>
            </a:pPr>
            <a:endParaRPr lang="en-AU" i="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b="1"/>
              <a:t>Key message: </a:t>
            </a:r>
            <a:r>
              <a:rPr lang="en-AU" b="0"/>
              <a:t>While this is not a therapeutic space, it is important that participants access support should they need it for themselves or others following today’s workshop.</a:t>
            </a:r>
            <a:endParaRPr lang="en-AU" b="1"/>
          </a:p>
          <a:p>
            <a:pPr marL="171450" indent="-171450">
              <a:buFont typeface="Arial" panose="020B0604020202020204" pitchFamily="34" charset="0"/>
              <a:buChar char="•"/>
            </a:pPr>
            <a:endParaRPr lang="en-AU" i="0"/>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4</a:t>
            </a:fld>
            <a:endParaRPr lang="en-US"/>
          </a:p>
        </p:txBody>
      </p:sp>
    </p:spTree>
    <p:extLst>
      <p:ext uri="{BB962C8B-B14F-4D97-AF65-F5344CB8AC3E}">
        <p14:creationId xmlns:p14="http://schemas.microsoft.com/office/powerpoint/2010/main" val="4409944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3 mins</a:t>
            </a:r>
            <a:endParaRPr lang="en-AU" b="1"/>
          </a:p>
          <a:p>
            <a:pPr lvl="0"/>
            <a:endParaRPr lang="en-AU" sz="1200" b="1" kern="1200">
              <a:solidFill>
                <a:schemeClr val="tx1"/>
              </a:solidFill>
              <a:effectLst/>
              <a:latin typeface="+mn-lt"/>
              <a:ea typeface="+mn-ea"/>
              <a:cs typeface="+mn-cs"/>
            </a:endParaRPr>
          </a:p>
          <a:p>
            <a:pPr lvl="0"/>
            <a:r>
              <a:rPr lang="en-AU" sz="1200" b="1" kern="1200">
                <a:solidFill>
                  <a:schemeClr val="tx1"/>
                </a:solidFill>
                <a:effectLst/>
                <a:latin typeface="+mn-lt"/>
                <a:ea typeface="+mn-ea"/>
                <a:cs typeface="+mn-cs"/>
              </a:rPr>
              <a:t>Instructions:</a:t>
            </a:r>
          </a:p>
          <a:p>
            <a:pPr marL="171450" indent="-171450">
              <a:buFont typeface="Arial" panose="020B0604020202020204" pitchFamily="34" charset="0"/>
              <a:buChar char="•"/>
            </a:pPr>
            <a:r>
              <a:rPr lang="en-AU" sz="1200" kern="1200">
                <a:solidFill>
                  <a:schemeClr val="tx1"/>
                </a:solidFill>
                <a:effectLst/>
                <a:latin typeface="+mn-lt"/>
                <a:ea typeface="+mn-ea"/>
                <a:cs typeface="+mn-cs"/>
              </a:rPr>
              <a:t>This workshop aims to support senior leaders and Respect and Equality in TAFE taskforce members to understand the importance of gender equality and the prevention of violence against women in a TAFE setting and how they can actively support and participate in this work.</a:t>
            </a:r>
          </a:p>
          <a:p>
            <a:pPr marL="171450" indent="-171450">
              <a:buFont typeface="Arial" panose="020B0604020202020204" pitchFamily="34" charset="0"/>
              <a:buChar char="•"/>
            </a:pPr>
            <a:r>
              <a:rPr lang="en-AU" sz="1200" kern="1200">
                <a:solidFill>
                  <a:schemeClr val="tx1"/>
                </a:solidFill>
                <a:effectLst/>
                <a:latin typeface="+mn-lt"/>
                <a:ea typeface="+mn-ea"/>
                <a:cs typeface="+mn-cs"/>
              </a:rPr>
              <a:t>By the end of the workshop, participants will have as better understanding of: </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Violence against women, including forms of violence, its prevalence, impact and drivers</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drivers of violence against women</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TAFE as a key setting for primary prevention, including introducing the whole of TAFE framework</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The role TAFEs can play to prevent violence against women and promote gender equality</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That everyone in TAFE has a role to play in modelling gender equality and promoting respect</a:t>
            </a:r>
          </a:p>
          <a:p>
            <a:pPr marL="628650" lvl="1" indent="-171450">
              <a:buFont typeface="Arial" panose="020B0604020202020204" pitchFamily="34" charset="0"/>
              <a:buChar char="•"/>
            </a:pPr>
            <a:r>
              <a:rPr lang="en-AU" sz="1200" kern="1200">
                <a:solidFill>
                  <a:schemeClr val="tx1"/>
                </a:solidFill>
                <a:effectLst/>
                <a:latin typeface="+mn-lt"/>
                <a:ea typeface="+mn-ea"/>
                <a:cs typeface="+mn-cs"/>
              </a:rPr>
              <a:t>be more confident about how they can support this work as a senior leaders or taskforce member.</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kern="1200">
                <a:solidFill>
                  <a:schemeClr val="tx1"/>
                </a:solidFill>
                <a:effectLst/>
                <a:latin typeface="+mn-lt"/>
                <a:ea typeface="+mn-ea"/>
                <a:cs typeface="+mn-cs"/>
              </a:rPr>
              <a:t>Explain the workshop is structured into three topics. </a:t>
            </a:r>
            <a:r>
              <a:rPr lang="en-AU" b="0" i="0"/>
              <a:t>The workshop is three hours in total. </a:t>
            </a:r>
            <a:r>
              <a:rPr lang="en-AU" sz="1200" kern="1200">
                <a:solidFill>
                  <a:schemeClr val="tx1"/>
                </a:solidFill>
                <a:effectLst/>
                <a:latin typeface="+mn-lt"/>
                <a:ea typeface="+mn-ea"/>
                <a:cs typeface="+mn-cs"/>
              </a:rPr>
              <a:t>There will be a summary at the end of the workshop to recap the learning objectives, and go over questions and tips.</a:t>
            </a:r>
          </a:p>
          <a:p>
            <a:pPr marL="171450" indent="-171450">
              <a:buFont typeface="Arial" panose="020B0604020202020204" pitchFamily="34" charset="0"/>
              <a:buChar char="•"/>
            </a:pPr>
            <a:r>
              <a:rPr lang="en-AU" sz="1200" kern="1200">
                <a:solidFill>
                  <a:schemeClr val="tx1"/>
                </a:solidFill>
                <a:effectLst/>
                <a:latin typeface="+mn-lt"/>
                <a:ea typeface="+mn-ea"/>
                <a:cs typeface="+mn-cs"/>
              </a:rPr>
              <a:t>Inform the participants that you will now move onto Topic 1, which will be an introduction to violence against women, including types of violence, prevalence rates, and what works to prevent it.</a:t>
            </a: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628650" lvl="1" indent="-171450">
              <a:buFont typeface="Arial" panose="020B0604020202020204" pitchFamily="34" charset="0"/>
              <a:buChar char="•"/>
            </a:pPr>
            <a:endParaRPr lang="en-AU" sz="1200" kern="1200">
              <a:solidFill>
                <a:schemeClr val="tx1"/>
              </a:solidFill>
              <a:effectLst/>
              <a:latin typeface="+mn-lt"/>
              <a:ea typeface="+mn-ea"/>
              <a:cs typeface="+mn-cs"/>
            </a:endParaRPr>
          </a:p>
          <a:p>
            <a:pPr marL="457200" lvl="1" indent="0">
              <a:buFont typeface="Arial" panose="020B0604020202020204" pitchFamily="34" charset="0"/>
              <a:buNone/>
            </a:pPr>
            <a:endParaRPr lang="en-AU" sz="1200" kern="1200">
              <a:solidFill>
                <a:schemeClr val="tx1"/>
              </a:solidFill>
              <a:effectLst/>
              <a:latin typeface="+mn-lt"/>
              <a:ea typeface="+mn-ea"/>
              <a:cs typeface="+mn-cs"/>
            </a:endParaRPr>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5</a:t>
            </a:fld>
            <a:endParaRPr lang="en-US"/>
          </a:p>
        </p:txBody>
      </p:sp>
    </p:spTree>
    <p:extLst>
      <p:ext uri="{BB962C8B-B14F-4D97-AF65-F5344CB8AC3E}">
        <p14:creationId xmlns:p14="http://schemas.microsoft.com/office/powerpoint/2010/main" val="31381596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Topic 1 total time: </a:t>
            </a:r>
            <a:r>
              <a:rPr lang="en-AU" sz="1200" b="0"/>
              <a:t>60 mins</a:t>
            </a:r>
            <a:endParaRPr lang="en-AU" sz="1200" b="1"/>
          </a:p>
          <a:p>
            <a:endParaRPr lang="en-AU" sz="1200" b="1"/>
          </a:p>
          <a:p>
            <a:r>
              <a:rPr lang="en-AU" sz="1200" b="1"/>
              <a:t>Instructions:</a:t>
            </a:r>
          </a:p>
          <a:p>
            <a:pPr marL="171450" indent="-171450">
              <a:buFont typeface="Arial" panose="020B0604020202020204" pitchFamily="34" charset="0"/>
              <a:buChar char="•"/>
            </a:pPr>
            <a:r>
              <a:rPr lang="en-AU" sz="1200" b="0"/>
              <a:t>This section will look at what is meant by each of these words – serious, prevalent and preventable. </a:t>
            </a:r>
          </a:p>
          <a:p>
            <a:pPr marL="171450" indent="-171450">
              <a:buFont typeface="Arial" panose="020B0604020202020204" pitchFamily="34" charset="0"/>
              <a:buChar char="•"/>
              <a:defRPr/>
            </a:pPr>
            <a:r>
              <a:rPr lang="en-AU"/>
              <a:t>Note that this topic can raise a lot of questions for people so participants are free to ask any clarifying questions as they come up</a:t>
            </a:r>
          </a:p>
          <a:p>
            <a:pPr marL="171450" indent="-171450">
              <a:buFont typeface="Arial" panose="020B0604020202020204" pitchFamily="34" charset="0"/>
              <a:buChar char="•"/>
              <a:defRPr/>
            </a:pPr>
            <a:r>
              <a:rPr lang="en-AU"/>
              <a:t>Note that people can also ask questions at the end of the session if they feel more comfortable</a:t>
            </a:r>
          </a:p>
          <a:p>
            <a:pPr marL="171450" indent="-171450">
              <a:buFont typeface="Arial" panose="020B0604020202020204" pitchFamily="34" charset="0"/>
              <a:buChar char="•"/>
            </a:pPr>
            <a:endParaRPr lang="en-AU" sz="1200" b="0"/>
          </a:p>
          <a:p>
            <a:endParaRPr lang="en-US"/>
          </a:p>
        </p:txBody>
      </p:sp>
      <p:sp>
        <p:nvSpPr>
          <p:cNvPr id="4" name="Slide Number Placeholder 3"/>
          <p:cNvSpPr>
            <a:spLocks noGrp="1"/>
          </p:cNvSpPr>
          <p:nvPr>
            <p:ph type="sldNum" sz="quarter" idx="5"/>
          </p:nvPr>
        </p:nvSpPr>
        <p:spPr/>
        <p:txBody>
          <a:bodyPr/>
          <a:lstStyle/>
          <a:p>
            <a:fld id="{6EB36BBE-1FA6-A847-A27B-3E1E99136D75}" type="slidenum">
              <a:rPr lang="en-US" smtClean="0"/>
              <a:t>6</a:t>
            </a:fld>
            <a:endParaRPr lang="en-US"/>
          </a:p>
        </p:txBody>
      </p:sp>
    </p:spTree>
    <p:extLst>
      <p:ext uri="{BB962C8B-B14F-4D97-AF65-F5344CB8AC3E}">
        <p14:creationId xmlns:p14="http://schemas.microsoft.com/office/powerpoint/2010/main" val="3668034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Timing: </a:t>
            </a:r>
            <a:r>
              <a:rPr lang="en-AU" b="0"/>
              <a:t>5 mins</a:t>
            </a: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p>
          <a:p>
            <a:pPr marL="171450" indent="-171450" algn="just">
              <a:buFont typeface="Arial" panose="020B0604020202020204" pitchFamily="34" charset="0"/>
              <a:buChar char="•"/>
            </a:pPr>
            <a:r>
              <a:rPr lang="en-AU" sz="1200" b="0" i="0" kern="1200">
                <a:solidFill>
                  <a:schemeClr val="tx1"/>
                </a:solidFill>
                <a:effectLst/>
                <a:latin typeface="+mn-lt"/>
                <a:ea typeface="+mn-ea"/>
                <a:cs typeface="+mn-cs"/>
              </a:rPr>
              <a:t>Briefly discuss examples of different types of abusive and violent behaviour including non-physical forms of coercion. Some examples are:</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Physical violence: murder, strangling, choking, punching, throwing objects, reckless driving, cruelty to pets, damage to possessions</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Social abuse: includes isolating from friends or family, controlling someone’s appearance, monitoring phone calls or messages, controlling who someone can speak to or see</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Emotional/psychological abuse: threats of suicide or self-harm to get someone to do what you want, criticising or blaming someone, implying or spreading rumours of mental illness, minimising or dismissing someone’s feelings or experiences, mind games and ‘gaslighting’ </a:t>
            </a:r>
            <a:r>
              <a:rPr lang="en-US" sz="1200" b="0" i="0" kern="1200">
                <a:solidFill>
                  <a:schemeClr val="tx1"/>
                </a:solidFill>
                <a:effectLst/>
                <a:latin typeface="+mn-lt"/>
                <a:ea typeface="+mn-ea"/>
                <a:cs typeface="+mn-cs"/>
              </a:rPr>
              <a:t>(denying or distorting the truth and causing someone to question their own reality/sanity)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Financial abuse: </a:t>
            </a:r>
            <a:r>
              <a:rPr lang="en-US" sz="1200" b="0" i="0" kern="1200">
                <a:solidFill>
                  <a:schemeClr val="tx1"/>
                </a:solidFill>
                <a:effectLst/>
                <a:latin typeface="+mn-lt"/>
                <a:ea typeface="+mn-ea"/>
                <a:cs typeface="+mn-cs"/>
              </a:rPr>
              <a:t>limiting or denying someone access to finances, incurring debt in someone’s name, not allowing someone to work</a:t>
            </a:r>
            <a:endParaRPr lang="en-AU" sz="1200" b="0" i="0" kern="1200">
              <a:solidFill>
                <a:schemeClr val="tx1"/>
              </a:solidFill>
              <a:effectLst/>
              <a:latin typeface="+mn-lt"/>
              <a:ea typeface="+mn-ea"/>
              <a:cs typeface="+mn-cs"/>
            </a:endParaRP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Cultural/spiritual abuse: using culture or religion as an excuse for abuse, denying someone the right to practice their religion or engage in cultural practices</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Sexual violence: rape, forcing or coercing someone to engage in sexual acts, denying choice in contraception</a:t>
            </a:r>
          </a:p>
          <a:p>
            <a:pPr marL="171450" indent="-171450" algn="just">
              <a:buFont typeface="Arial" panose="020B0604020202020204" pitchFamily="34" charset="0"/>
              <a:buChar char="•"/>
            </a:pPr>
            <a:r>
              <a:rPr lang="en-AU" sz="1200" b="0" i="0" kern="1200">
                <a:solidFill>
                  <a:schemeClr val="tx1"/>
                </a:solidFill>
                <a:effectLst/>
                <a:latin typeface="+mn-lt"/>
                <a:ea typeface="+mn-ea"/>
                <a:cs typeface="+mn-cs"/>
              </a:rPr>
              <a:t>Inform participants of the following points:</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All forms of violence – including non-physical forms of coercion and control – are harmful, and can have devastating long-term impacts on our communities and society. </a:t>
            </a:r>
          </a:p>
          <a:p>
            <a:pPr marL="628650" marR="0" lvl="1"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i="0" kern="1200">
                <a:solidFill>
                  <a:schemeClr val="tx1"/>
                </a:solidFill>
                <a:effectLst/>
                <a:latin typeface="+mn-lt"/>
                <a:ea typeface="+mn-ea"/>
                <a:cs typeface="+mn-cs"/>
              </a:rPr>
              <a:t>What is common across the different types of violence is that they are used to create fear and enforce power and control over another person or people in a relationship. </a:t>
            </a:r>
          </a:p>
          <a:p>
            <a:pPr marL="628650" lvl="1" indent="-171450" algn="just">
              <a:buFont typeface="Arial" panose="020B0604020202020204" pitchFamily="34" charset="0"/>
              <a:buChar char="•"/>
            </a:pPr>
            <a:r>
              <a:rPr lang="en-AU" sz="1200" b="0" i="0" kern="1200">
                <a:solidFill>
                  <a:schemeClr val="tx1"/>
                </a:solidFill>
                <a:effectLst/>
                <a:latin typeface="+mn-lt"/>
                <a:ea typeface="+mn-ea"/>
                <a:cs typeface="+mn-cs"/>
              </a:rPr>
              <a:t>Violence in a relationship is not usually a single act or incident, but a pattern of coercive, humiliating or threatening behaviour that forces people to change their day-to-day behaviour – often in ways that they do not want to – due to fear of more violence and abuse. </a:t>
            </a:r>
          </a:p>
          <a:p>
            <a:endParaRPr lang="en-AU"/>
          </a:p>
        </p:txBody>
      </p:sp>
      <p:sp>
        <p:nvSpPr>
          <p:cNvPr id="4" name="Slide Number Placeholder 3"/>
          <p:cNvSpPr>
            <a:spLocks noGrp="1"/>
          </p:cNvSpPr>
          <p:nvPr>
            <p:ph type="sldNum" sz="quarter" idx="5"/>
          </p:nvPr>
        </p:nvSpPr>
        <p:spPr/>
        <p:txBody>
          <a:bodyPr/>
          <a:lstStyle/>
          <a:p>
            <a:fld id="{8E7A81D9-B679-D14F-9912-5B6904F801D3}" type="slidenum">
              <a:rPr lang="en-US" smtClean="0"/>
              <a:t>7</a:t>
            </a:fld>
            <a:endParaRPr lang="en-US"/>
          </a:p>
        </p:txBody>
      </p:sp>
    </p:spTree>
    <p:extLst>
      <p:ext uri="{BB962C8B-B14F-4D97-AF65-F5344CB8AC3E}">
        <p14:creationId xmlns:p14="http://schemas.microsoft.com/office/powerpoint/2010/main" val="1947126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4 mins</a:t>
            </a:r>
            <a:endParaRPr lang="en-AU" sz="1200" b="1"/>
          </a:p>
          <a:p>
            <a:pPr marL="0" marR="0" lvl="0" indent="0" algn="l" defTabSz="914400" rtl="0" eaLnBrk="1" fontAlgn="auto" latinLnBrk="0" hangingPunct="1">
              <a:lnSpc>
                <a:spcPct val="100000"/>
              </a:lnSpc>
              <a:spcBef>
                <a:spcPts val="0"/>
              </a:spcBef>
              <a:spcAft>
                <a:spcPts val="0"/>
              </a:spcAft>
              <a:buClrTx/>
              <a:buSzTx/>
              <a:buFontTx/>
              <a:buNone/>
              <a:tabLst/>
              <a:defRPr/>
            </a:pPr>
            <a:endParaRPr lang="en-AU" b="1"/>
          </a:p>
          <a:p>
            <a:pPr marL="0" marR="0" lvl="0" indent="0" algn="l" defTabSz="914400" rtl="0" eaLnBrk="1" fontAlgn="auto" latinLnBrk="0" hangingPunct="1">
              <a:lnSpc>
                <a:spcPct val="100000"/>
              </a:lnSpc>
              <a:spcBef>
                <a:spcPts val="0"/>
              </a:spcBef>
              <a:spcAft>
                <a:spcPts val="0"/>
              </a:spcAft>
              <a:buClrTx/>
              <a:buSzTx/>
              <a:buFontTx/>
              <a:buNone/>
              <a:tabLst/>
              <a:defRPr/>
            </a:pPr>
            <a:r>
              <a:rPr lang="en-AU" b="1"/>
              <a:t>Facilitator notes:</a:t>
            </a:r>
            <a:endParaRPr lang="en-AU"/>
          </a:p>
          <a:p>
            <a:pPr marL="171450" indent="-171450">
              <a:buFont typeface="Arial" panose="020B0604020202020204" pitchFamily="34" charset="0"/>
              <a:buChar char="•"/>
              <a:defRPr/>
            </a:pPr>
            <a:r>
              <a:rPr lang="en-AU"/>
              <a:t>Gender-based violence is a broad term that refers to a range of acts of violence against women across multiple contexts – it includes behaviours that are controlling or cause psychological, emotional and financial harm, as discussed in the previous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Many participants may be more familiar with the terms ‘family violence’, ‘domestic violence’, and ‘sexual assault and sexual harassment’, and we still use these terms when we are talking about specific contexts or types of violence. </a:t>
            </a:r>
          </a:p>
          <a:p>
            <a:pPr marL="171450" indent="-171450">
              <a:buFont typeface="Arial" panose="020B0604020202020204" pitchFamily="34" charset="0"/>
              <a:buChar char="•"/>
              <a:defRPr/>
            </a:pPr>
            <a:r>
              <a:rPr lang="en-AU"/>
              <a:t>Note that of course men experience violence too and that all forms of violence are serious. However, the </a:t>
            </a:r>
            <a:r>
              <a:rPr lang="en-AU" u="sng"/>
              <a:t>prevalence</a:t>
            </a:r>
            <a:r>
              <a:rPr lang="en-AU"/>
              <a:t> and </a:t>
            </a:r>
            <a:r>
              <a:rPr lang="en-AU" u="sng"/>
              <a:t>nature</a:t>
            </a:r>
            <a:r>
              <a:rPr lang="en-AU"/>
              <a:t> of violence against women means we need to pay specific attention to it and we need to address preventing it in a particular way.</a:t>
            </a:r>
          </a:p>
          <a:p>
            <a:pPr marL="171450" indent="-171450">
              <a:buFont typeface="Arial" panose="020B0604020202020204" pitchFamily="34" charset="0"/>
              <a:buChar char="•"/>
              <a:defRPr/>
            </a:pPr>
            <a:r>
              <a:rPr lang="en-AU"/>
              <a:t>The statistic on pertaining to male perpetration of violence is evidence in the 2015 ABS Personal Safety Survey, The Men’s Project, 2018 and Our Watch, Change the Story, 2015, Respect@Work, 2020.</a:t>
            </a:r>
          </a:p>
          <a:p>
            <a:pPr>
              <a:defRPr/>
            </a:pPr>
            <a:endParaRPr lang="en-AU">
              <a:cs typeface="Calibri"/>
            </a:endParaRPr>
          </a:p>
          <a:p>
            <a:pPr>
              <a:defRPr/>
            </a:pPr>
            <a:r>
              <a:rPr lang="en-AU" b="1"/>
              <a:t>Potential resistance:</a:t>
            </a:r>
            <a:endParaRPr lang="en-US"/>
          </a:p>
          <a:p>
            <a:pPr marL="171450" indent="-171450">
              <a:buFont typeface="Arial,Sans-Serif"/>
              <a:buChar char="•"/>
              <a:defRPr/>
            </a:pPr>
            <a:r>
              <a:rPr lang="en-AU"/>
              <a:t>You may experience resistance to the idea that women experience higher rates of some forms of violence than men. This will be covered further in the session, but helpful statistics include:</a:t>
            </a:r>
            <a:endParaRPr lang="en-US"/>
          </a:p>
          <a:p>
            <a:pPr marL="628650" lvl="1" indent="-171450">
              <a:buFont typeface="Arial,Sans-Serif"/>
              <a:buChar char="•"/>
              <a:defRPr/>
            </a:pPr>
            <a:r>
              <a:rPr lang="en-AU"/>
              <a:t>1 in 3 Australian women (34.2%) has experienced physical and/or sexual violence perpetrated by a man since the age of 15. (Australian Bureau of Statistics, 2017)</a:t>
            </a:r>
          </a:p>
          <a:p>
            <a:pPr marL="628650" lvl="1" indent="-171450">
              <a:buFont typeface="Arial,Sans-Serif"/>
              <a:buChar char="•"/>
              <a:defRPr/>
            </a:pPr>
            <a:r>
              <a:rPr lang="en-AU"/>
              <a:t>Recent data shows that 75 per cent of victims of family violence are women. (Victorian Government, 2018) </a:t>
            </a:r>
            <a:r>
              <a:rPr lang="en-US"/>
              <a:t> </a:t>
            </a:r>
          </a:p>
          <a:p>
            <a:pPr marL="628650" lvl="1" indent="-171450">
              <a:buFont typeface="Arial,Sans-Serif"/>
              <a:buChar char="•"/>
              <a:defRPr/>
            </a:pPr>
            <a:r>
              <a:rPr lang="en-AU"/>
              <a:t>One in two adult Australian women has experienced sexual harassment during their lifetime (Australian Bureau of Statistics, 2017)</a:t>
            </a:r>
            <a:endParaRPr lang="en-US"/>
          </a:p>
          <a:p>
            <a:pPr marL="628650" lvl="1" indent="-171450">
              <a:buFont typeface="Arial,Sans-Serif"/>
              <a:buChar char="•"/>
              <a:defRPr/>
            </a:pPr>
            <a:endParaRPr lang="en-US"/>
          </a:p>
          <a:p>
            <a:pPr marL="628650" lvl="1" indent="-171450">
              <a:buFont typeface="Arial,Sans-Serif"/>
              <a:buChar char="•"/>
              <a:defRPr/>
            </a:pPr>
            <a:r>
              <a:rPr lang="en-US"/>
              <a:t>Regarding violence experienced by LBGTIQ+ people - </a:t>
            </a:r>
            <a:r>
              <a:rPr lang="en-AU"/>
              <a:t>Emerging evidence suggests intimate partner violence is experienced at similar or higher rates in same-sex couples as in heterosexual couples, and that experiences of sexual violence and abuse may be higher, particularly for transgender and gender diverse people (Rainbow Health, 2020).  </a:t>
            </a:r>
            <a:endParaRPr lang="en-US"/>
          </a:p>
          <a:p>
            <a:pPr>
              <a:defRPr/>
            </a:pPr>
            <a:endParaRPr lang="en-AU"/>
          </a:p>
          <a:p>
            <a:pPr>
              <a:defRPr/>
            </a:pPr>
            <a:r>
              <a:rPr lang="en-AU" b="1"/>
              <a:t>Full references:</a:t>
            </a:r>
            <a:endParaRPr lang="en-US"/>
          </a:p>
          <a:p>
            <a:pPr marL="171450" indent="-171450">
              <a:buFont typeface="Arial,Sans-Serif"/>
              <a:buChar char="•"/>
              <a:defRPr/>
            </a:pPr>
            <a:r>
              <a:rPr lang="en-AU"/>
              <a:t>Australian Bureau of Statistics, 2017. </a:t>
            </a:r>
            <a:r>
              <a:rPr lang="en-GB">
                <a:hlinkClick r:id="rId3"/>
              </a:rPr>
              <a:t>Personal Safety Survey, Australia, 2016, ABS cat. no. 4906.0</a:t>
            </a:r>
            <a:r>
              <a:rPr lang="en-AU"/>
              <a:t>. Canberra: ABS.</a:t>
            </a:r>
            <a:endParaRPr lang="en-US"/>
          </a:p>
          <a:p>
            <a:pPr marL="171450" indent="-171450">
              <a:buFont typeface="Arial,Sans-Serif"/>
              <a:buChar char="•"/>
              <a:defRPr/>
            </a:pPr>
            <a:r>
              <a:rPr lang="en-AU"/>
              <a:t>Victorian Government, 2018. </a:t>
            </a:r>
            <a:r>
              <a:rPr lang="en-GB">
                <a:hlinkClick r:id="rId4"/>
              </a:rPr>
              <a:t>Safe and Strong: A Victorian Gender Equality Strategy</a:t>
            </a:r>
            <a:r>
              <a:rPr lang="en-AU"/>
              <a:t>. Melbourne: Victorian Government.</a:t>
            </a:r>
            <a:endParaRPr lang="en-US"/>
          </a:p>
          <a:p>
            <a:pPr marL="171450" indent="-171450">
              <a:buFont typeface="Arial,Sans-Serif"/>
              <a:buChar char="•"/>
              <a:defRPr/>
            </a:pPr>
            <a:r>
              <a:rPr lang="en-AU"/>
              <a:t>Rainbow Health, 2020. </a:t>
            </a:r>
            <a:r>
              <a:rPr lang="en-AU" u="sng"/>
              <a:t>Pride in Prevention</a:t>
            </a:r>
            <a:r>
              <a:rPr lang="en-AU"/>
              <a:t>. Melbourne.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a:p>
          <a:p>
            <a:endParaRPr lang="en-US"/>
          </a:p>
          <a:p>
            <a:endParaRPr lang="en-AU"/>
          </a:p>
        </p:txBody>
      </p:sp>
      <p:sp>
        <p:nvSpPr>
          <p:cNvPr id="4" name="Slide Number Placeholder 3"/>
          <p:cNvSpPr>
            <a:spLocks noGrp="1"/>
          </p:cNvSpPr>
          <p:nvPr>
            <p:ph type="sldNum" sz="quarter" idx="5"/>
          </p:nvPr>
        </p:nvSpPr>
        <p:spPr/>
        <p:txBody>
          <a:bodyPr/>
          <a:lstStyle/>
          <a:p>
            <a:pPr>
              <a:defRPr/>
            </a:pPr>
            <a:fld id="{D86CC8EA-4CAF-47DF-86EB-A0FC50E0404E}" type="slidenum">
              <a:rPr lang="en-US" smtClean="0"/>
              <a:pPr>
                <a:defRPr/>
              </a:pPr>
              <a:t>8</a:t>
            </a:fld>
            <a:endParaRPr lang="en-US"/>
          </a:p>
        </p:txBody>
      </p:sp>
    </p:spTree>
    <p:extLst>
      <p:ext uri="{BB962C8B-B14F-4D97-AF65-F5344CB8AC3E}">
        <p14:creationId xmlns:p14="http://schemas.microsoft.com/office/powerpoint/2010/main" val="281019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1"/>
              <a:t>Timing: </a:t>
            </a:r>
            <a:r>
              <a:rPr lang="en-AU" sz="1200" b="0"/>
              <a:t>5 mins</a:t>
            </a:r>
            <a:endParaRPr lang="en-AU" sz="1200" b="1"/>
          </a:p>
          <a:p>
            <a:endParaRPr lang="en-AU" sz="1200"/>
          </a:p>
          <a:p>
            <a:r>
              <a:rPr lang="en-AU" sz="1200" b="1"/>
              <a:t>Key message: </a:t>
            </a:r>
            <a:r>
              <a:rPr lang="en-AU" sz="1200" b="0"/>
              <a:t>Women in Australia experience disproportionate and high rates of many different forms of violence.</a:t>
            </a:r>
            <a:endParaRPr lang="en-AU" sz="1200" b="1"/>
          </a:p>
          <a:p>
            <a:endParaRPr lang="en-AU" sz="1200" b="1"/>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Briefly introduce these statistics, and explain to the participants: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Violence against women is prevalent, and has a profound impact on women’s health and wellbeing, on families, communities and our society:</a:t>
            </a:r>
          </a:p>
          <a:p>
            <a:pPr marL="1085850" lvl="2" indent="-171450">
              <a:buFont typeface="Arial" panose="020B0604020202020204" pitchFamily="34" charset="0"/>
              <a:buChar char="•"/>
              <a:defRPr/>
            </a:pPr>
            <a:r>
              <a:rPr lang="en-AU"/>
              <a:t>Violence from a current or former partner is the third greatest health risk factor for women aged 25-44, with the first being childhood abuse and neglect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Domestic or family violence is a leading driver of homelessness for women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4"/>
              </a:rPr>
              <a:t>AIHW 2020</a:t>
            </a:r>
            <a:r>
              <a:rPr lang="en-AU">
                <a:effectLst/>
                <a:ea typeface="Calibri" panose="020F0502020204030204" pitchFamily="34" charset="0"/>
                <a:cs typeface="Times New Roman" panose="02020603050405020304" pitchFamily="18" charset="0"/>
              </a:rPr>
              <a:t>) </a:t>
            </a:r>
            <a:endParaRPr lang="en-US"/>
          </a:p>
          <a:p>
            <a:pPr marL="1085850" lvl="2" indent="-171450">
              <a:buFont typeface="Arial" panose="020B0604020202020204" pitchFamily="34" charset="0"/>
              <a:buChar char="•"/>
              <a:defRPr/>
            </a:pPr>
            <a:r>
              <a:rPr lang="en-AU"/>
              <a:t>In Australia, one woman is killed every nine days by a current or former partner; and every day, 12 women are hospitalised for assault injuries due to family and domestic violence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3"/>
              </a:rPr>
              <a:t>AIHW 2019</a:t>
            </a:r>
            <a:r>
              <a:rPr lang="en-AU">
                <a:effectLst/>
                <a:ea typeface="Calibri" panose="020F0502020204030204" pitchFamily="34" charset="0"/>
                <a:cs typeface="Times New Roman" panose="02020603050405020304" pitchFamily="18" charset="0"/>
              </a:rPr>
              <a:t>)</a:t>
            </a:r>
          </a:p>
          <a:p>
            <a:pPr marL="1085850" lvl="2" indent="-171450">
              <a:buFont typeface="Arial" panose="020B0604020202020204" pitchFamily="34" charset="0"/>
              <a:buChar char="•"/>
              <a:defRPr/>
            </a:pPr>
            <a:r>
              <a:rPr lang="en-US"/>
              <a:t>Violence against women is costing Australia up to $26 billion each year </a:t>
            </a:r>
            <a:r>
              <a:rPr lang="en-AU">
                <a:effectLst/>
                <a:ea typeface="Calibri" panose="020F0502020204030204" pitchFamily="34" charset="0"/>
                <a:cs typeface="Times New Roman" panose="02020603050405020304" pitchFamily="18" charset="0"/>
              </a:rPr>
              <a:t>(</a:t>
            </a:r>
            <a:r>
              <a:rPr lang="en-AU" u="sng">
                <a:solidFill>
                  <a:srgbClr val="0563C1"/>
                </a:solidFill>
                <a:effectLst/>
                <a:ea typeface="Calibri" panose="020F0502020204030204" pitchFamily="34" charset="0"/>
                <a:cs typeface="Times New Roman" panose="02020603050405020304" pitchFamily="18" charset="0"/>
                <a:hlinkClick r:id="rId5"/>
              </a:rPr>
              <a:t>KPMG 2016</a:t>
            </a:r>
            <a:r>
              <a:rPr lang="en-AU">
                <a:effectLst/>
                <a:ea typeface="Calibri" panose="020F0502020204030204" pitchFamily="34" charset="0"/>
                <a:cs typeface="Times New Roman" panose="02020603050405020304" pitchFamily="18" charset="0"/>
              </a:rPr>
              <a:t>)</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Emerging evidence of LGBTIQ+ people’s experience of violence shows: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Same-sex couples (including men) experience partner violence at similar or higher rates as heterosexual couples</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a:t>Experiences of sexual violence and abuse may be higher, particularly for transgender </a:t>
            </a:r>
            <a:r>
              <a:rPr lang="en-AU" b="0">
                <a:solidFill>
                  <a:schemeClr val="tx1"/>
                </a:solidFill>
              </a:rPr>
              <a:t>and gender </a:t>
            </a:r>
            <a:r>
              <a:rPr lang="en-AU">
                <a:effectLst/>
                <a:ea typeface="Calibri" panose="020F0502020204030204" pitchFamily="34" charset="0"/>
                <a:cs typeface="Times New Roman" panose="02020603050405020304" pitchFamily="18" charset="0"/>
              </a:rPr>
              <a:t>diverse people (</a:t>
            </a:r>
            <a:r>
              <a:rPr lang="en-AU" u="sng">
                <a:solidFill>
                  <a:srgbClr val="0563C1"/>
                </a:solidFill>
                <a:effectLst/>
                <a:ea typeface="Calibri" panose="020F0502020204030204" pitchFamily="34" charset="0"/>
                <a:cs typeface="Times New Roman" panose="02020603050405020304" pitchFamily="18" charset="0"/>
                <a:hlinkClick r:id="rId6"/>
              </a:rPr>
              <a:t>Rainbow Health Victoria 2020</a:t>
            </a:r>
            <a:r>
              <a:rPr lang="en-AU">
                <a:effectLst/>
                <a:ea typeface="Calibri" panose="020F0502020204030204" pitchFamily="34" charset="0"/>
                <a:cs typeface="Times New Roman" panose="02020603050405020304" pitchFamily="18" charset="0"/>
              </a:rPr>
              <a:t>)</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200" b="0" kern="1200">
                <a:solidFill>
                  <a:schemeClr val="tx1"/>
                </a:solidFill>
                <a:latin typeface="+mn-lt"/>
                <a:ea typeface="+mn-ea"/>
                <a:cs typeface="+mn-cs"/>
              </a:rPr>
              <a:t>Women</a:t>
            </a:r>
            <a:r>
              <a:rPr lang="en-AU">
                <a:effectLst/>
                <a:ea typeface="Calibri" panose="020F0502020204030204" pitchFamily="34" charset="0"/>
                <a:cs typeface="Times New Roman" panose="02020603050405020304" pitchFamily="18" charset="0"/>
              </a:rPr>
              <a:t> who identify as lesbian or bisexual experience far higher rates of sexual violence than heterosexual women (</a:t>
            </a:r>
            <a:r>
              <a:rPr lang="en-AU" u="sng">
                <a:solidFill>
                  <a:srgbClr val="0563C1"/>
                </a:solidFill>
                <a:effectLst/>
                <a:ea typeface="Calibri" panose="020F0502020204030204" pitchFamily="34" charset="0"/>
                <a:cs typeface="Times New Roman" panose="02020603050405020304" pitchFamily="18" charset="0"/>
                <a:hlinkClick r:id="rId7"/>
              </a:rPr>
              <a:t>de Visser et al. 2014</a:t>
            </a:r>
            <a:r>
              <a:rPr lang="en-AU">
                <a:effectLst/>
                <a:ea typeface="Calibri" panose="020F0502020204030204" pitchFamily="34" charset="0"/>
                <a:cs typeface="Times New Roman" panose="02020603050405020304" pitchFamily="18" charset="0"/>
              </a:rPr>
              <a:t>)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effectLst/>
                <a:ea typeface="Calibri" panose="020F0502020204030204" pitchFamily="34" charset="0"/>
                <a:cs typeface="Times New Roman" panose="02020603050405020304" pitchFamily="18" charset="0"/>
              </a:rPr>
              <a:t>One in five LGBTIQ+ Australians has experienced physical forms of homophobic abuse (</a:t>
            </a:r>
            <a:r>
              <a:rPr lang="en-AU" u="sng">
                <a:solidFill>
                  <a:srgbClr val="0563C1"/>
                </a:solidFill>
                <a:effectLst/>
                <a:ea typeface="Calibri" panose="020F0502020204030204" pitchFamily="34" charset="0"/>
                <a:cs typeface="Times New Roman" panose="02020603050405020304" pitchFamily="18" charset="0"/>
                <a:hlinkClick r:id="rId8"/>
              </a:rPr>
              <a:t>AHRC 2014</a:t>
            </a:r>
            <a:r>
              <a:rPr lang="en-AU">
                <a:effectLst/>
                <a:ea typeface="Calibri" panose="020F0502020204030204" pitchFamily="34" charset="0"/>
                <a:cs typeface="Times New Roman" panose="02020603050405020304" pitchFamily="18" charset="0"/>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All forms of violence are unacceptable, whether it is perpetrated by men or women. Family, domestic and sexual violence is overwhelmingly perpetrated by men against women:</a:t>
            </a:r>
          </a:p>
          <a:p>
            <a:pPr marL="1085850" lvl="2" indent="-171450">
              <a:buFont typeface="Arial" panose="020B0604020202020204" pitchFamily="34" charset="0"/>
              <a:buChar char="•"/>
              <a:defRPr/>
            </a:pPr>
            <a:r>
              <a:rPr lang="en-AU"/>
              <a:t>One in five women and one in 20 men have experienced sexual violence since the age of 15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Women are nearly three times more likely than men to have experienced violence from a former or current partner (</a:t>
            </a:r>
            <a:r>
              <a:rPr lang="en-AU" u="sng">
                <a:solidFill>
                  <a:srgbClr val="0563C1"/>
                </a:solidFill>
                <a:effectLst/>
                <a:ea typeface="Calibri" panose="020F0502020204030204" pitchFamily="34" charset="0"/>
                <a:cs typeface="Times New Roman" panose="02020603050405020304" pitchFamily="18" charset="0"/>
                <a:hlinkClick r:id="rId9"/>
              </a:rPr>
              <a:t>ABS 2017</a:t>
            </a:r>
            <a:r>
              <a:rPr lang="en-AU"/>
              <a:t>)</a:t>
            </a:r>
          </a:p>
          <a:p>
            <a:pPr marL="1085850" lvl="2" indent="-171450">
              <a:buFont typeface="Arial" panose="020B0604020202020204" pitchFamily="34" charset="0"/>
              <a:buChar char="•"/>
              <a:defRPr/>
            </a:pPr>
            <a:r>
              <a:rPr lang="en-AU"/>
              <a:t>Recent </a:t>
            </a:r>
            <a:r>
              <a:rPr lang="en-AU" sz="1200"/>
              <a:t>data from the </a:t>
            </a:r>
            <a:r>
              <a:rPr lang="en-AU"/>
              <a:t>Victorian Government shows that 75 per cent of victims of family violence are women (</a:t>
            </a:r>
            <a:r>
              <a:rPr lang="en-AU" u="sng">
                <a:solidFill>
                  <a:srgbClr val="0563C1"/>
                </a:solidFill>
                <a:effectLst/>
                <a:ea typeface="Calibri" panose="020F0502020204030204" pitchFamily="34" charset="0"/>
                <a:cs typeface="Times New Roman" panose="02020603050405020304" pitchFamily="18" charset="0"/>
                <a:hlinkClick r:id="rId10"/>
              </a:rPr>
              <a:t>Victorian Government 2018</a:t>
            </a:r>
            <a:r>
              <a:rPr lang="en-AU"/>
              <a:t>)</a:t>
            </a:r>
          </a:p>
          <a:p>
            <a:endParaRPr lang="en-AU" sz="1200" b="1"/>
          </a:p>
          <a:p>
            <a:pPr marL="171450" indent="-171450">
              <a:buFont typeface="Symbol"/>
              <a:buChar char="•"/>
              <a:defRPr/>
            </a:pPr>
            <a:r>
              <a:rPr lang="en-AU"/>
              <a:t>Additional statistics:</a:t>
            </a:r>
          </a:p>
          <a:p>
            <a:pPr marL="628650" lvl="1" indent="-171450">
              <a:buFont typeface="Courier New"/>
              <a:buChar char="○"/>
              <a:defRPr/>
            </a:pPr>
            <a:r>
              <a:rPr lang="en-AU"/>
              <a:t>Women are nearly three times more likely to have experienced violence from a former or current partner than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One in five Australian women has experienced sexual violence compared to one in 20 Australian men.</a:t>
            </a:r>
            <a:r>
              <a:rPr lang="en-AU" b="1"/>
              <a:t> </a:t>
            </a:r>
            <a:r>
              <a:rPr lang="en-AU"/>
              <a:t>(</a:t>
            </a:r>
            <a:r>
              <a:rPr lang="en-AU" u="sng">
                <a:hlinkClick r:id="rId11"/>
              </a:rPr>
              <a:t>Australian Bureau of Statistics</a:t>
            </a:r>
            <a:r>
              <a:rPr lang="en-AU" u="sng"/>
              <a:t>, 2017)</a:t>
            </a:r>
            <a:endParaRPr lang="en-AU"/>
          </a:p>
          <a:p>
            <a:pPr marL="628650" lvl="1" indent="-171450">
              <a:buFont typeface="Courier New"/>
              <a:buChar char="○"/>
              <a:defRPr/>
            </a:pPr>
            <a:r>
              <a:rPr lang="en-AU"/>
              <a:t>Many women who experience family/domestic violence are employed, 30% of workers in a national survey reported having experienced domestic violence during their lifetime. (</a:t>
            </a:r>
            <a:r>
              <a:rPr lang="en-AU" u="sng" err="1">
                <a:hlinkClick r:id="rId12"/>
              </a:rPr>
              <a:t>McFerran</a:t>
            </a:r>
            <a:r>
              <a:rPr lang="en-AU" u="sng"/>
              <a:t>, 2011)</a:t>
            </a:r>
            <a:endParaRPr lang="en-AU"/>
          </a:p>
          <a:p>
            <a:pPr marL="628650" lvl="1" indent="-171450">
              <a:buFont typeface="Courier New"/>
              <a:buChar char="○"/>
              <a:defRPr/>
            </a:pPr>
            <a:r>
              <a:rPr lang="en-AU"/>
              <a:t>In addition to violence experienced at home, women experience significant rates of violence in the workplace. A Victorian survey reported 64% of women have experienced bullying, harassment or violence in their workplace. (</a:t>
            </a:r>
            <a:r>
              <a:rPr lang="en-AU" u="sng">
                <a:hlinkClick r:id="rId13"/>
              </a:rPr>
              <a:t>Victorian Trades Hall Council</a:t>
            </a:r>
            <a:r>
              <a:rPr lang="en-AU" u="sng"/>
              <a:t>, 2017)</a:t>
            </a:r>
            <a:endParaRPr lang="en-AU"/>
          </a:p>
          <a:p>
            <a:pPr marL="628650" lvl="1" indent="-171450">
              <a:buFont typeface="Courier New"/>
              <a:buChar char="○"/>
              <a:defRPr/>
            </a:pPr>
            <a:r>
              <a:rPr lang="en-AU"/>
              <a:t>One in five LGBTIQ+ Australians has experienced physical forms of homophobic abuse (</a:t>
            </a:r>
            <a:r>
              <a:rPr lang="en-AU" u="sng">
                <a:hlinkClick r:id="rId8"/>
              </a:rPr>
              <a:t>Australian Human Rights Commission</a:t>
            </a:r>
            <a:r>
              <a:rPr lang="en-AU"/>
              <a:t>, 2014) </a:t>
            </a:r>
          </a:p>
          <a:p>
            <a:pPr marL="628650" lvl="1" indent="-171450">
              <a:buFont typeface="Courier New"/>
              <a:buChar char="○"/>
              <a:defRPr/>
            </a:pPr>
            <a:r>
              <a:rPr lang="en-AU"/>
              <a:t>Women who identify as lesbian or bisexual experience far higher rates of sexual violence than heterosexual women (</a:t>
            </a:r>
            <a:r>
              <a:rPr lang="en-AU" u="sng">
                <a:hlinkClick r:id="rId7"/>
              </a:rPr>
              <a:t>de Visser et al.</a:t>
            </a:r>
            <a:r>
              <a:rPr lang="en-AU"/>
              <a:t> 2014) </a:t>
            </a:r>
          </a:p>
          <a:p>
            <a:pPr marL="628650" lvl="1" indent="-171450">
              <a:buFont typeface="Courier New"/>
              <a:buChar char="○"/>
              <a:defRPr/>
            </a:pPr>
            <a:r>
              <a:rPr lang="en-AU"/>
              <a:t>Women and girls with disabilities are at least twice as likely to experience violence as those without disability (Women with Disabilities Victoria, 2013)</a:t>
            </a:r>
          </a:p>
          <a:p>
            <a:pPr marL="628650" lvl="1" indent="-171450">
              <a:buFont typeface="Courier New"/>
              <a:buChar char="○"/>
              <a:defRPr/>
            </a:pPr>
            <a:r>
              <a:rPr lang="en-AU"/>
              <a:t>One third of the 49 women who lost their lives to gender-based violence in Australia in 2017 were over the age of 60  (</a:t>
            </a:r>
            <a:r>
              <a:rPr lang="en-AU" u="sng">
                <a:hlinkClick r:id="rId14"/>
              </a:rPr>
              <a:t>Counting Dead Women Australia</a:t>
            </a:r>
            <a:r>
              <a:rPr lang="en-AU"/>
              <a:t> 2018)</a:t>
            </a:r>
          </a:p>
          <a:p>
            <a:pPr marL="628650" lvl="1" indent="-171450">
              <a:buFont typeface="Courier New"/>
              <a:buChar char="○"/>
              <a:defRPr/>
            </a:pPr>
            <a:r>
              <a:rPr lang="en-AU"/>
              <a:t>Aboriginal women are 35 times more likely to be hospitalised by family violence than other women. Two in five Aboriginal homicide victims (41 per cent) are killed by a current or previous partner, twice the rate of non-Indigenous victims (22 per cent) (</a:t>
            </a:r>
            <a:r>
              <a:rPr lang="en-AU" u="sng">
                <a:hlinkClick r:id="rId15"/>
              </a:rPr>
              <a:t>AIHW 2018)</a:t>
            </a:r>
            <a:r>
              <a:rPr lang="en-AU" u="sng"/>
              <a:t> </a:t>
            </a:r>
            <a:r>
              <a:rPr lang="en-AU"/>
              <a:t>Reporting frequently implies that violence against Aboriginal and Torres Strait Islander women is perpetrated only by Aboriginal and Torres Strait Islander men, when non-Indigenous men are also perpetrators, particularly in urban areas (</a:t>
            </a:r>
            <a:r>
              <a:rPr lang="en-AU" u="sng">
                <a:hlinkClick r:id="rId16"/>
              </a:rPr>
              <a:t>Our Watch</a:t>
            </a:r>
            <a:r>
              <a:rPr lang="en-AU" u="sng"/>
              <a:t>, 2018)</a:t>
            </a:r>
            <a:endParaRPr lang="en-AU"/>
          </a:p>
          <a:p>
            <a:endParaRPr lang="en-AU"/>
          </a:p>
        </p:txBody>
      </p:sp>
      <p:sp>
        <p:nvSpPr>
          <p:cNvPr id="4" name="Slide Number Placeholder 3"/>
          <p:cNvSpPr>
            <a:spLocks noGrp="1"/>
          </p:cNvSpPr>
          <p:nvPr>
            <p:ph type="sldNum" sz="quarter" idx="5"/>
          </p:nvPr>
        </p:nvSpPr>
        <p:spPr/>
        <p:txBody>
          <a:bodyPr/>
          <a:lstStyle/>
          <a:p>
            <a:fld id="{6EB36BBE-1FA6-A847-A27B-3E1E99136D75}" type="slidenum">
              <a:rPr lang="en-US" smtClean="0"/>
              <a:t>9</a:t>
            </a:fld>
            <a:endParaRPr lang="en-US"/>
          </a:p>
        </p:txBody>
      </p:sp>
    </p:spTree>
    <p:extLst>
      <p:ext uri="{BB962C8B-B14F-4D97-AF65-F5344CB8AC3E}">
        <p14:creationId xmlns:p14="http://schemas.microsoft.com/office/powerpoint/2010/main" val="2118290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respectandequalityintafe.org.au/"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hyperlink" Target="http://www.respectandequalityintafe.org.au/"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6" descr="Our Watch: End violence against Women And Their Children">
            <a:extLst>
              <a:ext uri="{FF2B5EF4-FFF2-40B4-BE49-F238E27FC236}">
                <a16:creationId xmlns:a16="http://schemas.microsoft.com/office/drawing/2014/main" xmlns="" id="{12AE8DF0-6379-4285-9417-447245D38D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xmlns="" id="{F86531DD-D5C1-4E86-B416-B5BF92A8AC6D}"/>
              </a:ext>
            </a:extLst>
          </p:cNvPr>
          <p:cNvCxnSpPr/>
          <p:nvPr userDrawn="1"/>
        </p:nvCxnSpPr>
        <p:spPr>
          <a:xfrm>
            <a:off x="804863" y="2076450"/>
            <a:ext cx="441325"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402716"/>
            <a:ext cx="5054600" cy="1470025"/>
          </a:xfrm>
        </p:spPr>
        <p:txBody>
          <a:bodyPr anchor="b">
            <a:normAutofit/>
          </a:bodyPr>
          <a:lstStyle>
            <a:lvl1pPr>
              <a:lnSpc>
                <a:spcPct val="80000"/>
              </a:lnSpc>
              <a:defRPr sz="4800">
                <a:solidFill>
                  <a:schemeClr val="tx2">
                    <a:lumMod val="90000"/>
                    <a:lumOff val="10000"/>
                  </a:schemeClr>
                </a:solidFill>
              </a:defRPr>
            </a:lvl1pPr>
          </a:lstStyle>
          <a:p>
            <a:r>
              <a:rPr lang="en-US"/>
              <a:t>Click to edit Master title style</a:t>
            </a:r>
          </a:p>
        </p:txBody>
      </p:sp>
      <p:sp>
        <p:nvSpPr>
          <p:cNvPr id="3" name="Subtitle 2"/>
          <p:cNvSpPr>
            <a:spLocks noGrp="1"/>
          </p:cNvSpPr>
          <p:nvPr>
            <p:ph type="subTitle" idx="1"/>
          </p:nvPr>
        </p:nvSpPr>
        <p:spPr>
          <a:xfrm>
            <a:off x="685800" y="2186518"/>
            <a:ext cx="6400800" cy="1752600"/>
          </a:xfrm>
          <a:prstGeom prst="rect">
            <a:avLst/>
          </a:prstGeom>
        </p:spPr>
        <p:txBody>
          <a:bodyPr>
            <a:normAutofit/>
          </a:bodyPr>
          <a:lstStyle>
            <a:lvl1pPr marL="0" indent="0" algn="l">
              <a:buNone/>
              <a:defRPr sz="1600">
                <a:solidFill>
                  <a:schemeClr val="tx2">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8"/>
          <p:cNvSpPr>
            <a:spLocks noGrp="1"/>
          </p:cNvSpPr>
          <p:nvPr>
            <p:ph type="pic" sz="quarter" idx="10" hasCustomPrompt="1"/>
          </p:nvPr>
        </p:nvSpPr>
        <p:spPr>
          <a:xfrm>
            <a:off x="4572000" y="5521325"/>
            <a:ext cx="1819275" cy="1357313"/>
          </a:xfrm>
          <a:prstGeom prst="rect">
            <a:avLst/>
          </a:prstGeom>
        </p:spPr>
        <p:txBody>
          <a:bodyPr/>
          <a:lstStyle>
            <a:lvl1pPr marL="127000" indent="0">
              <a:buNone/>
              <a:defRPr/>
            </a:lvl1pPr>
          </a:lstStyle>
          <a:p>
            <a:pPr lvl="0"/>
            <a:r>
              <a:rPr lang="en-GB" noProof="0"/>
              <a:t>Click icon to add TAFE logo</a:t>
            </a:r>
            <a:endParaRPr lang="en-US" noProof="0"/>
          </a:p>
        </p:txBody>
      </p:sp>
    </p:spTree>
    <p:extLst>
      <p:ext uri="{BB962C8B-B14F-4D97-AF65-F5344CB8AC3E}">
        <p14:creationId xmlns:p14="http://schemas.microsoft.com/office/powerpoint/2010/main" val="3233453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FC1FAF-BFA7-48BA-90BE-8C5E9397EC49}"/>
              </a:ext>
              <a:ext uri="{C183D7F6-B498-43B3-948B-1728B52AA6E4}">
                <adec:decorative xmlns:adec="http://schemas.microsoft.com/office/drawing/2017/decorative" xmlns="" val="1"/>
              </a:ext>
            </a:extLst>
          </p:cNvPr>
          <p:cNvSpPr/>
          <p:nvPr userDrawn="1"/>
        </p:nvSpPr>
        <p:spPr>
          <a:xfrm>
            <a:off x="0" y="0"/>
            <a:ext cx="9144000" cy="7254875"/>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Our Watch: End violence against Women And Their Children">
            <a:extLst>
              <a:ext uri="{FF2B5EF4-FFF2-40B4-BE49-F238E27FC236}">
                <a16:creationId xmlns:a16="http://schemas.microsoft.com/office/drawing/2014/main" xmlns="" id="{D39241BB-613A-4890-9179-8D6BCC86C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2319482"/>
            <a:ext cx="3247352" cy="1952336"/>
          </a:xfrm>
          <a:prstGeom prst="rect">
            <a:avLst/>
          </a:prstGeo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Picture Placeholder 8"/>
          <p:cNvSpPr>
            <a:spLocks noGrp="1"/>
          </p:cNvSpPr>
          <p:nvPr>
            <p:ph type="pic" sz="quarter" idx="10" hasCustomPrompt="1"/>
          </p:nvPr>
        </p:nvSpPr>
        <p:spPr>
          <a:xfrm>
            <a:off x="4572000" y="5521325"/>
            <a:ext cx="1819275" cy="1357313"/>
          </a:xfrm>
          <a:prstGeom prst="rect">
            <a:avLst/>
          </a:prstGeom>
        </p:spPr>
        <p:txBody>
          <a:bodyPr/>
          <a:lstStyle>
            <a:lvl1pPr marL="126000" indent="0">
              <a:buNone/>
              <a:defRPr>
                <a:solidFill>
                  <a:schemeClr val="bg1"/>
                </a:solidFill>
              </a:defRPr>
            </a:lvl1pPr>
          </a:lstStyle>
          <a:p>
            <a:pPr lvl="0"/>
            <a:r>
              <a:rPr lang="en-US" noProof="0"/>
              <a:t>Click icon to add TAFE logo</a:t>
            </a:r>
          </a:p>
        </p:txBody>
      </p:sp>
    </p:spTree>
    <p:extLst>
      <p:ext uri="{BB962C8B-B14F-4D97-AF65-F5344CB8AC3E}">
        <p14:creationId xmlns:p14="http://schemas.microsoft.com/office/powerpoint/2010/main" val="2408274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6" descr="Our Watch: End violence against Women And Their Children">
            <a:extLst>
              <a:ext uri="{FF2B5EF4-FFF2-40B4-BE49-F238E27FC236}">
                <a16:creationId xmlns:a16="http://schemas.microsoft.com/office/drawing/2014/main" xmlns="" id="{12AE8DF0-6379-4285-9417-447245D38D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xmlns="" id="{F86531DD-D5C1-4E86-B416-B5BF92A8AC6D}"/>
              </a:ext>
            </a:extLst>
          </p:cNvPr>
          <p:cNvCxnSpPr/>
          <p:nvPr userDrawn="1"/>
        </p:nvCxnSpPr>
        <p:spPr>
          <a:xfrm>
            <a:off x="804863" y="2076450"/>
            <a:ext cx="441325"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5800" y="402716"/>
            <a:ext cx="5054600" cy="1470025"/>
          </a:xfrm>
        </p:spPr>
        <p:txBody>
          <a:bodyPr anchor="b">
            <a:normAutofit/>
          </a:bodyPr>
          <a:lstStyle>
            <a:lvl1pPr>
              <a:lnSpc>
                <a:spcPct val="80000"/>
              </a:lnSpc>
              <a:defRPr sz="4800">
                <a:solidFill>
                  <a:schemeClr val="tx2">
                    <a:lumMod val="90000"/>
                    <a:lumOff val="10000"/>
                  </a:schemeClr>
                </a:solidFill>
              </a:defRPr>
            </a:lvl1pPr>
          </a:lstStyle>
          <a:p>
            <a:r>
              <a:rPr lang="en-US"/>
              <a:t>Click to edit Master title style</a:t>
            </a:r>
          </a:p>
        </p:txBody>
      </p:sp>
      <p:sp>
        <p:nvSpPr>
          <p:cNvPr id="3" name="Subtitle 2"/>
          <p:cNvSpPr>
            <a:spLocks noGrp="1"/>
          </p:cNvSpPr>
          <p:nvPr>
            <p:ph type="subTitle" idx="1"/>
          </p:nvPr>
        </p:nvSpPr>
        <p:spPr>
          <a:xfrm>
            <a:off x="685800" y="2186518"/>
            <a:ext cx="6400800" cy="1752600"/>
          </a:xfrm>
          <a:prstGeom prst="rect">
            <a:avLst/>
          </a:prstGeom>
        </p:spPr>
        <p:txBody>
          <a:bodyPr>
            <a:normAutofit/>
          </a:bodyPr>
          <a:lstStyle>
            <a:lvl1pPr marL="0" indent="0" algn="l">
              <a:buNone/>
              <a:defRPr sz="1600">
                <a:solidFill>
                  <a:schemeClr val="tx2">
                    <a:lumMod val="90000"/>
                    <a:lumOff val="1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Picture Placeholder 8"/>
          <p:cNvSpPr>
            <a:spLocks noGrp="1"/>
          </p:cNvSpPr>
          <p:nvPr>
            <p:ph type="pic" sz="quarter" idx="10" hasCustomPrompt="1"/>
          </p:nvPr>
        </p:nvSpPr>
        <p:spPr>
          <a:xfrm>
            <a:off x="4572000" y="5521325"/>
            <a:ext cx="1819275" cy="1357313"/>
          </a:xfrm>
          <a:prstGeom prst="rect">
            <a:avLst/>
          </a:prstGeom>
        </p:spPr>
        <p:txBody>
          <a:bodyPr/>
          <a:lstStyle>
            <a:lvl1pPr marL="127000" indent="0">
              <a:buNone/>
              <a:defRPr/>
            </a:lvl1pPr>
          </a:lstStyle>
          <a:p>
            <a:pPr lvl="0"/>
            <a:r>
              <a:rPr lang="en-GB" noProof="0"/>
              <a:t>Click icon to add TAFE logo</a:t>
            </a:r>
            <a:endParaRPr lang="en-US" noProof="0"/>
          </a:p>
        </p:txBody>
      </p:sp>
    </p:spTree>
    <p:extLst>
      <p:ext uri="{BB962C8B-B14F-4D97-AF65-F5344CB8AC3E}">
        <p14:creationId xmlns:p14="http://schemas.microsoft.com/office/powerpoint/2010/main" val="18678792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Acknowledgements">
    <p:spTree>
      <p:nvGrpSpPr>
        <p:cNvPr id="1" name=""/>
        <p:cNvGrpSpPr/>
        <p:nvPr/>
      </p:nvGrpSpPr>
      <p:grpSpPr>
        <a:xfrm>
          <a:off x="0" y="0"/>
          <a:ext cx="0" cy="0"/>
          <a:chOff x="0" y="0"/>
          <a:chExt cx="0" cy="0"/>
        </a:xfrm>
      </p:grpSpPr>
      <p:pic>
        <p:nvPicPr>
          <p:cNvPr id="5" name="Picture 4" descr="Victoria State Government logo">
            <a:extLst>
              <a:ext uri="{FF2B5EF4-FFF2-40B4-BE49-F238E27FC236}">
                <a16:creationId xmlns:a16="http://schemas.microsoft.com/office/drawing/2014/main" xmlns="" id="{A147C332-9743-441B-BEC5-B254F4587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33" y="4324350"/>
            <a:ext cx="11826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8686FA3-EF71-42A0-9705-5E5D824C3F57}"/>
              </a:ext>
            </a:extLst>
          </p:cNvPr>
          <p:cNvSpPr txBox="1"/>
          <p:nvPr userDrawn="1"/>
        </p:nvSpPr>
        <p:spPr>
          <a:xfrm>
            <a:off x="457200" y="273600"/>
            <a:ext cx="8229600" cy="817200"/>
          </a:xfrm>
          <a:prstGeom prst="rect">
            <a:avLst/>
          </a:prstGeom>
          <a:noFill/>
        </p:spPr>
        <p:txBody>
          <a:bodyPr wrap="square" rtlCol="0">
            <a:spAutoFit/>
          </a:bodyPr>
          <a:lstStyle/>
          <a:p>
            <a:r>
              <a:rPr lang="en-AU" sz="2800" b="1" kern="1200">
                <a:solidFill>
                  <a:srgbClr val="454745"/>
                </a:solidFill>
                <a:latin typeface="+mj-lt"/>
                <a:ea typeface="+mj-ea"/>
                <a:cs typeface="+mj-cs"/>
              </a:rPr>
              <a:t>Acknowledgments </a:t>
            </a:r>
          </a:p>
        </p:txBody>
      </p:sp>
      <p:sp>
        <p:nvSpPr>
          <p:cNvPr id="8" name="TextBox 7">
            <a:extLst>
              <a:ext uri="{FF2B5EF4-FFF2-40B4-BE49-F238E27FC236}">
                <a16:creationId xmlns:a16="http://schemas.microsoft.com/office/drawing/2014/main" xmlns="" id="{D1CDF047-46DC-4B65-A5F7-3B043F207541}"/>
              </a:ext>
            </a:extLst>
          </p:cNvPr>
          <p:cNvSpPr txBox="1"/>
          <p:nvPr userDrawn="1"/>
        </p:nvSpPr>
        <p:spPr>
          <a:xfrm>
            <a:off x="457200" y="1310400"/>
            <a:ext cx="8229600" cy="2462213"/>
          </a:xfrm>
          <a:prstGeom prst="rect">
            <a:avLst/>
          </a:prstGeom>
          <a:noFill/>
        </p:spPr>
        <p:txBody>
          <a:bodyPr wrap="square" rtlCol="0">
            <a:spAutoFit/>
          </a:bodyPr>
          <a:lstStyle/>
          <a:p>
            <a:pPr marL="126000" indent="0">
              <a:spcBef>
                <a:spcPts val="432"/>
              </a:spcBef>
              <a:buNone/>
            </a:pPr>
            <a:r>
              <a:rPr lang="en-US" sz="1800" kern="1200">
                <a:solidFill>
                  <a:srgbClr val="454745"/>
                </a:solidFill>
                <a:latin typeface="+mn-lt"/>
                <a:ea typeface="+mn-ea"/>
                <a:cs typeface="+mn-cs"/>
              </a:rPr>
              <a:t>The material in this presentation is based on the Respect and Equality in TAFE approach, developed by Our Watch and funded by, and undertaken in partnership with, the Victorian Government Department of Education and Training. </a:t>
            </a:r>
          </a:p>
          <a:p>
            <a:pPr marL="126000" indent="0">
              <a:spcBef>
                <a:spcPts val="432"/>
              </a:spcBef>
              <a:buNone/>
            </a:pPr>
            <a:r>
              <a:rPr lang="en-US" sz="1800" kern="1200">
                <a:solidFill>
                  <a:srgbClr val="454745"/>
                </a:solidFill>
                <a:latin typeface="+mn-lt"/>
                <a:ea typeface="+mn-ea"/>
                <a:cs typeface="+mn-cs"/>
              </a:rPr>
              <a:t>To find out more, visit </a:t>
            </a:r>
            <a:r>
              <a:rPr lang="en-US" sz="1800" kern="1200">
                <a:solidFill>
                  <a:srgbClr val="454745"/>
                </a:solidFill>
                <a:latin typeface="+mn-lt"/>
                <a:ea typeface="+mn-ea"/>
                <a:cs typeface="+mn-cs"/>
                <a:hlinkClick r:id="rId3"/>
              </a:rPr>
              <a:t>www.respectandequalityintafe.org.au</a:t>
            </a:r>
            <a:r>
              <a:rPr lang="en-US" sz="1800" kern="1200">
                <a:solidFill>
                  <a:srgbClr val="454745"/>
                </a:solidFill>
                <a:latin typeface="+mn-lt"/>
                <a:ea typeface="+mn-ea"/>
                <a:cs typeface="+mn-cs"/>
              </a:rPr>
              <a:t>. </a:t>
            </a:r>
          </a:p>
          <a:p>
            <a:pPr marL="126000" indent="0">
              <a:spcBef>
                <a:spcPts val="432"/>
              </a:spcBef>
              <a:buNone/>
            </a:pPr>
            <a:endParaRPr lang="en-US" altLang="en-US" sz="1800" kern="1200">
              <a:solidFill>
                <a:srgbClr val="454745"/>
              </a:solidFill>
              <a:latin typeface="+mn-lt"/>
              <a:ea typeface="+mn-ea"/>
              <a:cs typeface="+mn-cs"/>
            </a:endParaRPr>
          </a:p>
          <a:p>
            <a:pPr marL="126000" indent="0">
              <a:spcBef>
                <a:spcPts val="432"/>
              </a:spcBef>
              <a:buNone/>
            </a:pPr>
            <a:r>
              <a:rPr lang="en-AU" sz="1800" kern="1200">
                <a:solidFill>
                  <a:srgbClr val="454745"/>
                </a:solidFill>
                <a:latin typeface="+mn-lt"/>
                <a:ea typeface="+mn-ea"/>
                <a:cs typeface="+mn-cs"/>
              </a:rPr>
              <a:t>Our Watch acknowledges the Traditional Owners of the land across Australia on which we work and live. We pay our respects to Aboriginal and Torres Strait Islander peoples past and present.</a:t>
            </a:r>
          </a:p>
        </p:txBody>
      </p:sp>
      <p:sp>
        <p:nvSpPr>
          <p:cNvPr id="9" name="Text Placeholder 2">
            <a:extLst>
              <a:ext uri="{FF2B5EF4-FFF2-40B4-BE49-F238E27FC236}">
                <a16:creationId xmlns:a16="http://schemas.microsoft.com/office/drawing/2014/main" xmlns="" id="{CCE2BF6F-FCAF-4820-9558-407376F79F97}"/>
              </a:ext>
            </a:extLst>
          </p:cNvPr>
          <p:cNvSpPr txBox="1">
            <a:spLocks noChangeArrowheads="1"/>
          </p:cNvSpPr>
          <p:nvPr userDrawn="1"/>
        </p:nvSpPr>
        <p:spPr bwMode="auto">
          <a:xfrm>
            <a:off x="1974508" y="4324350"/>
            <a:ext cx="28368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454745"/>
              </a:buClr>
              <a:buFont typeface="Lucida Grande" pitchFamily="34" charset="0"/>
              <a:buNone/>
              <a:defRPr kern="1200">
                <a:solidFill>
                  <a:srgbClr val="454745"/>
                </a:solidFill>
                <a:latin typeface="+mn-lt"/>
                <a:ea typeface="+mn-ea"/>
                <a:cs typeface="+mn-cs"/>
              </a:defRPr>
            </a:lvl1pPr>
            <a:lvl2pPr marL="432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2pPr>
            <a:lvl3pPr marL="864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3pPr>
            <a:lvl4pPr marL="1296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4pPr>
            <a:lvl5pPr marL="1728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AU" sz="1200"/>
              <a:t>Our Watch acknowledges the support of the Victorian Government.  </a:t>
            </a:r>
            <a:endParaRPr lang="en-AU" altLang="en-US" sz="1200"/>
          </a:p>
        </p:txBody>
      </p:sp>
    </p:spTree>
    <p:extLst>
      <p:ext uri="{BB962C8B-B14F-4D97-AF65-F5344CB8AC3E}">
        <p14:creationId xmlns:p14="http://schemas.microsoft.com/office/powerpoint/2010/main" val="1076788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Quo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688" y="1346661"/>
            <a:ext cx="7772400" cy="2576537"/>
          </a:xfrm>
          <a:prstGeom prst="rect">
            <a:avLst/>
          </a:prstGeom>
        </p:spPr>
        <p:txBody>
          <a:bodyPr>
            <a:normAutofit/>
          </a:bodyPr>
          <a:lstStyle>
            <a:lvl1pPr marL="0" indent="0">
              <a:buNone/>
              <a:defRPr sz="2800" b="0" i="1">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85800" y="4071601"/>
            <a:ext cx="7772400" cy="398800"/>
          </a:xfrm>
          <a:prstGeom prst="rect">
            <a:avLst/>
          </a:prstGeom>
        </p:spPr>
        <p:txBody>
          <a:bodyPr>
            <a:normAutofit/>
          </a:bodyPr>
          <a:lstStyle>
            <a:lvl1pPr marL="0" indent="0" algn="r">
              <a:buNone/>
              <a:defRPr sz="1800" b="0" i="0">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6722801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xmlns="" id="{34EB8FF7-BDDE-4ADB-AF5B-039798093F00}"/>
              </a:ext>
            </a:extLst>
          </p:cNvPr>
          <p:cNvSpPr>
            <a:spLocks noGrp="1"/>
          </p:cNvSpPr>
          <p:nvPr>
            <p:ph idx="10"/>
          </p:nvPr>
        </p:nvSpPr>
        <p:spPr>
          <a:xfrm>
            <a:off x="4647600" y="1311275"/>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01446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no margin 2 columns 2 row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lstStyle/>
          <a:p>
            <a:r>
              <a:rPr lang="en-US"/>
              <a:t>Click to edit Master title style</a:t>
            </a:r>
          </a:p>
        </p:txBody>
      </p:sp>
      <p:sp>
        <p:nvSpPr>
          <p:cNvPr id="3" name="Content Placeholder 2"/>
          <p:cNvSpPr>
            <a:spLocks noGrp="1"/>
          </p:cNvSpPr>
          <p:nvPr>
            <p:ph sz="half" idx="1"/>
          </p:nvPr>
        </p:nvSpPr>
        <p:spPr>
          <a:xfrm>
            <a:off x="457200" y="13112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1277"/>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0"/>
          </p:nvPr>
        </p:nvSpPr>
        <p:spPr>
          <a:xfrm>
            <a:off x="457200" y="34820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1"/>
          </p:nvPr>
        </p:nvSpPr>
        <p:spPr>
          <a:xfrm>
            <a:off x="4648200" y="3481200"/>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30593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Content Slide Multiple Images">
    <p:spTree>
      <p:nvGrpSpPr>
        <p:cNvPr id="1" name=""/>
        <p:cNvGrpSpPr/>
        <p:nvPr/>
      </p:nvGrpSpPr>
      <p:grpSpPr>
        <a:xfrm>
          <a:off x="0" y="0"/>
          <a:ext cx="0" cy="0"/>
          <a:chOff x="0" y="0"/>
          <a:chExt cx="0" cy="0"/>
        </a:xfrm>
      </p:grpSpPr>
      <p:sp>
        <p:nvSpPr>
          <p:cNvPr id="14" name="Picture Placeholder 3"/>
          <p:cNvSpPr>
            <a:spLocks noGrp="1"/>
          </p:cNvSpPr>
          <p:nvPr>
            <p:ph type="pic" sz="quarter" idx="11"/>
          </p:nvPr>
        </p:nvSpPr>
        <p:spPr>
          <a:xfrm>
            <a:off x="4572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2" name="Title 1"/>
          <p:cNvSpPr>
            <a:spLocks noGrp="1"/>
          </p:cNvSpPr>
          <p:nvPr>
            <p:ph type="title"/>
          </p:nvPr>
        </p:nvSpPr>
        <p:spPr>
          <a:xfrm>
            <a:off x="457200" y="274638"/>
            <a:ext cx="8229600" cy="597429"/>
          </a:xfrm>
        </p:spPr>
        <p:txBody>
          <a:bodyPr/>
          <a:lstStyle/>
          <a:p>
            <a:r>
              <a:rPr lang="en-US"/>
              <a:t>Click to edit Master title style</a:t>
            </a:r>
          </a:p>
        </p:txBody>
      </p:sp>
      <p:sp>
        <p:nvSpPr>
          <p:cNvPr id="9" name="Picture Placeholder 3"/>
          <p:cNvSpPr>
            <a:spLocks noGrp="1"/>
          </p:cNvSpPr>
          <p:nvPr>
            <p:ph type="pic" sz="quarter" idx="10"/>
          </p:nvPr>
        </p:nvSpPr>
        <p:spPr>
          <a:xfrm>
            <a:off x="4572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5" name="Picture Placeholder 3"/>
          <p:cNvSpPr>
            <a:spLocks noGrp="1"/>
          </p:cNvSpPr>
          <p:nvPr>
            <p:ph type="pic" sz="quarter" idx="12"/>
          </p:nvPr>
        </p:nvSpPr>
        <p:spPr>
          <a:xfrm>
            <a:off x="32868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6" name="Picture Placeholder 3"/>
          <p:cNvSpPr>
            <a:spLocks noGrp="1"/>
          </p:cNvSpPr>
          <p:nvPr>
            <p:ph type="pic" sz="quarter" idx="13"/>
          </p:nvPr>
        </p:nvSpPr>
        <p:spPr>
          <a:xfrm>
            <a:off x="32868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7" name="Picture Placeholder 3"/>
          <p:cNvSpPr>
            <a:spLocks noGrp="1"/>
          </p:cNvSpPr>
          <p:nvPr>
            <p:ph type="pic" sz="quarter" idx="14"/>
          </p:nvPr>
        </p:nvSpPr>
        <p:spPr>
          <a:xfrm>
            <a:off x="61380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8" name="Picture Placeholder 3"/>
          <p:cNvSpPr>
            <a:spLocks noGrp="1"/>
          </p:cNvSpPr>
          <p:nvPr>
            <p:ph type="pic" sz="quarter" idx="15"/>
          </p:nvPr>
        </p:nvSpPr>
        <p:spPr>
          <a:xfrm>
            <a:off x="6138000" y="1310400"/>
            <a:ext cx="2548800" cy="1623600"/>
          </a:xfrm>
          <a:prstGeom prst="rect">
            <a:avLst/>
          </a:prstGeom>
          <a:noFill/>
        </p:spPr>
        <p:txBody>
          <a:bodyPr rtlCol="0">
            <a:normAutofit/>
          </a:bodyPr>
          <a:lstStyle/>
          <a:p>
            <a:pPr lvl="0"/>
            <a:r>
              <a:rPr lang="en-US" noProof="0"/>
              <a:t>Click icon to add picture</a:t>
            </a:r>
            <a:endParaRPr lang="en-AU" noProof="0"/>
          </a:p>
        </p:txBody>
      </p:sp>
    </p:spTree>
    <p:extLst>
      <p:ext uri="{BB962C8B-B14F-4D97-AF65-F5344CB8AC3E}">
        <p14:creationId xmlns:p14="http://schemas.microsoft.com/office/powerpoint/2010/main" val="3049389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End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9AFC1FAF-BFA7-48BA-90BE-8C5E9397EC49}"/>
              </a:ext>
              <a:ext uri="{C183D7F6-B498-43B3-948B-1728B52AA6E4}">
                <adec:decorative xmlns:adec="http://schemas.microsoft.com/office/drawing/2017/decorative" xmlns="" val="1"/>
              </a:ext>
            </a:extLst>
          </p:cNvPr>
          <p:cNvSpPr/>
          <p:nvPr userDrawn="1"/>
        </p:nvSpPr>
        <p:spPr>
          <a:xfrm>
            <a:off x="0" y="0"/>
            <a:ext cx="9144000" cy="7254875"/>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6" descr="Our Watch: End violence against Women And Their Children">
            <a:extLst>
              <a:ext uri="{FF2B5EF4-FFF2-40B4-BE49-F238E27FC236}">
                <a16:creationId xmlns:a16="http://schemas.microsoft.com/office/drawing/2014/main" xmlns="" id="{D39241BB-613A-4890-9179-8D6BCC86CC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78638" y="5521325"/>
            <a:ext cx="1798637" cy="135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ubtitle 2"/>
          <p:cNvSpPr>
            <a:spLocks noGrp="1"/>
          </p:cNvSpPr>
          <p:nvPr>
            <p:ph type="subTitle" idx="1"/>
          </p:nvPr>
        </p:nvSpPr>
        <p:spPr>
          <a:xfrm>
            <a:off x="685800" y="2319482"/>
            <a:ext cx="3247352" cy="1952336"/>
          </a:xfrm>
          <a:prstGeom prst="rect">
            <a:avLst/>
          </a:prstGeom>
        </p:spPr>
        <p:txBody>
          <a:bodyPr>
            <a:norm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6" name="Picture Placeholder 8"/>
          <p:cNvSpPr>
            <a:spLocks noGrp="1"/>
          </p:cNvSpPr>
          <p:nvPr>
            <p:ph type="pic" sz="quarter" idx="10"/>
          </p:nvPr>
        </p:nvSpPr>
        <p:spPr>
          <a:xfrm>
            <a:off x="4572000" y="5521325"/>
            <a:ext cx="1819275" cy="1357313"/>
          </a:xfrm>
          <a:prstGeom prst="rect">
            <a:avLst/>
          </a:prstGeom>
        </p:spPr>
        <p:txBody>
          <a:bodyPr/>
          <a:lstStyle>
            <a:lvl1pPr>
              <a:defRPr>
                <a:solidFill>
                  <a:schemeClr val="bg1"/>
                </a:solidFill>
              </a:defRPr>
            </a:lvl1pPr>
          </a:lstStyle>
          <a:p>
            <a:pPr lvl="0"/>
            <a:r>
              <a:rPr lang="en-US" noProof="0"/>
              <a:t>Click icon to add picture</a:t>
            </a:r>
          </a:p>
        </p:txBody>
      </p:sp>
    </p:spTree>
    <p:extLst>
      <p:ext uri="{BB962C8B-B14F-4D97-AF65-F5344CB8AC3E}">
        <p14:creationId xmlns:p14="http://schemas.microsoft.com/office/powerpoint/2010/main" val="1012374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pic>
        <p:nvPicPr>
          <p:cNvPr id="5" name="Picture 4" descr="Victoria State Government logo">
            <a:extLst>
              <a:ext uri="{FF2B5EF4-FFF2-40B4-BE49-F238E27FC236}">
                <a16:creationId xmlns:a16="http://schemas.microsoft.com/office/drawing/2014/main" xmlns="" id="{A147C332-9743-441B-BEC5-B254F45870B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75933" y="4324350"/>
            <a:ext cx="1182687"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xmlns="" id="{08686FA3-EF71-42A0-9705-5E5D824C3F57}"/>
              </a:ext>
            </a:extLst>
          </p:cNvPr>
          <p:cNvSpPr txBox="1"/>
          <p:nvPr userDrawn="1"/>
        </p:nvSpPr>
        <p:spPr>
          <a:xfrm>
            <a:off x="457200" y="273600"/>
            <a:ext cx="8229600" cy="817200"/>
          </a:xfrm>
          <a:prstGeom prst="rect">
            <a:avLst/>
          </a:prstGeom>
          <a:noFill/>
        </p:spPr>
        <p:txBody>
          <a:bodyPr wrap="square" rtlCol="0">
            <a:spAutoFit/>
          </a:bodyPr>
          <a:lstStyle/>
          <a:p>
            <a:r>
              <a:rPr lang="en-AU" sz="2800" b="1" kern="1200">
                <a:solidFill>
                  <a:srgbClr val="454745"/>
                </a:solidFill>
                <a:latin typeface="+mj-lt"/>
                <a:ea typeface="+mj-ea"/>
                <a:cs typeface="+mj-cs"/>
              </a:rPr>
              <a:t>Acknowledgments </a:t>
            </a:r>
          </a:p>
        </p:txBody>
      </p:sp>
      <p:sp>
        <p:nvSpPr>
          <p:cNvPr id="8" name="TextBox 7">
            <a:extLst>
              <a:ext uri="{FF2B5EF4-FFF2-40B4-BE49-F238E27FC236}">
                <a16:creationId xmlns:a16="http://schemas.microsoft.com/office/drawing/2014/main" xmlns="" id="{D1CDF047-46DC-4B65-A5F7-3B043F207541}"/>
              </a:ext>
            </a:extLst>
          </p:cNvPr>
          <p:cNvSpPr txBox="1"/>
          <p:nvPr userDrawn="1"/>
        </p:nvSpPr>
        <p:spPr>
          <a:xfrm>
            <a:off x="457200" y="1310400"/>
            <a:ext cx="8229600" cy="2462213"/>
          </a:xfrm>
          <a:prstGeom prst="rect">
            <a:avLst/>
          </a:prstGeom>
          <a:noFill/>
        </p:spPr>
        <p:txBody>
          <a:bodyPr wrap="square" rtlCol="0">
            <a:spAutoFit/>
          </a:bodyPr>
          <a:lstStyle/>
          <a:p>
            <a:pPr marL="126000" indent="0">
              <a:spcBef>
                <a:spcPts val="432"/>
              </a:spcBef>
              <a:buNone/>
            </a:pPr>
            <a:r>
              <a:rPr lang="en-US" sz="1800" kern="1200">
                <a:solidFill>
                  <a:srgbClr val="454745"/>
                </a:solidFill>
                <a:latin typeface="+mn-lt"/>
                <a:ea typeface="+mn-ea"/>
                <a:cs typeface="+mn-cs"/>
              </a:rPr>
              <a:t>The material in this presentation is based on the Respect and Equality in TAFE approach, developed by Our Watch and funded by, and undertaken in partnership with, the Victorian Government Department of Education and Training. </a:t>
            </a:r>
          </a:p>
          <a:p>
            <a:pPr marL="126000" indent="0">
              <a:spcBef>
                <a:spcPts val="432"/>
              </a:spcBef>
              <a:buNone/>
            </a:pPr>
            <a:r>
              <a:rPr lang="en-US" sz="1800" kern="1200">
                <a:solidFill>
                  <a:srgbClr val="454745"/>
                </a:solidFill>
                <a:latin typeface="+mn-lt"/>
                <a:ea typeface="+mn-ea"/>
                <a:cs typeface="+mn-cs"/>
              </a:rPr>
              <a:t>To find out more, visit </a:t>
            </a:r>
            <a:r>
              <a:rPr lang="en-US" sz="1800" kern="1200">
                <a:solidFill>
                  <a:srgbClr val="454745"/>
                </a:solidFill>
                <a:latin typeface="+mn-lt"/>
                <a:ea typeface="+mn-ea"/>
                <a:cs typeface="+mn-cs"/>
                <a:hlinkClick r:id="rId3"/>
              </a:rPr>
              <a:t>www.respectandequalityintafe.org.au</a:t>
            </a:r>
            <a:r>
              <a:rPr lang="en-US" sz="1800" kern="1200">
                <a:solidFill>
                  <a:srgbClr val="454745"/>
                </a:solidFill>
                <a:latin typeface="+mn-lt"/>
                <a:ea typeface="+mn-ea"/>
                <a:cs typeface="+mn-cs"/>
              </a:rPr>
              <a:t>. </a:t>
            </a:r>
          </a:p>
          <a:p>
            <a:pPr marL="126000" indent="0">
              <a:spcBef>
                <a:spcPts val="432"/>
              </a:spcBef>
              <a:buNone/>
            </a:pPr>
            <a:endParaRPr lang="en-US" altLang="en-US" sz="1800" kern="1200">
              <a:solidFill>
                <a:srgbClr val="454745"/>
              </a:solidFill>
              <a:latin typeface="+mn-lt"/>
              <a:ea typeface="+mn-ea"/>
              <a:cs typeface="+mn-cs"/>
            </a:endParaRPr>
          </a:p>
          <a:p>
            <a:pPr marL="126000" indent="0">
              <a:spcBef>
                <a:spcPts val="432"/>
              </a:spcBef>
              <a:buNone/>
            </a:pPr>
            <a:r>
              <a:rPr lang="en-AU" sz="1800" kern="1200">
                <a:solidFill>
                  <a:srgbClr val="454745"/>
                </a:solidFill>
                <a:latin typeface="+mn-lt"/>
                <a:ea typeface="+mn-ea"/>
                <a:cs typeface="+mn-cs"/>
              </a:rPr>
              <a:t>Our Watch acknowledges the Traditional Owners of the land across Australia on which we work and live. We pay our respects to Aboriginal and Torres Strait Islander peoples past and present.</a:t>
            </a:r>
          </a:p>
        </p:txBody>
      </p:sp>
      <p:sp>
        <p:nvSpPr>
          <p:cNvPr id="9" name="Text Placeholder 2">
            <a:extLst>
              <a:ext uri="{FF2B5EF4-FFF2-40B4-BE49-F238E27FC236}">
                <a16:creationId xmlns:a16="http://schemas.microsoft.com/office/drawing/2014/main" xmlns="" id="{CCE2BF6F-FCAF-4820-9558-407376F79F97}"/>
              </a:ext>
            </a:extLst>
          </p:cNvPr>
          <p:cNvSpPr txBox="1">
            <a:spLocks noChangeArrowheads="1"/>
          </p:cNvSpPr>
          <p:nvPr userDrawn="1"/>
        </p:nvSpPr>
        <p:spPr bwMode="auto">
          <a:xfrm>
            <a:off x="1974508" y="4324350"/>
            <a:ext cx="28368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0" fontAlgn="base" hangingPunct="0">
              <a:spcBef>
                <a:spcPct val="20000"/>
              </a:spcBef>
              <a:spcAft>
                <a:spcPct val="0"/>
              </a:spcAft>
              <a:buClr>
                <a:srgbClr val="454745"/>
              </a:buClr>
              <a:buFont typeface="Lucida Grande" pitchFamily="34" charset="0"/>
              <a:buNone/>
              <a:defRPr kern="1200">
                <a:solidFill>
                  <a:srgbClr val="454745"/>
                </a:solidFill>
                <a:latin typeface="+mn-lt"/>
                <a:ea typeface="+mn-ea"/>
                <a:cs typeface="+mn-cs"/>
              </a:defRPr>
            </a:lvl1pPr>
            <a:lvl2pPr marL="432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2pPr>
            <a:lvl3pPr marL="864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3pPr>
            <a:lvl4pPr marL="1296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4pPr>
            <a:lvl5pPr marL="1728000" indent="-215900" algn="l" defTabSz="457200" rtl="0" eaLnBrk="0" fontAlgn="base" hangingPunct="0">
              <a:spcBef>
                <a:spcPct val="20000"/>
              </a:spcBef>
              <a:spcAft>
                <a:spcPct val="0"/>
              </a:spcAft>
              <a:buClr>
                <a:srgbClr val="454745"/>
              </a:buClr>
              <a:buFont typeface="Lucida Grande" pitchFamily="34" charset="0"/>
              <a:buChar char="-"/>
              <a:defRPr kern="1200">
                <a:solidFill>
                  <a:srgbClr val="454745"/>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eaLnBrk="1" hangingPunct="1">
              <a:defRPr/>
            </a:pPr>
            <a:r>
              <a:rPr lang="en-AU" sz="1200"/>
              <a:t>Our Watch acknowledges the support of the Victorian Government.  </a:t>
            </a:r>
            <a:endParaRPr lang="en-AU" altLang="en-US" sz="1200"/>
          </a:p>
        </p:txBody>
      </p:sp>
    </p:spTree>
    <p:extLst>
      <p:ext uri="{BB962C8B-B14F-4D97-AF65-F5344CB8AC3E}">
        <p14:creationId xmlns:p14="http://schemas.microsoft.com/office/powerpoint/2010/main" val="3470053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4687" y="1346661"/>
            <a:ext cx="7772400" cy="653591"/>
          </a:xfrm>
        </p:spPr>
        <p:txBody>
          <a:bodyPr anchor="ctr"/>
          <a:lstStyle>
            <a:lvl1pPr algn="l">
              <a:defRPr sz="4000" b="1" cap="none"/>
            </a:lvl1pPr>
          </a:lstStyle>
          <a:p>
            <a:r>
              <a:rPr lang="en-US"/>
              <a:t>Click to edit Master title style</a:t>
            </a:r>
          </a:p>
        </p:txBody>
      </p:sp>
      <p:sp>
        <p:nvSpPr>
          <p:cNvPr id="3" name="Text Placeholder 2"/>
          <p:cNvSpPr>
            <a:spLocks noGrp="1"/>
          </p:cNvSpPr>
          <p:nvPr>
            <p:ph type="body" idx="1"/>
          </p:nvPr>
        </p:nvSpPr>
        <p:spPr>
          <a:xfrm>
            <a:off x="674688" y="2147420"/>
            <a:ext cx="7772400" cy="1775778"/>
          </a:xfrm>
          <a:prstGeom prst="rect">
            <a:avLst/>
          </a:prstGeom>
        </p:spPr>
        <p:txBody>
          <a:bodyPr>
            <a:normAutofit/>
          </a:bodyPr>
          <a:lstStyle>
            <a:lvl1pPr marL="0" indent="0">
              <a:buNone/>
              <a:defRPr sz="2800" b="0">
                <a:solidFill>
                  <a:schemeClr val="tx2">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147258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74688" y="1346661"/>
            <a:ext cx="7772400" cy="2576537"/>
          </a:xfrm>
          <a:prstGeom prst="rect">
            <a:avLst/>
          </a:prstGeom>
        </p:spPr>
        <p:txBody>
          <a:bodyPr>
            <a:normAutofit/>
          </a:bodyPr>
          <a:lstStyle>
            <a:lvl1pPr marL="0" indent="0">
              <a:buNone/>
              <a:defRPr sz="2800" b="0" i="1">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Text Placeholder 2"/>
          <p:cNvSpPr>
            <a:spLocks noGrp="1"/>
          </p:cNvSpPr>
          <p:nvPr>
            <p:ph type="body" idx="10"/>
          </p:nvPr>
        </p:nvSpPr>
        <p:spPr>
          <a:xfrm>
            <a:off x="685800" y="4071601"/>
            <a:ext cx="7772400" cy="398800"/>
          </a:xfrm>
          <a:prstGeom prst="rect">
            <a:avLst/>
          </a:prstGeom>
        </p:spPr>
        <p:txBody>
          <a:bodyPr>
            <a:normAutofit/>
          </a:bodyPr>
          <a:lstStyle>
            <a:lvl1pPr marL="0" indent="0" algn="r">
              <a:buNone/>
              <a:defRPr sz="1800" b="0" i="0">
                <a:solidFill>
                  <a:srgbClr val="D0430C"/>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6888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8229600" cy="4210049"/>
          </a:xfrm>
          <a:prstGeom prst="rect">
            <a:avLst/>
          </a:prstGeom>
        </p:spPr>
        <p:txBody>
          <a:bodyPr/>
          <a:lstStyle>
            <a:lvl1pPr marL="342000">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0547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 Slide no margi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17562"/>
          </a:xfrm>
        </p:spPr>
        <p:txBody>
          <a:bodyPr/>
          <a:lstStyle/>
          <a:p>
            <a:r>
              <a:rPr lang="en-US"/>
              <a:t>Click to edit Master title style</a:t>
            </a:r>
          </a:p>
        </p:txBody>
      </p:sp>
      <p:sp>
        <p:nvSpPr>
          <p:cNvPr id="3" name="Content Placeholder 2"/>
          <p:cNvSpPr>
            <a:spLocks noGrp="1"/>
          </p:cNvSpPr>
          <p:nvPr>
            <p:ph idx="1"/>
          </p:nvPr>
        </p:nvSpPr>
        <p:spPr>
          <a:xfrm>
            <a:off x="457200" y="1311276"/>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a:extLst>
              <a:ext uri="{FF2B5EF4-FFF2-40B4-BE49-F238E27FC236}">
                <a16:creationId xmlns:a16="http://schemas.microsoft.com/office/drawing/2014/main" xmlns="" id="{34EB8FF7-BDDE-4ADB-AF5B-039798093F00}"/>
              </a:ext>
            </a:extLst>
          </p:cNvPr>
          <p:cNvSpPr>
            <a:spLocks noGrp="1"/>
          </p:cNvSpPr>
          <p:nvPr>
            <p:ph idx="10"/>
          </p:nvPr>
        </p:nvSpPr>
        <p:spPr>
          <a:xfrm>
            <a:off x="4647600" y="1311275"/>
            <a:ext cx="4039200" cy="42100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4529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no margin 2 columns 2 rows">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24429"/>
          </a:xfrm>
        </p:spPr>
        <p:txBody>
          <a:bodyPr/>
          <a:lstStyle/>
          <a:p>
            <a:r>
              <a:rPr lang="en-US"/>
              <a:t>Click to edit Master title style</a:t>
            </a:r>
          </a:p>
        </p:txBody>
      </p:sp>
      <p:sp>
        <p:nvSpPr>
          <p:cNvPr id="3" name="Content Placeholder 2"/>
          <p:cNvSpPr>
            <a:spLocks noGrp="1"/>
          </p:cNvSpPr>
          <p:nvPr>
            <p:ph sz="half" idx="1"/>
          </p:nvPr>
        </p:nvSpPr>
        <p:spPr>
          <a:xfrm>
            <a:off x="457200" y="13112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11277"/>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2"/>
          <p:cNvSpPr>
            <a:spLocks noGrp="1"/>
          </p:cNvSpPr>
          <p:nvPr>
            <p:ph sz="half" idx="10"/>
          </p:nvPr>
        </p:nvSpPr>
        <p:spPr>
          <a:xfrm>
            <a:off x="457200" y="3482076"/>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1"/>
          </p:nvPr>
        </p:nvSpPr>
        <p:spPr>
          <a:xfrm>
            <a:off x="4648200" y="3481200"/>
            <a:ext cx="4038600" cy="2019600"/>
          </a:xfrm>
          <a:prstGeom prst="rect">
            <a:avLst/>
          </a:prstGeom>
        </p:spPr>
        <p:txBody>
          <a:bodyPr>
            <a:normAutofit/>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9644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Content Slide Blank">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a:t>Click to edit Master title style</a:t>
            </a:r>
          </a:p>
        </p:txBody>
      </p:sp>
    </p:spTree>
    <p:extLst>
      <p:ext uri="{BB962C8B-B14F-4D97-AF65-F5344CB8AC3E}">
        <p14:creationId xmlns:p14="http://schemas.microsoft.com/office/powerpoint/2010/main" val="1063175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Multiple Images">
    <p:spTree>
      <p:nvGrpSpPr>
        <p:cNvPr id="1" name=""/>
        <p:cNvGrpSpPr/>
        <p:nvPr/>
      </p:nvGrpSpPr>
      <p:grpSpPr>
        <a:xfrm>
          <a:off x="0" y="0"/>
          <a:ext cx="0" cy="0"/>
          <a:chOff x="0" y="0"/>
          <a:chExt cx="0" cy="0"/>
        </a:xfrm>
      </p:grpSpPr>
      <p:sp>
        <p:nvSpPr>
          <p:cNvPr id="14" name="Picture Placeholder 3"/>
          <p:cNvSpPr>
            <a:spLocks noGrp="1"/>
          </p:cNvSpPr>
          <p:nvPr>
            <p:ph type="pic" sz="quarter" idx="11"/>
          </p:nvPr>
        </p:nvSpPr>
        <p:spPr>
          <a:xfrm>
            <a:off x="4572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2" name="Title 1"/>
          <p:cNvSpPr>
            <a:spLocks noGrp="1"/>
          </p:cNvSpPr>
          <p:nvPr>
            <p:ph type="title"/>
          </p:nvPr>
        </p:nvSpPr>
        <p:spPr>
          <a:xfrm>
            <a:off x="457200" y="274638"/>
            <a:ext cx="8229600" cy="597429"/>
          </a:xfrm>
        </p:spPr>
        <p:txBody>
          <a:bodyPr/>
          <a:lstStyle/>
          <a:p>
            <a:r>
              <a:rPr lang="en-US"/>
              <a:t>Click to edit Master title style</a:t>
            </a:r>
          </a:p>
        </p:txBody>
      </p:sp>
      <p:sp>
        <p:nvSpPr>
          <p:cNvPr id="9" name="Picture Placeholder 3"/>
          <p:cNvSpPr>
            <a:spLocks noGrp="1"/>
          </p:cNvSpPr>
          <p:nvPr>
            <p:ph type="pic" sz="quarter" idx="10"/>
          </p:nvPr>
        </p:nvSpPr>
        <p:spPr>
          <a:xfrm>
            <a:off x="4572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5" name="Picture Placeholder 3"/>
          <p:cNvSpPr>
            <a:spLocks noGrp="1"/>
          </p:cNvSpPr>
          <p:nvPr>
            <p:ph type="pic" sz="quarter" idx="12"/>
          </p:nvPr>
        </p:nvSpPr>
        <p:spPr>
          <a:xfrm>
            <a:off x="3286800" y="1310400"/>
            <a:ext cx="2548800" cy="1623600"/>
          </a:xfrm>
          <a:prstGeom prst="rect">
            <a:avLst/>
          </a:prstGeom>
          <a:noFill/>
        </p:spPr>
        <p:txBody>
          <a:bodyPr rtlCol="0">
            <a:normAutofit/>
          </a:bodyPr>
          <a:lstStyle/>
          <a:p>
            <a:pPr lvl="0"/>
            <a:r>
              <a:rPr lang="en-US" noProof="0"/>
              <a:t>Click icon to add picture</a:t>
            </a:r>
            <a:endParaRPr lang="en-AU" noProof="0"/>
          </a:p>
        </p:txBody>
      </p:sp>
      <p:sp>
        <p:nvSpPr>
          <p:cNvPr id="16" name="Picture Placeholder 3"/>
          <p:cNvSpPr>
            <a:spLocks noGrp="1"/>
          </p:cNvSpPr>
          <p:nvPr>
            <p:ph type="pic" sz="quarter" idx="13"/>
          </p:nvPr>
        </p:nvSpPr>
        <p:spPr>
          <a:xfrm>
            <a:off x="32868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7" name="Picture Placeholder 3"/>
          <p:cNvSpPr>
            <a:spLocks noGrp="1"/>
          </p:cNvSpPr>
          <p:nvPr>
            <p:ph type="pic" sz="quarter" idx="14"/>
          </p:nvPr>
        </p:nvSpPr>
        <p:spPr>
          <a:xfrm>
            <a:off x="6138000" y="3128400"/>
            <a:ext cx="2548800" cy="1623600"/>
          </a:xfrm>
          <a:prstGeom prst="rect">
            <a:avLst/>
          </a:prstGeom>
          <a:noFill/>
        </p:spPr>
        <p:txBody>
          <a:bodyPr rtlCol="0">
            <a:normAutofit/>
          </a:bodyPr>
          <a:lstStyle/>
          <a:p>
            <a:pPr lvl="0"/>
            <a:r>
              <a:rPr lang="en-US" noProof="0"/>
              <a:t>Click icon to add picture</a:t>
            </a:r>
            <a:endParaRPr lang="en-AU" noProof="0"/>
          </a:p>
        </p:txBody>
      </p:sp>
      <p:sp>
        <p:nvSpPr>
          <p:cNvPr id="18" name="Picture Placeholder 3"/>
          <p:cNvSpPr>
            <a:spLocks noGrp="1"/>
          </p:cNvSpPr>
          <p:nvPr>
            <p:ph type="pic" sz="quarter" idx="15"/>
          </p:nvPr>
        </p:nvSpPr>
        <p:spPr>
          <a:xfrm>
            <a:off x="6138000" y="1310400"/>
            <a:ext cx="2548800" cy="1623600"/>
          </a:xfrm>
          <a:prstGeom prst="rect">
            <a:avLst/>
          </a:prstGeom>
          <a:noFill/>
        </p:spPr>
        <p:txBody>
          <a:bodyPr rtlCol="0">
            <a:normAutofit/>
          </a:bodyPr>
          <a:lstStyle/>
          <a:p>
            <a:pPr lvl="0"/>
            <a:r>
              <a:rPr lang="en-US" noProof="0"/>
              <a:t>Click icon to add picture</a:t>
            </a:r>
            <a:endParaRPr lang="en-AU" noProof="0"/>
          </a:p>
        </p:txBody>
      </p:sp>
    </p:spTree>
    <p:extLst>
      <p:ext uri="{BB962C8B-B14F-4D97-AF65-F5344CB8AC3E}">
        <p14:creationId xmlns:p14="http://schemas.microsoft.com/office/powerpoint/2010/main" val="121717373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theme" Target="../theme/theme1.xml"/><Relationship Id="rId19"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5" descr="&quot;&quot;">
            <a:extLst>
              <a:ext uri="{FF2B5EF4-FFF2-40B4-BE49-F238E27FC236}">
                <a16:creationId xmlns:a16="http://schemas.microsoft.com/office/drawing/2014/main" xmlns="" id="{C1A37843-5772-4618-934D-687B7D31A013}"/>
              </a:ext>
            </a:extLst>
          </p:cNvPr>
          <p:cNvSpPr/>
          <p:nvPr userDrawn="1"/>
        </p:nvSpPr>
        <p:spPr>
          <a:xfrm rot="262006">
            <a:off x="-242888" y="6019800"/>
            <a:ext cx="9574213" cy="1217613"/>
          </a:xfrm>
          <a:prstGeom prst="rect">
            <a:avLst/>
          </a:prstGeom>
          <a:solidFill>
            <a:srgbClr val="AA381D"/>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026" name="Title Placeholder 1">
            <a:extLst>
              <a:ext uri="{FF2B5EF4-FFF2-40B4-BE49-F238E27FC236}">
                <a16:creationId xmlns:a16="http://schemas.microsoft.com/office/drawing/2014/main" xmlns="" id="{BA7EE06D-5F62-4ABF-98C0-9B6713886C9E}"/>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1" name="Text Placeholder 2">
            <a:extLst>
              <a:ext uri="{FF2B5EF4-FFF2-40B4-BE49-F238E27FC236}">
                <a16:creationId xmlns:a16="http://schemas.microsoft.com/office/drawing/2014/main" xmlns="" id="{397C7DC6-3873-42D5-80CA-413BA0D20815}"/>
              </a:ext>
            </a:extLst>
          </p:cNvPr>
          <p:cNvSpPr>
            <a:spLocks noGrp="1"/>
          </p:cNvSpPr>
          <p:nvPr>
            <p:ph type="body" idx="1"/>
          </p:nvPr>
        </p:nvSpPr>
        <p:spPr>
          <a:xfrm>
            <a:off x="457200" y="1600200"/>
            <a:ext cx="8229600" cy="3921125"/>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Respect and Equality in TAFE">
            <a:extLst>
              <a:ext uri="{FF2B5EF4-FFF2-40B4-BE49-F238E27FC236}">
                <a16:creationId xmlns:a16="http://schemas.microsoft.com/office/drawing/2014/main" xmlns="" id="{043AB2B5-43B6-4B63-BB27-CA7FA64FAF7E}"/>
              </a:ext>
            </a:extLst>
          </p:cNvPr>
          <p:cNvPicPr>
            <a:picLocks noChangeAspect="1"/>
          </p:cNvPicPr>
          <p:nvPr userDrawn="1"/>
        </p:nvPicPr>
        <p:blipFill>
          <a:blip r:embed="rId19">
            <a:biLevel thresh="25000"/>
          </a:blip>
          <a:stretch>
            <a:fillRect/>
          </a:stretch>
        </p:blipFill>
        <p:spPr>
          <a:xfrm>
            <a:off x="466725" y="5967664"/>
            <a:ext cx="1380241" cy="715792"/>
          </a:xfrm>
          <a:prstGeom prst="rect">
            <a:avLst/>
          </a:prstGeom>
        </p:spPr>
      </p:pic>
    </p:spTree>
    <p:extLst>
      <p:ext uri="{BB962C8B-B14F-4D97-AF65-F5344CB8AC3E}">
        <p14:creationId xmlns:p14="http://schemas.microsoft.com/office/powerpoint/2010/main" val="314754759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689" r:id="rId11"/>
    <p:sldLayoutId id="2147483694" r:id="rId12"/>
    <p:sldLayoutId id="2147483691" r:id="rId13"/>
    <p:sldLayoutId id="2147483693" r:id="rId14"/>
    <p:sldLayoutId id="2147483686" r:id="rId15"/>
    <p:sldLayoutId id="2147483688" r:id="rId16"/>
    <p:sldLayoutId id="2147483692" r:id="rId17"/>
  </p:sldLayoutIdLst>
  <p:txStyles>
    <p:titleStyle>
      <a:lvl1pPr algn="l" defTabSz="457200" rtl="0" eaLnBrk="1" fontAlgn="base" hangingPunct="1">
        <a:spcBef>
          <a:spcPct val="0"/>
        </a:spcBef>
        <a:spcAft>
          <a:spcPct val="0"/>
        </a:spcAft>
        <a:defRPr sz="2800" b="1" kern="1200">
          <a:solidFill>
            <a:srgbClr val="454745"/>
          </a:solidFill>
          <a:latin typeface="+mj-lt"/>
          <a:ea typeface="+mj-ea"/>
          <a:cs typeface="+mj-cs"/>
        </a:defRPr>
      </a:lvl1pPr>
      <a:lvl2pPr algn="l" defTabSz="457200" rtl="0" eaLnBrk="1" fontAlgn="base" hangingPunct="1">
        <a:spcBef>
          <a:spcPct val="0"/>
        </a:spcBef>
        <a:spcAft>
          <a:spcPct val="0"/>
        </a:spcAft>
        <a:defRPr sz="2800" b="1">
          <a:solidFill>
            <a:srgbClr val="454745"/>
          </a:solidFill>
          <a:latin typeface="Calibri" panose="020F0502020204030204" pitchFamily="34" charset="0"/>
        </a:defRPr>
      </a:lvl2pPr>
      <a:lvl3pPr algn="l" defTabSz="457200" rtl="0" eaLnBrk="1" fontAlgn="base" hangingPunct="1">
        <a:spcBef>
          <a:spcPct val="0"/>
        </a:spcBef>
        <a:spcAft>
          <a:spcPct val="0"/>
        </a:spcAft>
        <a:defRPr sz="2800" b="1">
          <a:solidFill>
            <a:srgbClr val="454745"/>
          </a:solidFill>
          <a:latin typeface="Calibri" panose="020F0502020204030204" pitchFamily="34" charset="0"/>
        </a:defRPr>
      </a:lvl3pPr>
      <a:lvl4pPr algn="l" defTabSz="457200" rtl="0" eaLnBrk="1" fontAlgn="base" hangingPunct="1">
        <a:spcBef>
          <a:spcPct val="0"/>
        </a:spcBef>
        <a:spcAft>
          <a:spcPct val="0"/>
        </a:spcAft>
        <a:defRPr sz="2800" b="1">
          <a:solidFill>
            <a:srgbClr val="454745"/>
          </a:solidFill>
          <a:latin typeface="Calibri" panose="020F0502020204030204" pitchFamily="34" charset="0"/>
        </a:defRPr>
      </a:lvl4pPr>
      <a:lvl5pPr algn="l" defTabSz="457200" rtl="0" eaLnBrk="1" fontAlgn="base" hangingPunct="1">
        <a:spcBef>
          <a:spcPct val="0"/>
        </a:spcBef>
        <a:spcAft>
          <a:spcPct val="0"/>
        </a:spcAft>
        <a:defRPr sz="2800" b="1">
          <a:solidFill>
            <a:srgbClr val="454745"/>
          </a:solidFill>
          <a:latin typeface="Calibri" panose="020F0502020204030204" pitchFamily="34" charset="0"/>
        </a:defRPr>
      </a:lvl5pPr>
      <a:lvl6pPr marL="457200" algn="l" defTabSz="457200" rtl="0" eaLnBrk="1" fontAlgn="base" hangingPunct="1">
        <a:spcBef>
          <a:spcPct val="0"/>
        </a:spcBef>
        <a:spcAft>
          <a:spcPct val="0"/>
        </a:spcAft>
        <a:defRPr sz="2800" b="1">
          <a:solidFill>
            <a:srgbClr val="454745"/>
          </a:solidFill>
          <a:latin typeface="Calibri" panose="020F0502020204030204" pitchFamily="34" charset="0"/>
        </a:defRPr>
      </a:lvl6pPr>
      <a:lvl7pPr marL="914400" algn="l" defTabSz="457200" rtl="0" eaLnBrk="1" fontAlgn="base" hangingPunct="1">
        <a:spcBef>
          <a:spcPct val="0"/>
        </a:spcBef>
        <a:spcAft>
          <a:spcPct val="0"/>
        </a:spcAft>
        <a:defRPr sz="2800" b="1">
          <a:solidFill>
            <a:srgbClr val="454745"/>
          </a:solidFill>
          <a:latin typeface="Calibri" panose="020F0502020204030204" pitchFamily="34" charset="0"/>
        </a:defRPr>
      </a:lvl7pPr>
      <a:lvl8pPr marL="1371600" algn="l" defTabSz="457200" rtl="0" eaLnBrk="1" fontAlgn="base" hangingPunct="1">
        <a:spcBef>
          <a:spcPct val="0"/>
        </a:spcBef>
        <a:spcAft>
          <a:spcPct val="0"/>
        </a:spcAft>
        <a:defRPr sz="2800" b="1">
          <a:solidFill>
            <a:srgbClr val="454745"/>
          </a:solidFill>
          <a:latin typeface="Calibri" panose="020F0502020204030204" pitchFamily="34" charset="0"/>
        </a:defRPr>
      </a:lvl8pPr>
      <a:lvl9pPr marL="1828800" algn="l" defTabSz="457200" rtl="0" eaLnBrk="1" fontAlgn="base" hangingPunct="1">
        <a:spcBef>
          <a:spcPct val="0"/>
        </a:spcBef>
        <a:spcAft>
          <a:spcPct val="0"/>
        </a:spcAft>
        <a:defRPr sz="2800" b="1">
          <a:solidFill>
            <a:srgbClr val="454745"/>
          </a:solidFill>
          <a:latin typeface="Calibri" panose="020F0502020204030204" pitchFamily="34" charset="0"/>
        </a:defRPr>
      </a:lvl9pPr>
    </p:titleStyle>
    <p:body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2.xml"/><Relationship Id="rId3" Type="http://schemas.openxmlformats.org/officeDocument/2006/relationships/hyperlink" Target="https://assets.ourwatch-campaigns.net/assets/OW-hubs/OURW0031_TAFES_FINAL_CAPTIONS-1.mp4?mtime=20210630125003&amp;focal=none"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3.xml"/><Relationship Id="rId3" Type="http://schemas.openxmlformats.org/officeDocument/2006/relationships/image" Target="../media/image5.jpeg"/></Relationships>
</file>

<file path=ppt/slides/_rels/slide14.xml.rels><?xml version="1.0" encoding="UTF-8" standalone="yes"?>
<Relationships xmlns="http://schemas.openxmlformats.org/package/2006/relationships"><Relationship Id="rId3" Type="http://schemas.openxmlformats.org/officeDocument/2006/relationships/image" Target="../media/image6.tiff"/><Relationship Id="rId4" Type="http://schemas.openxmlformats.org/officeDocument/2006/relationships/image" Target="../media/image7.png"/><Relationship Id="rId5" Type="http://schemas.openxmlformats.org/officeDocument/2006/relationships/image" Target="../media/image8.jpeg"/><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1" Type="http://schemas.openxmlformats.org/officeDocument/2006/relationships/slideLayout" Target="../slideLayouts/slideLayout5.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5.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18.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19.tiff"/><Relationship Id="rId4" Type="http://schemas.openxmlformats.org/officeDocument/2006/relationships/image" Target="../media/image6.tiff"/><Relationship Id="rId1" Type="http://schemas.openxmlformats.org/officeDocument/2006/relationships/slideLayout" Target="../slideLayouts/slideLayout5.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20.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 Id="rId3" Type="http://schemas.openxmlformats.org/officeDocument/2006/relationships/image" Target="../media/image2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7.xml"/><Relationship Id="rId3"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4" Type="http://schemas.microsoft.com/office/2007/relationships/hdphoto" Target="../media/hdphoto1.wdp"/><Relationship Id="rId5" Type="http://schemas.openxmlformats.org/officeDocument/2006/relationships/image" Target="../media/image24.png"/><Relationship Id="rId6" Type="http://schemas.openxmlformats.org/officeDocument/2006/relationships/image" Target="../media/image25.png"/><Relationship Id="rId1" Type="http://schemas.openxmlformats.org/officeDocument/2006/relationships/slideLayout" Target="../slideLayouts/slideLayout5.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xmlns="" id="{0F7EBC9A-8106-473A-BB56-F1A1B12D1B13}"/>
              </a:ext>
            </a:extLst>
          </p:cNvPr>
          <p:cNvSpPr>
            <a:spLocks noGrp="1"/>
          </p:cNvSpPr>
          <p:nvPr>
            <p:ph type="ctrTitle"/>
          </p:nvPr>
        </p:nvSpPr>
        <p:spPr/>
        <p:txBody>
          <a:bodyPr/>
          <a:lstStyle/>
          <a:p>
            <a:r>
              <a:rPr lang="en-US" sz="4800"/>
              <a:t>Respect and Equality in TAFE</a:t>
            </a:r>
            <a:endParaRPr lang="en-AU"/>
          </a:p>
        </p:txBody>
      </p:sp>
      <p:sp>
        <p:nvSpPr>
          <p:cNvPr id="6" name="Subtitle 5">
            <a:extLst>
              <a:ext uri="{FF2B5EF4-FFF2-40B4-BE49-F238E27FC236}">
                <a16:creationId xmlns:a16="http://schemas.microsoft.com/office/drawing/2014/main" xmlns="" id="{4C65BE82-654C-4381-8A87-62935811FBA0}"/>
              </a:ext>
            </a:extLst>
          </p:cNvPr>
          <p:cNvSpPr>
            <a:spLocks noGrp="1"/>
          </p:cNvSpPr>
          <p:nvPr>
            <p:ph type="subTitle" idx="1"/>
          </p:nvPr>
        </p:nvSpPr>
        <p:spPr/>
        <p:txBody>
          <a:bodyPr/>
          <a:lstStyle/>
          <a:p>
            <a:r>
              <a:rPr lang="en-US" sz="3200" i="0">
                <a:solidFill>
                  <a:srgbClr val="000000"/>
                </a:solidFill>
                <a:effectLst/>
                <a:latin typeface="Calibri" panose="020F0502020204030204" pitchFamily="34" charset="0"/>
              </a:rPr>
              <a:t>Building a TAFE environment that promotes gender equality and respect </a:t>
            </a:r>
            <a:endParaRPr lang="en-AU" sz="3200"/>
          </a:p>
          <a:p>
            <a:endParaRPr lang="en-AU"/>
          </a:p>
        </p:txBody>
      </p:sp>
      <p:sp>
        <p:nvSpPr>
          <p:cNvPr id="2" name="Picture Placeholder 1">
            <a:extLst>
              <a:ext uri="{FF2B5EF4-FFF2-40B4-BE49-F238E27FC236}">
                <a16:creationId xmlns:a16="http://schemas.microsoft.com/office/drawing/2014/main" xmlns="" id="{C6611751-2340-4542-9DFF-DDA7FC0E97AE}"/>
              </a:ext>
            </a:extLst>
          </p:cNvPr>
          <p:cNvSpPr>
            <a:spLocks noGrp="1"/>
          </p:cNvSpPr>
          <p:nvPr>
            <p:ph type="pic" sz="quarter" idx="10"/>
          </p:nvPr>
        </p:nvSpPr>
        <p:spPr/>
      </p:sp>
    </p:spTree>
    <p:extLst>
      <p:ext uri="{BB962C8B-B14F-4D97-AF65-F5344CB8AC3E}">
        <p14:creationId xmlns:p14="http://schemas.microsoft.com/office/powerpoint/2010/main" val="871463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6EFE41B0-49C1-49E8-8902-57BE6232ED30}"/>
              </a:ext>
            </a:extLst>
          </p:cNvPr>
          <p:cNvSpPr>
            <a:spLocks noGrp="1"/>
          </p:cNvSpPr>
          <p:nvPr>
            <p:ph type="title"/>
          </p:nvPr>
        </p:nvSpPr>
        <p:spPr/>
        <p:txBody>
          <a:bodyPr/>
          <a:lstStyle/>
          <a:p>
            <a:r>
              <a:rPr lang="en-US" b="1"/>
              <a:t>Gender and experiences of violence</a:t>
            </a:r>
          </a:p>
        </p:txBody>
      </p:sp>
      <p:sp>
        <p:nvSpPr>
          <p:cNvPr id="7" name="Content Placeholder 2">
            <a:extLst>
              <a:ext uri="{FF2B5EF4-FFF2-40B4-BE49-F238E27FC236}">
                <a16:creationId xmlns:a16="http://schemas.microsoft.com/office/drawing/2014/main" xmlns="" id="{8D6B39F4-2641-4E45-82C6-819223EA7DE7}"/>
              </a:ext>
            </a:extLst>
          </p:cNvPr>
          <p:cNvSpPr>
            <a:spLocks noGrp="1"/>
          </p:cNvSpPr>
          <p:nvPr>
            <p:ph idx="1"/>
          </p:nvPr>
        </p:nvSpPr>
        <p:spPr/>
        <p:txBody>
          <a:bodyPr/>
          <a:lstStyle/>
          <a:p>
            <a:pPr marL="126000" indent="0">
              <a:buNone/>
            </a:pPr>
            <a:r>
              <a:rPr lang="en-US" b="1"/>
              <a:t>Men are more likely to experience violence:</a:t>
            </a:r>
          </a:p>
          <a:p>
            <a:pPr>
              <a:buFont typeface="Arial" panose="020B0604020202020204" pitchFamily="34" charset="0"/>
              <a:buChar char="•"/>
            </a:pPr>
            <a:r>
              <a:rPr lang="en-US"/>
              <a:t>From another male</a:t>
            </a:r>
          </a:p>
          <a:p>
            <a:pPr>
              <a:buFont typeface="Arial" panose="020B0604020202020204" pitchFamily="34" charset="0"/>
              <a:buChar char="•"/>
            </a:pPr>
            <a:r>
              <a:rPr lang="en-US"/>
              <a:t>At the hands of a stranger</a:t>
            </a:r>
          </a:p>
          <a:p>
            <a:pPr>
              <a:buFont typeface="Arial" panose="020B0604020202020204" pitchFamily="34" charset="0"/>
              <a:buChar char="•"/>
            </a:pPr>
            <a:r>
              <a:rPr lang="en-US"/>
              <a:t>In a public place</a:t>
            </a:r>
          </a:p>
          <a:p>
            <a:endParaRPr lang="en-US"/>
          </a:p>
          <a:p>
            <a:pPr marL="126000" indent="0">
              <a:buNone/>
            </a:pPr>
            <a:r>
              <a:rPr lang="en-US" b="1"/>
              <a:t>Women are more likely to experience violence:</a:t>
            </a:r>
          </a:p>
          <a:p>
            <a:pPr>
              <a:buFont typeface="Arial" panose="020B0604020202020204" pitchFamily="34" charset="0"/>
              <a:buChar char="•"/>
            </a:pPr>
            <a:r>
              <a:rPr lang="en-US"/>
              <a:t>From a male</a:t>
            </a:r>
          </a:p>
          <a:p>
            <a:pPr>
              <a:buFont typeface="Arial" panose="020B0604020202020204" pitchFamily="34" charset="0"/>
              <a:buChar char="•"/>
            </a:pPr>
            <a:r>
              <a:rPr lang="en-US"/>
              <a:t>At the hands of a current/former partner</a:t>
            </a:r>
          </a:p>
          <a:p>
            <a:pPr>
              <a:buFont typeface="Arial" panose="020B0604020202020204" pitchFamily="34" charset="0"/>
              <a:buChar char="•"/>
            </a:pPr>
            <a:r>
              <a:rPr lang="en-US"/>
              <a:t>In a private place</a:t>
            </a:r>
          </a:p>
          <a:p>
            <a:pPr>
              <a:buFont typeface="Arial" panose="020B0604020202020204" pitchFamily="34" charset="0"/>
              <a:buChar char="•"/>
            </a:pPr>
            <a:r>
              <a:rPr lang="en-US"/>
              <a:t>With a higher risk of serious injury and homicide</a:t>
            </a:r>
          </a:p>
          <a:p>
            <a:pPr>
              <a:buFont typeface="Arial" panose="020B0604020202020204" pitchFamily="34" charset="0"/>
              <a:buChar char="•"/>
            </a:pPr>
            <a:r>
              <a:rPr lang="en-US"/>
              <a:t>That results in fear or anxiety</a:t>
            </a:r>
          </a:p>
          <a:p>
            <a:endParaRPr lang="en-AU"/>
          </a:p>
        </p:txBody>
      </p:sp>
    </p:spTree>
    <p:extLst>
      <p:ext uri="{BB962C8B-B14F-4D97-AF65-F5344CB8AC3E}">
        <p14:creationId xmlns:p14="http://schemas.microsoft.com/office/powerpoint/2010/main" val="858507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97E5D5FE-B6FF-4A44-8219-979D1C46AD49}"/>
              </a:ext>
            </a:extLst>
          </p:cNvPr>
          <p:cNvSpPr>
            <a:spLocks noGrp="1"/>
          </p:cNvSpPr>
          <p:nvPr>
            <p:ph type="title"/>
          </p:nvPr>
        </p:nvSpPr>
        <p:spPr/>
        <p:txBody>
          <a:bodyPr>
            <a:noAutofit/>
          </a:bodyPr>
          <a:lstStyle/>
          <a:p>
            <a:r>
              <a:rPr lang="en-US"/>
              <a:t>Different experiences of violence</a:t>
            </a:r>
          </a:p>
        </p:txBody>
      </p:sp>
      <p:sp>
        <p:nvSpPr>
          <p:cNvPr id="8" name="Content Placeholder 2">
            <a:extLst>
              <a:ext uri="{FF2B5EF4-FFF2-40B4-BE49-F238E27FC236}">
                <a16:creationId xmlns:a16="http://schemas.microsoft.com/office/drawing/2014/main" xmlns="" id="{DE1DA096-AF32-4299-887B-6977FF09A1BB}"/>
              </a:ext>
            </a:extLst>
          </p:cNvPr>
          <p:cNvSpPr>
            <a:spLocks noGrp="1"/>
          </p:cNvSpPr>
          <p:nvPr>
            <p:ph idx="1"/>
          </p:nvPr>
        </p:nvSpPr>
        <p:spPr>
          <a:xfrm>
            <a:off x="457200" y="977774"/>
            <a:ext cx="8229600" cy="5160476"/>
          </a:xfrm>
        </p:spPr>
        <p:txBody>
          <a:bodyPr>
            <a:normAutofit/>
          </a:bodyPr>
          <a:lstStyle/>
          <a:p>
            <a:pPr>
              <a:buFont typeface="Arial" panose="020B0604020202020204" pitchFamily="34" charset="0"/>
              <a:buChar char="•"/>
            </a:pPr>
            <a:r>
              <a:rPr lang="en-US" sz="2000"/>
              <a:t>Aboriginal women are 32 times more likely to be </a:t>
            </a:r>
            <a:r>
              <a:rPr lang="en-AU" sz="2000"/>
              <a:t>hospitalised</a:t>
            </a:r>
            <a:r>
              <a:rPr lang="en-US" sz="2000"/>
              <a:t> as a result of family violence than other women (AIHW 2018).</a:t>
            </a:r>
          </a:p>
          <a:p>
            <a:pPr>
              <a:buFont typeface="Arial" panose="020B0604020202020204" pitchFamily="34" charset="0"/>
              <a:buChar char="•"/>
            </a:pPr>
            <a:endParaRPr lang="en-US" sz="2000"/>
          </a:p>
          <a:p>
            <a:pPr>
              <a:buFont typeface="Arial" panose="020B0604020202020204" pitchFamily="34" charset="0"/>
              <a:buChar char="•"/>
            </a:pPr>
            <a:r>
              <a:rPr lang="en-US" sz="2000"/>
              <a:t>Women and girls with disabilities are at least twice as likely to experience violence as those without disability (Woodlock et al. 2014).</a:t>
            </a:r>
          </a:p>
          <a:p>
            <a:pPr>
              <a:buFont typeface="Arial" panose="020B0604020202020204" pitchFamily="34" charset="0"/>
              <a:buChar char="•"/>
            </a:pPr>
            <a:endParaRPr lang="en-US" sz="2000"/>
          </a:p>
          <a:p>
            <a:pPr>
              <a:buFont typeface="Arial" panose="020B0604020202020204" pitchFamily="34" charset="0"/>
              <a:buChar char="•"/>
            </a:pPr>
            <a:r>
              <a:rPr lang="en-US" sz="2000"/>
              <a:t>Some migrant and refugee women may experience controlling behaviours by their partner or extended family using immigration or visa status (El-Murr 2018).</a:t>
            </a:r>
          </a:p>
          <a:p>
            <a:pPr>
              <a:buFont typeface="Arial" panose="020B0604020202020204" pitchFamily="34" charset="0"/>
              <a:buChar char="•"/>
            </a:pPr>
            <a:endParaRPr lang="en-US" sz="2000"/>
          </a:p>
          <a:p>
            <a:pPr>
              <a:buFont typeface="Arial" panose="020B0604020202020204" pitchFamily="34" charset="0"/>
              <a:buChar char="•"/>
            </a:pPr>
            <a:r>
              <a:rPr lang="en-US" sz="2000"/>
              <a:t>Family violence perpetrated against LGBTI people occurs at similar rates to family violence perpetrated against non-intersex, heterosexual, cis-gendered women (Our Watch 2017).</a:t>
            </a:r>
          </a:p>
          <a:p>
            <a:pPr indent="-342900">
              <a:buFont typeface="Arial" charset="0"/>
              <a:buChar char="•"/>
            </a:pPr>
            <a:endParaRPr lang="en-US" sz="900">
              <a:solidFill>
                <a:schemeClr val="tx1"/>
              </a:solidFill>
              <a:ea typeface="+mn-lt"/>
              <a:cs typeface="+mn-lt"/>
            </a:endParaRPr>
          </a:p>
          <a:p>
            <a:pPr indent="-323850"/>
            <a:endParaRPr lang="en-US">
              <a:solidFill>
                <a:schemeClr val="tx1"/>
              </a:solidFill>
              <a:cs typeface="Calibri"/>
            </a:endParaRPr>
          </a:p>
        </p:txBody>
      </p:sp>
    </p:spTree>
    <p:extLst>
      <p:ext uri="{BB962C8B-B14F-4D97-AF65-F5344CB8AC3E}">
        <p14:creationId xmlns:p14="http://schemas.microsoft.com/office/powerpoint/2010/main" val="31515913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E9D54544-519C-47C5-8647-063128303A0A}"/>
              </a:ext>
            </a:extLst>
          </p:cNvPr>
          <p:cNvSpPr>
            <a:spLocks noGrp="1"/>
          </p:cNvSpPr>
          <p:nvPr>
            <p:ph type="title"/>
          </p:nvPr>
        </p:nvSpPr>
        <p:spPr>
          <a:xfrm>
            <a:off x="457200" y="274638"/>
            <a:ext cx="8229600" cy="817562"/>
          </a:xfrm>
        </p:spPr>
        <p:txBody>
          <a:bodyPr/>
          <a:lstStyle/>
          <a:p>
            <a:r>
              <a:rPr lang="en-US"/>
              <a:t>Change the story in TAFE</a:t>
            </a:r>
            <a:endParaRPr lang="en-AU"/>
          </a:p>
        </p:txBody>
      </p:sp>
      <p:sp>
        <p:nvSpPr>
          <p:cNvPr id="3" name="Content Placeholder 2">
            <a:extLst>
              <a:ext uri="{FF2B5EF4-FFF2-40B4-BE49-F238E27FC236}">
                <a16:creationId xmlns:a16="http://schemas.microsoft.com/office/drawing/2014/main" xmlns="" id="{5616E281-96BF-4BE7-B965-C8EACBE6F32F}"/>
              </a:ext>
            </a:extLst>
          </p:cNvPr>
          <p:cNvSpPr txBox="1">
            <a:spLocks/>
          </p:cNvSpPr>
          <p:nvPr/>
        </p:nvSpPr>
        <p:spPr>
          <a:xfrm>
            <a:off x="457200" y="977774"/>
            <a:ext cx="8229600" cy="5160476"/>
          </a:xfrm>
          <a:prstGeom prst="rect">
            <a:avLst/>
          </a:prstGeom>
        </p:spPr>
        <p:txBody>
          <a:bodyPr>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AU" sz="2000">
                <a:solidFill>
                  <a:schemeClr val="tx1"/>
                </a:solidFill>
                <a:highlight>
                  <a:srgbClr val="FFFF00"/>
                </a:highlight>
                <a:ea typeface="+mn-lt"/>
                <a:cs typeface="+mn-lt"/>
              </a:rPr>
              <a:t>Before presenting please embed the Respect and Equality in TAFE video by following these instructions. </a:t>
            </a:r>
          </a:p>
          <a:p>
            <a:pPr marL="0" indent="0">
              <a:buNone/>
            </a:pPr>
            <a:endParaRPr lang="en-AU" sz="2000">
              <a:solidFill>
                <a:schemeClr val="tx1"/>
              </a:solidFill>
              <a:highlight>
                <a:srgbClr val="FFFF00"/>
              </a:highlight>
              <a:ea typeface="+mn-lt"/>
              <a:cs typeface="+mn-lt"/>
            </a:endParaRPr>
          </a:p>
          <a:p>
            <a:pPr marL="228600" indent="-228600">
              <a:buAutoNum type="arabicPeriod"/>
            </a:pPr>
            <a:r>
              <a:rPr lang="en-AU" sz="2000">
                <a:solidFill>
                  <a:schemeClr val="tx1"/>
                </a:solidFill>
                <a:highlight>
                  <a:srgbClr val="FFFF00"/>
                </a:highlight>
                <a:ea typeface="+mn-lt"/>
                <a:cs typeface="+mn-lt"/>
              </a:rPr>
              <a:t>Download the Respect and Equality in TAFE video and save it to your computer- the video is available here: </a:t>
            </a:r>
            <a:r>
              <a:rPr lang="en-AU" sz="2000">
                <a:solidFill>
                  <a:schemeClr val="tx1"/>
                </a:solidFill>
                <a:highlight>
                  <a:srgbClr val="FFFF00"/>
                </a:highlight>
                <a:ea typeface="+mn-lt"/>
                <a:cs typeface="+mn-lt"/>
                <a:hlinkClick r:id="rId3"/>
              </a:rPr>
              <a:t>https://assets.ourwatch-campaigns.net/assets/OW-hubs/OURW0031_TAFES_FINAL_CAPTIONS-1.mp4?mtime=20210630125003&amp;focal=none</a:t>
            </a:r>
            <a:endParaRPr lang="en-AU" sz="2000">
              <a:solidFill>
                <a:schemeClr val="tx1"/>
              </a:solidFill>
              <a:highlight>
                <a:srgbClr val="FFFF00"/>
              </a:highlight>
              <a:ea typeface="+mn-lt"/>
              <a:cs typeface="+mn-lt"/>
            </a:endParaRPr>
          </a:p>
          <a:p>
            <a:pPr marL="228600" indent="-228600">
              <a:buAutoNum type="arabicPeriod"/>
            </a:pPr>
            <a:endParaRPr lang="en-AU" sz="2000">
              <a:solidFill>
                <a:schemeClr val="tx1"/>
              </a:solidFill>
              <a:highlight>
                <a:srgbClr val="FFFF00"/>
              </a:highlight>
              <a:ea typeface="+mn-lt"/>
              <a:cs typeface="+mn-lt"/>
            </a:endParaRPr>
          </a:p>
          <a:p>
            <a:pPr marL="228600" indent="-228600">
              <a:buAutoNum type="arabicPeriod"/>
            </a:pPr>
            <a:r>
              <a:rPr lang="en-AU" sz="2000">
                <a:solidFill>
                  <a:schemeClr val="tx1"/>
                </a:solidFill>
                <a:highlight>
                  <a:srgbClr val="FFFF00"/>
                </a:highlight>
                <a:ea typeface="+mn-lt"/>
                <a:cs typeface="+mn-lt"/>
              </a:rPr>
              <a:t>In PowerPoint go to- Insert &gt; Media &gt; Video &gt; From this device. </a:t>
            </a:r>
          </a:p>
          <a:p>
            <a:pPr marL="228600" indent="-228600">
              <a:buAutoNum type="arabicPeriod"/>
            </a:pPr>
            <a:endParaRPr lang="en-AU" sz="2000">
              <a:solidFill>
                <a:schemeClr val="tx1"/>
              </a:solidFill>
              <a:highlight>
                <a:srgbClr val="FFFF00"/>
              </a:highlight>
              <a:ea typeface="+mn-lt"/>
              <a:cs typeface="+mn-lt"/>
            </a:endParaRPr>
          </a:p>
          <a:p>
            <a:pPr marL="228600" indent="-228600">
              <a:buAutoNum type="arabicPeriod"/>
            </a:pPr>
            <a:r>
              <a:rPr lang="en-AU" sz="2000">
                <a:solidFill>
                  <a:schemeClr val="tx1"/>
                </a:solidFill>
                <a:highlight>
                  <a:srgbClr val="FFFF00"/>
                </a:highlight>
                <a:ea typeface="+mn-lt"/>
                <a:cs typeface="+mn-lt"/>
              </a:rPr>
              <a:t>Select the video file from where you saved it on your computer</a:t>
            </a:r>
          </a:p>
          <a:p>
            <a:pPr marL="228600" indent="-228600">
              <a:buAutoNum type="arabicPeriod"/>
            </a:pPr>
            <a:endParaRPr lang="en-AU" sz="2000">
              <a:solidFill>
                <a:schemeClr val="tx1"/>
              </a:solidFill>
              <a:highlight>
                <a:srgbClr val="FFFF00"/>
              </a:highlight>
              <a:ea typeface="+mn-lt"/>
              <a:cs typeface="+mn-lt"/>
            </a:endParaRPr>
          </a:p>
          <a:p>
            <a:pPr marL="228600" indent="-228600">
              <a:buAutoNum type="arabicPeriod"/>
            </a:pPr>
            <a:r>
              <a:rPr lang="en-AU" sz="2000">
                <a:solidFill>
                  <a:schemeClr val="tx1"/>
                </a:solidFill>
                <a:highlight>
                  <a:srgbClr val="FFFF00"/>
                </a:highlight>
                <a:ea typeface="+mn-lt"/>
                <a:cs typeface="+mn-lt"/>
              </a:rPr>
              <a:t>Check that it plays and you are ready to present </a:t>
            </a:r>
            <a:r>
              <a:rPr lang="en-AU" sz="2000">
                <a:solidFill>
                  <a:schemeClr val="tx1"/>
                </a:solidFill>
                <a:highlight>
                  <a:srgbClr val="FFFF00"/>
                </a:highlight>
                <a:ea typeface="+mn-lt"/>
                <a:cs typeface="+mn-lt"/>
                <a:sym typeface="Wingdings" panose="05000000000000000000" pitchFamily="2" charset="2"/>
              </a:rPr>
              <a:t></a:t>
            </a:r>
            <a:endParaRPr lang="en-AU" sz="2000">
              <a:solidFill>
                <a:schemeClr val="tx1"/>
              </a:solidFill>
              <a:highlight>
                <a:srgbClr val="FFFF00"/>
              </a:highlight>
              <a:ea typeface="+mn-lt"/>
              <a:cs typeface="+mn-lt"/>
            </a:endParaRPr>
          </a:p>
          <a:p>
            <a:pPr indent="-323850"/>
            <a:endParaRPr lang="en-AU">
              <a:solidFill>
                <a:schemeClr val="tx1"/>
              </a:solidFill>
              <a:cs typeface="Calibri"/>
            </a:endParaRPr>
          </a:p>
        </p:txBody>
      </p:sp>
    </p:spTree>
    <p:extLst>
      <p:ext uri="{BB962C8B-B14F-4D97-AF65-F5344CB8AC3E}">
        <p14:creationId xmlns:p14="http://schemas.microsoft.com/office/powerpoint/2010/main" val="24134061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08F55367-4B60-41C9-AC14-8C1D648EEBA7}"/>
              </a:ext>
            </a:extLst>
          </p:cNvPr>
          <p:cNvSpPr>
            <a:spLocks noGrp="1"/>
          </p:cNvSpPr>
          <p:nvPr>
            <p:ph type="title"/>
          </p:nvPr>
        </p:nvSpPr>
        <p:spPr>
          <a:xfrm>
            <a:off x="457200" y="274638"/>
            <a:ext cx="8229600" cy="817562"/>
          </a:xfrm>
        </p:spPr>
        <p:txBody>
          <a:bodyPr/>
          <a:lstStyle/>
          <a:p>
            <a:r>
              <a:rPr lang="en-US"/>
              <a:t>Stopping violence at its source</a:t>
            </a:r>
            <a:endParaRPr lang="en-AU"/>
          </a:p>
        </p:txBody>
      </p:sp>
      <p:pic>
        <p:nvPicPr>
          <p:cNvPr id="4" name="Content Placeholder 7" descr="a pyramid on the left with primary at the bottom. secondary in the middle and tertiary at the top. next to each word in the pyramid is a definition of each. Primary prevention whole-of-population initiatives that address the primary (first or underlying drivers of violence. Secondary prevention or early prevention aims to change the trajectory for individuals at higher-than-average risk of perpetrating or experiencing violence. Tertiary prevention or response supports survivors and holds perpetrators to account and aims to prevent the recurrence of violence.">
            <a:extLst>
              <a:ext uri="{FF2B5EF4-FFF2-40B4-BE49-F238E27FC236}">
                <a16:creationId xmlns:a16="http://schemas.microsoft.com/office/drawing/2014/main" xmlns="" id="{D74268EF-F5FF-4C37-9B2B-EFE9D57D3594}"/>
              </a:ext>
            </a:extLst>
          </p:cNvPr>
          <p:cNvPicPr>
            <a:picLocks/>
          </p:cNvPicPr>
          <p:nvPr/>
        </p:nvPicPr>
        <p:blipFill rotWithShape="1">
          <a:blip r:embed="rId3"/>
          <a:srcRect b="4731"/>
          <a:stretch/>
        </p:blipFill>
        <p:spPr>
          <a:xfrm>
            <a:off x="1258824" y="1709951"/>
            <a:ext cx="6626352" cy="3438098"/>
          </a:xfrm>
          <a:prstGeom prst="rect">
            <a:avLst/>
          </a:prstGeom>
        </p:spPr>
      </p:pic>
    </p:spTree>
    <p:extLst>
      <p:ext uri="{BB962C8B-B14F-4D97-AF65-F5344CB8AC3E}">
        <p14:creationId xmlns:p14="http://schemas.microsoft.com/office/powerpoint/2010/main" val="2010696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3DF60536-F58F-4B4C-9BC5-40AB6F38B3B9}"/>
              </a:ext>
            </a:extLst>
          </p:cNvPr>
          <p:cNvSpPr>
            <a:spLocks noGrp="1"/>
          </p:cNvSpPr>
          <p:nvPr>
            <p:ph type="title"/>
          </p:nvPr>
        </p:nvSpPr>
        <p:spPr>
          <a:xfrm>
            <a:off x="457200" y="274638"/>
            <a:ext cx="8229600" cy="817562"/>
          </a:xfrm>
        </p:spPr>
        <p:txBody>
          <a:bodyPr/>
          <a:lstStyle/>
          <a:p>
            <a:r>
              <a:rPr lang="en-US"/>
              <a:t>A national framework</a:t>
            </a:r>
            <a:endParaRPr lang="en-AU"/>
          </a:p>
        </p:txBody>
      </p:sp>
      <p:pic>
        <p:nvPicPr>
          <p:cNvPr id="8" name="Content Placeholder 4" descr="images of the front covers of the three key resources. Change the Story a shared framework for the primary prevention of violence against women and their children in Australia. ">
            <a:extLst>
              <a:ext uri="{FF2B5EF4-FFF2-40B4-BE49-F238E27FC236}">
                <a16:creationId xmlns:a16="http://schemas.microsoft.com/office/drawing/2014/main" xmlns="" id="{087A707D-351C-4289-B70D-F30964F70F82}"/>
              </a:ext>
            </a:extLst>
          </p:cNvPr>
          <p:cNvPicPr>
            <a:picLocks noChangeAspect="1"/>
          </p:cNvPicPr>
          <p:nvPr/>
        </p:nvPicPr>
        <p:blipFill>
          <a:blip r:embed="rId3"/>
          <a:stretch>
            <a:fillRect/>
          </a:stretch>
        </p:blipFill>
        <p:spPr>
          <a:xfrm>
            <a:off x="457200" y="1526300"/>
            <a:ext cx="2591837" cy="3780000"/>
          </a:xfrm>
          <a:prstGeom prst="rect">
            <a:avLst/>
          </a:prstGeom>
        </p:spPr>
      </p:pic>
      <p:pic>
        <p:nvPicPr>
          <p:cNvPr id="9" name="Picture 4" descr="Changing the Picture a national resources to support the prevention of violence against Aboriginal and Torres Strait Islander women and their children. ">
            <a:extLst>
              <a:ext uri="{FF2B5EF4-FFF2-40B4-BE49-F238E27FC236}">
                <a16:creationId xmlns:a16="http://schemas.microsoft.com/office/drawing/2014/main" xmlns="" id="{60AF72D1-1B67-40DF-A7A1-4B7772ECE5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7035" y="1526300"/>
            <a:ext cx="2730883"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ounting on change a guide to prevention monitoring.">
            <a:extLst>
              <a:ext uri="{FF2B5EF4-FFF2-40B4-BE49-F238E27FC236}">
                <a16:creationId xmlns:a16="http://schemas.microsoft.com/office/drawing/2014/main" xmlns="" id="{109DE5B9-8178-4525-A2E8-16A49BD8F1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7244" y="1539000"/>
            <a:ext cx="2729490" cy="378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1434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74AF86-5C0F-4857-AAF5-8FA0B7C0EF8A}"/>
              </a:ext>
            </a:extLst>
          </p:cNvPr>
          <p:cNvSpPr>
            <a:spLocks noGrp="1"/>
          </p:cNvSpPr>
          <p:nvPr>
            <p:ph type="title"/>
          </p:nvPr>
        </p:nvSpPr>
        <p:spPr>
          <a:xfrm>
            <a:off x="457200" y="-817562"/>
            <a:ext cx="8229600" cy="817562"/>
          </a:xfrm>
        </p:spPr>
        <p:txBody>
          <a:bodyPr vert="horz" wrap="square" lIns="91440" tIns="45720" rIns="91440" bIns="45720" numCol="1" anchor="b" anchorCtr="0" compatLnSpc="1">
            <a:prstTxWarp prst="textNoShape">
              <a:avLst/>
            </a:prstTxWarp>
          </a:bodyPr>
          <a:lstStyle/>
          <a:p>
            <a:r>
              <a:rPr lang="en-AU"/>
              <a:t>Gendered drivers of violence against women</a:t>
            </a:r>
          </a:p>
        </p:txBody>
      </p:sp>
      <p:pic>
        <p:nvPicPr>
          <p:cNvPr id="5" name="Picture 8" descr="image showing the gendered drivers of violence against women. violence against women is serious, prevalent and driven by GENDER INEQUALITY. GENDERED DRIVERS of violence against women are CONDONING of violence against women, MEN'S CONTROL of decision-making and limits to women's independence, STEREOTYPED constructions of masculinity and feminity, DISRESPECT towards women and male peer relations that emphasise aggression.">
            <a:extLst>
              <a:ext uri="{FF2B5EF4-FFF2-40B4-BE49-F238E27FC236}">
                <a16:creationId xmlns:a16="http://schemas.microsoft.com/office/drawing/2014/main" xmlns="" id="{9E47F26A-31BF-4A68-989D-4218B30B79C6}"/>
              </a:ext>
            </a:extLst>
          </p:cNvPr>
          <p:cNvPicPr>
            <a:picLocks noGrp="1" noChangeAspect="1"/>
          </p:cNvPicPr>
          <p:nvPr>
            <p:ph idx="1"/>
          </p:nvPr>
        </p:nvPicPr>
        <p:blipFill>
          <a:blip r:embed="rId3"/>
          <a:srcRect/>
          <a:stretch/>
        </p:blipFill>
        <p:spPr>
          <a:xfrm>
            <a:off x="1036505" y="475487"/>
            <a:ext cx="7052701" cy="5001287"/>
          </a:xfrm>
          <a:noFill/>
        </p:spPr>
      </p:pic>
    </p:spTree>
    <p:extLst>
      <p:ext uri="{BB962C8B-B14F-4D97-AF65-F5344CB8AC3E}">
        <p14:creationId xmlns:p14="http://schemas.microsoft.com/office/powerpoint/2010/main" val="19151507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EB6D3D-D94B-460C-9399-BFA6ECA12526}"/>
              </a:ext>
            </a:extLst>
          </p:cNvPr>
          <p:cNvSpPr>
            <a:spLocks noGrp="1"/>
          </p:cNvSpPr>
          <p:nvPr>
            <p:ph type="title"/>
          </p:nvPr>
        </p:nvSpPr>
        <p:spPr/>
        <p:txBody>
          <a:bodyPr/>
          <a:lstStyle/>
          <a:p>
            <a:r>
              <a:rPr lang="en-US"/>
              <a:t>Condoning violence against women</a:t>
            </a:r>
            <a:endParaRPr lang="en-AU"/>
          </a:p>
        </p:txBody>
      </p:sp>
      <p:sp>
        <p:nvSpPr>
          <p:cNvPr id="4" name="Oval Callout 2">
            <a:extLst>
              <a:ext uri="{FF2B5EF4-FFF2-40B4-BE49-F238E27FC236}">
                <a16:creationId xmlns:a16="http://schemas.microsoft.com/office/drawing/2014/main" xmlns="" id="{EBBDD6BA-BAD0-45BE-8E2C-5DDBA8017C09}"/>
              </a:ext>
            </a:extLst>
          </p:cNvPr>
          <p:cNvSpPr>
            <a:spLocks noGrp="1"/>
          </p:cNvSpPr>
          <p:nvPr>
            <p:ph idx="1"/>
          </p:nvPr>
        </p:nvSpPr>
        <p:spPr>
          <a:xfrm>
            <a:off x="296636" y="1092429"/>
            <a:ext cx="3595036" cy="2184936"/>
          </a:xfrm>
          <a:prstGeom prst="wedgeEllipseCallout">
            <a:avLst>
              <a:gd name="adj1" fmla="val -53866"/>
              <a:gd name="adj2" fmla="val 44848"/>
            </a:avLst>
          </a:prstGeom>
          <a:solidFill>
            <a:srgbClr val="7027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lnSpcReduction="10000"/>
          </a:bodyPr>
          <a:lstStyle/>
          <a:p>
            <a:pPr marL="126000" indent="0" algn="ctr">
              <a:buNone/>
            </a:pPr>
            <a:r>
              <a:rPr lang="en-US" sz="2000">
                <a:solidFill>
                  <a:srgbClr val="702752"/>
                </a:solidFill>
                <a:cs typeface="Arial" panose="020B0604020202020204" pitchFamily="34" charset="0"/>
              </a:rPr>
              <a:t>Blaming alcohol, mental illness or stress: “He was really drunk” and “He just snapped”</a:t>
            </a:r>
          </a:p>
        </p:txBody>
      </p:sp>
      <p:sp>
        <p:nvSpPr>
          <p:cNvPr id="6" name="Oval Callout 2">
            <a:extLst>
              <a:ext uri="{FF2B5EF4-FFF2-40B4-BE49-F238E27FC236}">
                <a16:creationId xmlns:a16="http://schemas.microsoft.com/office/drawing/2014/main" xmlns="" id="{7541D8E0-9E3A-4CA8-B552-D426CB3AEAEA}"/>
              </a:ext>
            </a:extLst>
          </p:cNvPr>
          <p:cNvSpPr/>
          <p:nvPr/>
        </p:nvSpPr>
        <p:spPr>
          <a:xfrm>
            <a:off x="296636" y="3429000"/>
            <a:ext cx="4358187" cy="2265465"/>
          </a:xfrm>
          <a:prstGeom prst="wedgeEllipseCallout">
            <a:avLst>
              <a:gd name="adj1" fmla="val 47201"/>
              <a:gd name="adj2" fmla="val 45827"/>
            </a:avLst>
          </a:prstGeom>
          <a:solidFill>
            <a:srgbClr val="7027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2752"/>
                </a:solidFill>
                <a:cs typeface="Arial" panose="020B0604020202020204" pitchFamily="34" charset="0"/>
              </a:rPr>
              <a:t>Comments or jokes about violence experienced by trans people: “I’d get angry too if I found it wasn’t a real woman”</a:t>
            </a:r>
          </a:p>
        </p:txBody>
      </p:sp>
      <p:sp>
        <p:nvSpPr>
          <p:cNvPr id="5" name="Oval Callout 2">
            <a:extLst>
              <a:ext uri="{FF2B5EF4-FFF2-40B4-BE49-F238E27FC236}">
                <a16:creationId xmlns:a16="http://schemas.microsoft.com/office/drawing/2014/main" xmlns="" id="{B8EA2023-38B3-4EA9-AA23-013B6396A9AC}"/>
              </a:ext>
            </a:extLst>
          </p:cNvPr>
          <p:cNvSpPr/>
          <p:nvPr/>
        </p:nvSpPr>
        <p:spPr>
          <a:xfrm>
            <a:off x="3722788" y="2039967"/>
            <a:ext cx="3733798" cy="1611614"/>
          </a:xfrm>
          <a:prstGeom prst="wedgeEllipseCallout">
            <a:avLst>
              <a:gd name="adj1" fmla="val -14827"/>
              <a:gd name="adj2" fmla="val 63753"/>
            </a:avLst>
          </a:prstGeom>
          <a:solidFill>
            <a:srgbClr val="7027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2752"/>
                </a:solidFill>
                <a:cs typeface="Arial" panose="020B0604020202020204" pitchFamily="34" charset="0"/>
              </a:rPr>
              <a:t>Excusing aggressive </a:t>
            </a:r>
            <a:r>
              <a:rPr lang="en-AU" sz="2000">
                <a:solidFill>
                  <a:srgbClr val="702752"/>
                </a:solidFill>
                <a:cs typeface="Arial" panose="020B0604020202020204" pitchFamily="34" charset="0"/>
              </a:rPr>
              <a:t>behaviour</a:t>
            </a:r>
            <a:r>
              <a:rPr lang="en-US" sz="2000">
                <a:solidFill>
                  <a:srgbClr val="702752"/>
                </a:solidFill>
                <a:cs typeface="Arial" panose="020B0604020202020204" pitchFamily="34" charset="0"/>
              </a:rPr>
              <a:t>: “Treat </a:t>
            </a:r>
            <a:r>
              <a:rPr lang="en-AU" sz="2000">
                <a:solidFill>
                  <a:srgbClr val="702752"/>
                </a:solidFill>
                <a:cs typeface="Arial" panose="020B0604020202020204" pitchFamily="34" charset="0"/>
              </a:rPr>
              <a:t>‘</a:t>
            </a:r>
            <a:r>
              <a:rPr lang="en-US" sz="2000" err="1">
                <a:solidFill>
                  <a:srgbClr val="702752"/>
                </a:solidFill>
                <a:cs typeface="Arial" panose="020B0604020202020204" pitchFamily="34" charset="0"/>
              </a:rPr>
              <a:t>em</a:t>
            </a:r>
            <a:r>
              <a:rPr lang="en-US" sz="2000">
                <a:solidFill>
                  <a:srgbClr val="702752"/>
                </a:solidFill>
                <a:cs typeface="Arial" panose="020B0604020202020204" pitchFamily="34" charset="0"/>
              </a:rPr>
              <a:t> mean, keep ‘</a:t>
            </a:r>
            <a:r>
              <a:rPr lang="en-US" sz="2000" err="1">
                <a:solidFill>
                  <a:srgbClr val="702752"/>
                </a:solidFill>
                <a:cs typeface="Arial" panose="020B0604020202020204" pitchFamily="34" charset="0"/>
              </a:rPr>
              <a:t>em</a:t>
            </a:r>
            <a:r>
              <a:rPr lang="en-US" sz="2000">
                <a:solidFill>
                  <a:srgbClr val="702752"/>
                </a:solidFill>
                <a:cs typeface="Arial" panose="020B0604020202020204" pitchFamily="34" charset="0"/>
              </a:rPr>
              <a:t> keen”</a:t>
            </a:r>
          </a:p>
        </p:txBody>
      </p:sp>
      <p:sp>
        <p:nvSpPr>
          <p:cNvPr id="8" name="Oval Callout 2">
            <a:extLst>
              <a:ext uri="{FF2B5EF4-FFF2-40B4-BE49-F238E27FC236}">
                <a16:creationId xmlns:a16="http://schemas.microsoft.com/office/drawing/2014/main" xmlns="" id="{56DFC345-51E5-4671-A469-A59FE22586F7}"/>
              </a:ext>
            </a:extLst>
          </p:cNvPr>
          <p:cNvSpPr/>
          <p:nvPr/>
        </p:nvSpPr>
        <p:spPr>
          <a:xfrm>
            <a:off x="6340495" y="436592"/>
            <a:ext cx="2451428" cy="1603375"/>
          </a:xfrm>
          <a:prstGeom prst="wedgeEllipseCallout">
            <a:avLst>
              <a:gd name="adj1" fmla="val -14827"/>
              <a:gd name="adj2" fmla="val 63753"/>
            </a:avLst>
          </a:prstGeom>
          <a:solidFill>
            <a:srgbClr val="7027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2752"/>
                </a:solidFill>
                <a:cs typeface="Arial" panose="020B0604020202020204" pitchFamily="34" charset="0"/>
              </a:rPr>
              <a:t>Believing men can’t control their need for sex</a:t>
            </a:r>
          </a:p>
        </p:txBody>
      </p:sp>
      <p:sp>
        <p:nvSpPr>
          <p:cNvPr id="7" name="Oval Callout 2">
            <a:extLst>
              <a:ext uri="{FF2B5EF4-FFF2-40B4-BE49-F238E27FC236}">
                <a16:creationId xmlns:a16="http://schemas.microsoft.com/office/drawing/2014/main" xmlns="" id="{1C7A7CF5-7047-4AB3-876E-C62C6B85745F}"/>
              </a:ext>
            </a:extLst>
          </p:cNvPr>
          <p:cNvSpPr/>
          <p:nvPr/>
        </p:nvSpPr>
        <p:spPr>
          <a:xfrm>
            <a:off x="4841381" y="3651581"/>
            <a:ext cx="4212184" cy="2265465"/>
          </a:xfrm>
          <a:prstGeom prst="wedgeEllipseCallout">
            <a:avLst>
              <a:gd name="adj1" fmla="val 22869"/>
              <a:gd name="adj2" fmla="val 64399"/>
            </a:avLst>
          </a:prstGeom>
          <a:solidFill>
            <a:srgbClr val="70275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rgbClr val="702752"/>
                </a:solidFill>
                <a:cs typeface="Arial" panose="020B0604020202020204" pitchFamily="34" charset="0"/>
              </a:rPr>
              <a:t>Highlighting the victim’s </a:t>
            </a:r>
            <a:r>
              <a:rPr lang="en-AU" sz="2000">
                <a:solidFill>
                  <a:srgbClr val="702752"/>
                </a:solidFill>
                <a:cs typeface="Arial" panose="020B0604020202020204" pitchFamily="34" charset="0"/>
              </a:rPr>
              <a:t>behaviour</a:t>
            </a:r>
            <a:r>
              <a:rPr lang="en-US" sz="2000">
                <a:solidFill>
                  <a:srgbClr val="702752"/>
                </a:solidFill>
                <a:cs typeface="Arial" panose="020B0604020202020204" pitchFamily="34" charset="0"/>
              </a:rPr>
              <a:t> more than the perpetrator’s violence: “What did she expect, dressed like that?”</a:t>
            </a:r>
          </a:p>
        </p:txBody>
      </p:sp>
    </p:spTree>
    <p:extLst>
      <p:ext uri="{BB962C8B-B14F-4D97-AF65-F5344CB8AC3E}">
        <p14:creationId xmlns:p14="http://schemas.microsoft.com/office/powerpoint/2010/main" val="480526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0E14954-8505-43C1-B5E9-387904D48C10}"/>
              </a:ext>
            </a:extLst>
          </p:cNvPr>
          <p:cNvSpPr>
            <a:spLocks noGrp="1"/>
          </p:cNvSpPr>
          <p:nvPr>
            <p:ph type="title"/>
          </p:nvPr>
        </p:nvSpPr>
        <p:spPr/>
        <p:txBody>
          <a:bodyPr/>
          <a:lstStyle/>
          <a:p>
            <a:r>
              <a:rPr lang="en-US"/>
              <a:t>Restrictive gender stereotypes</a:t>
            </a:r>
            <a:endParaRPr lang="en-AU"/>
          </a:p>
        </p:txBody>
      </p:sp>
      <p:sp>
        <p:nvSpPr>
          <p:cNvPr id="4" name="Content Placeholder 3">
            <a:extLst>
              <a:ext uri="{FF2B5EF4-FFF2-40B4-BE49-F238E27FC236}">
                <a16:creationId xmlns:a16="http://schemas.microsoft.com/office/drawing/2014/main" xmlns="" id="{DD467A17-CCAF-418B-A954-750CB111F4DD}"/>
              </a:ext>
            </a:extLst>
          </p:cNvPr>
          <p:cNvSpPr txBox="1">
            <a:spLocks noGrp="1"/>
          </p:cNvSpPr>
          <p:nvPr>
            <p:ph idx="1"/>
          </p:nvPr>
        </p:nvSpPr>
        <p:spPr>
          <a:xfrm>
            <a:off x="468968" y="1092200"/>
            <a:ext cx="2877672" cy="4464000"/>
          </a:xfrm>
          <a:prstGeom prst="rect">
            <a:avLst/>
          </a:prstGeom>
          <a:solidFill>
            <a:srgbClr val="0B3152"/>
          </a:solidFill>
        </p:spPr>
        <p:txBody>
          <a:bodyPr wrap="square" lIns="180000" tIns="180000" rIns="180000" bIns="180000" rtlCol="0">
            <a:spAutoFit/>
          </a:bodyPr>
          <a:lstStyle/>
          <a:p>
            <a:pPr marL="126000" indent="0">
              <a:buNone/>
            </a:pPr>
            <a:r>
              <a:rPr lang="en-US" b="0" i="0">
                <a:solidFill>
                  <a:schemeClr val="bg1"/>
                </a:solidFill>
                <a:effectLst/>
                <a:cs typeface="Arial" panose="020B0604020202020204" pitchFamily="34" charset="0"/>
              </a:rPr>
              <a:t>“What the housewives of Australia need to understand as they do the ironing is that if they get it done commercially it's going to go up in price, and their own power bills when they switch the iron on, are going to go up.”</a:t>
            </a:r>
          </a:p>
          <a:p>
            <a:endParaRPr lang="en-US">
              <a:solidFill>
                <a:schemeClr val="bg1"/>
              </a:solidFill>
              <a:cs typeface="Arial" panose="020B0604020202020204" pitchFamily="34" charset="0"/>
            </a:endParaRPr>
          </a:p>
          <a:p>
            <a:pPr marL="126000" indent="0">
              <a:buNone/>
            </a:pPr>
            <a:r>
              <a:rPr lang="en-US" b="1">
                <a:solidFill>
                  <a:schemeClr val="bg1"/>
                </a:solidFill>
                <a:cs typeface="Arial" panose="020B0604020202020204" pitchFamily="34" charset="0"/>
              </a:rPr>
              <a:t>Tony Abbott on the emissions trading scheme, 8 Feb 2010</a:t>
            </a:r>
            <a:endParaRPr lang="en-AU" b="1">
              <a:solidFill>
                <a:schemeClr val="bg1"/>
              </a:solidFill>
              <a:cs typeface="Arial" panose="020B0604020202020204" pitchFamily="34" charset="0"/>
            </a:endParaRPr>
          </a:p>
        </p:txBody>
      </p:sp>
      <p:sp>
        <p:nvSpPr>
          <p:cNvPr id="5" name="TextBox 4">
            <a:extLst>
              <a:ext uri="{FF2B5EF4-FFF2-40B4-BE49-F238E27FC236}">
                <a16:creationId xmlns:a16="http://schemas.microsoft.com/office/drawing/2014/main" xmlns="" id="{DA623254-2783-4C4B-A90C-B21BF7FA96AB}"/>
              </a:ext>
            </a:extLst>
          </p:cNvPr>
          <p:cNvSpPr txBox="1"/>
          <p:nvPr/>
        </p:nvSpPr>
        <p:spPr>
          <a:xfrm>
            <a:off x="3500497" y="1108081"/>
            <a:ext cx="2426967" cy="1748510"/>
          </a:xfrm>
          <a:prstGeom prst="rect">
            <a:avLst/>
          </a:prstGeom>
          <a:solidFill>
            <a:srgbClr val="0B3152">
              <a:alpha val="40000"/>
            </a:srgbClr>
          </a:solidFill>
        </p:spPr>
        <p:txBody>
          <a:bodyPr wrap="square" lIns="180000" tIns="180000" rIns="180000" bIns="180000" rtlCol="0">
            <a:spAutoFit/>
          </a:bodyPr>
          <a:lstStyle/>
          <a:p>
            <a:r>
              <a:rPr lang="en-US">
                <a:solidFill>
                  <a:srgbClr val="0B3152"/>
                </a:solidFill>
                <a:latin typeface="+mn-lt"/>
                <a:cs typeface="Arial" panose="020B0604020202020204" pitchFamily="34" charset="0"/>
              </a:rPr>
              <a:t>Asking people in </a:t>
            </a:r>
            <a:br>
              <a:rPr lang="en-US">
                <a:solidFill>
                  <a:srgbClr val="0B3152"/>
                </a:solidFill>
                <a:latin typeface="+mn-lt"/>
                <a:cs typeface="Arial" panose="020B0604020202020204" pitchFamily="34" charset="0"/>
              </a:rPr>
            </a:br>
            <a:r>
              <a:rPr lang="en-US">
                <a:solidFill>
                  <a:srgbClr val="0B3152"/>
                </a:solidFill>
                <a:latin typeface="+mn-lt"/>
                <a:cs typeface="Arial" panose="020B0604020202020204" pitchFamily="34" charset="0"/>
              </a:rPr>
              <a:t>same-sex relationships who is ‘the man’ and who is ‘the woman’</a:t>
            </a:r>
            <a:endParaRPr lang="en-AU">
              <a:solidFill>
                <a:srgbClr val="0B3152"/>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xmlns="" id="{BF32775E-A75D-4D64-8242-CF58ADD41130}"/>
              </a:ext>
            </a:extLst>
          </p:cNvPr>
          <p:cNvSpPr txBox="1"/>
          <p:nvPr/>
        </p:nvSpPr>
        <p:spPr>
          <a:xfrm>
            <a:off x="3500497" y="3017205"/>
            <a:ext cx="2426967" cy="1471511"/>
          </a:xfrm>
          <a:prstGeom prst="rect">
            <a:avLst/>
          </a:prstGeom>
          <a:solidFill>
            <a:srgbClr val="0B3152"/>
          </a:solidFill>
        </p:spPr>
        <p:txBody>
          <a:bodyPr wrap="square" lIns="180000" tIns="180000" rIns="180000" bIns="180000" rtlCol="0">
            <a:spAutoFit/>
          </a:bodyPr>
          <a:lstStyle/>
          <a:p>
            <a:r>
              <a:rPr lang="en-US" b="0" i="0">
                <a:solidFill>
                  <a:schemeClr val="bg1"/>
                </a:solidFill>
                <a:effectLst/>
                <a:latin typeface="+mn-lt"/>
                <a:cs typeface="Arial" panose="020B0604020202020204" pitchFamily="34" charset="0"/>
              </a:rPr>
              <a:t>Gendered dress codes and school uniforms that restrict girls’ movement</a:t>
            </a:r>
            <a:endParaRPr lang="en-AU" b="1">
              <a:solidFill>
                <a:schemeClr val="bg1"/>
              </a:solidFill>
              <a:latin typeface="+mn-lt"/>
              <a:cs typeface="Arial" panose="020B0604020202020204" pitchFamily="34" charset="0"/>
            </a:endParaRPr>
          </a:p>
        </p:txBody>
      </p:sp>
      <p:sp>
        <p:nvSpPr>
          <p:cNvPr id="7" name="TextBox 6">
            <a:extLst>
              <a:ext uri="{FF2B5EF4-FFF2-40B4-BE49-F238E27FC236}">
                <a16:creationId xmlns:a16="http://schemas.microsoft.com/office/drawing/2014/main" xmlns="" id="{63053A36-A00A-4A79-9EA8-3CE14F66BBA3}"/>
              </a:ext>
            </a:extLst>
          </p:cNvPr>
          <p:cNvSpPr txBox="1"/>
          <p:nvPr/>
        </p:nvSpPr>
        <p:spPr>
          <a:xfrm>
            <a:off x="3500497" y="4644266"/>
            <a:ext cx="2466856" cy="917513"/>
          </a:xfrm>
          <a:prstGeom prst="rect">
            <a:avLst/>
          </a:prstGeom>
          <a:solidFill>
            <a:srgbClr val="0B3152">
              <a:alpha val="40000"/>
            </a:srgbClr>
          </a:solidFill>
        </p:spPr>
        <p:txBody>
          <a:bodyPr wrap="square" lIns="180000" tIns="180000" rIns="180000" bIns="180000" rtlCol="0">
            <a:spAutoFit/>
          </a:bodyPr>
          <a:lstStyle/>
          <a:p>
            <a:r>
              <a:rPr lang="en-US">
                <a:solidFill>
                  <a:srgbClr val="0B3152"/>
                </a:solidFill>
                <a:latin typeface="+mn-lt"/>
                <a:cs typeface="Arial" panose="020B0604020202020204" pitchFamily="34" charset="0"/>
              </a:rPr>
              <a:t>Men as the primary breadwinner</a:t>
            </a:r>
            <a:endParaRPr lang="en-AU">
              <a:solidFill>
                <a:srgbClr val="0B3152"/>
              </a:solidFill>
              <a:latin typeface="+mn-lt"/>
              <a:cs typeface="Arial" panose="020B0604020202020204" pitchFamily="34" charset="0"/>
            </a:endParaRPr>
          </a:p>
        </p:txBody>
      </p:sp>
      <p:sp>
        <p:nvSpPr>
          <p:cNvPr id="8" name="TextBox 7">
            <a:extLst>
              <a:ext uri="{FF2B5EF4-FFF2-40B4-BE49-F238E27FC236}">
                <a16:creationId xmlns:a16="http://schemas.microsoft.com/office/drawing/2014/main" xmlns="" id="{43404FF5-75E2-49EF-9926-4399BC8365E7}"/>
              </a:ext>
            </a:extLst>
          </p:cNvPr>
          <p:cNvSpPr txBox="1"/>
          <p:nvPr/>
        </p:nvSpPr>
        <p:spPr>
          <a:xfrm>
            <a:off x="6070455" y="1092200"/>
            <a:ext cx="2616345" cy="2302508"/>
          </a:xfrm>
          <a:prstGeom prst="rect">
            <a:avLst/>
          </a:prstGeom>
          <a:solidFill>
            <a:srgbClr val="0B3152"/>
          </a:solidFill>
        </p:spPr>
        <p:txBody>
          <a:bodyPr wrap="square" lIns="180000" tIns="180000" rIns="180000" bIns="180000" rtlCol="0">
            <a:spAutoFit/>
          </a:bodyPr>
          <a:lstStyle/>
          <a:p>
            <a:r>
              <a:rPr lang="en-US" b="0" i="0">
                <a:solidFill>
                  <a:schemeClr val="bg1"/>
                </a:solidFill>
                <a:effectLst/>
                <a:latin typeface="+mn-lt"/>
                <a:cs typeface="Arial" panose="020B0604020202020204" pitchFamily="34" charset="0"/>
              </a:rPr>
              <a:t>Unequal parental leave policies available for men and women based on the stereotype and expectation that women will be the main family caregiver</a:t>
            </a:r>
            <a:endParaRPr lang="en-AU" b="1">
              <a:solidFill>
                <a:schemeClr val="bg1"/>
              </a:solidFill>
              <a:latin typeface="+mn-lt"/>
              <a:cs typeface="Arial" panose="020B0604020202020204" pitchFamily="34" charset="0"/>
            </a:endParaRPr>
          </a:p>
        </p:txBody>
      </p:sp>
      <p:sp>
        <p:nvSpPr>
          <p:cNvPr id="9" name="TextBox 8">
            <a:extLst>
              <a:ext uri="{FF2B5EF4-FFF2-40B4-BE49-F238E27FC236}">
                <a16:creationId xmlns:a16="http://schemas.microsoft.com/office/drawing/2014/main" xmlns="" id="{C43E2679-49E3-4160-96FA-47D7ED73D3EF}"/>
              </a:ext>
            </a:extLst>
          </p:cNvPr>
          <p:cNvSpPr txBox="1"/>
          <p:nvPr/>
        </p:nvSpPr>
        <p:spPr>
          <a:xfrm>
            <a:off x="6070455" y="3536270"/>
            <a:ext cx="2616345" cy="2025509"/>
          </a:xfrm>
          <a:prstGeom prst="rect">
            <a:avLst/>
          </a:prstGeom>
          <a:solidFill>
            <a:srgbClr val="0B3152">
              <a:alpha val="40000"/>
            </a:srgbClr>
          </a:solidFill>
        </p:spPr>
        <p:txBody>
          <a:bodyPr wrap="square" lIns="180000" tIns="180000" rIns="180000" bIns="180000" rtlCol="0">
            <a:spAutoFit/>
          </a:bodyPr>
          <a:lstStyle/>
          <a:p>
            <a:r>
              <a:rPr lang="en-US">
                <a:solidFill>
                  <a:srgbClr val="0B3152"/>
                </a:solidFill>
                <a:latin typeface="+mn-lt"/>
                <a:cs typeface="Arial" panose="020B0604020202020204" pitchFamily="34" charset="0"/>
              </a:rPr>
              <a:t>Assuming women will do the cleaning, cooking or administrative tasks at work or community events</a:t>
            </a:r>
            <a:endParaRPr lang="en-AU">
              <a:solidFill>
                <a:srgbClr val="0B3152"/>
              </a:solidFill>
              <a:latin typeface="+mn-lt"/>
              <a:cs typeface="Arial" panose="020B0604020202020204" pitchFamily="34" charset="0"/>
            </a:endParaRPr>
          </a:p>
        </p:txBody>
      </p:sp>
    </p:spTree>
    <p:extLst>
      <p:ext uri="{BB962C8B-B14F-4D97-AF65-F5344CB8AC3E}">
        <p14:creationId xmlns:p14="http://schemas.microsoft.com/office/powerpoint/2010/main" val="13446384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F72D36-0BD2-48A1-99C8-B386AFA0C116}"/>
              </a:ext>
            </a:extLst>
          </p:cNvPr>
          <p:cNvSpPr>
            <a:spLocks noGrp="1"/>
          </p:cNvSpPr>
          <p:nvPr>
            <p:ph type="title"/>
          </p:nvPr>
        </p:nvSpPr>
        <p:spPr/>
        <p:txBody>
          <a:bodyPr/>
          <a:lstStyle/>
          <a:p>
            <a:r>
              <a:rPr lang="en-US"/>
              <a:t>Men’s control of decision-making and limits to women’s independence</a:t>
            </a:r>
            <a:endParaRPr lang="en-AU"/>
          </a:p>
        </p:txBody>
      </p:sp>
      <p:sp>
        <p:nvSpPr>
          <p:cNvPr id="5" name="TextBox 4">
            <a:extLst>
              <a:ext uri="{FF2B5EF4-FFF2-40B4-BE49-F238E27FC236}">
                <a16:creationId xmlns:a16="http://schemas.microsoft.com/office/drawing/2014/main" xmlns="" id="{455C0C93-DA75-4C69-9BAA-54F554C688D0}"/>
              </a:ext>
            </a:extLst>
          </p:cNvPr>
          <p:cNvSpPr txBox="1"/>
          <p:nvPr/>
        </p:nvSpPr>
        <p:spPr>
          <a:xfrm>
            <a:off x="715910" y="4789622"/>
            <a:ext cx="4502075" cy="855958"/>
          </a:xfrm>
          <a:prstGeom prst="rect">
            <a:avLst/>
          </a:prstGeom>
          <a:solidFill>
            <a:schemeClr val="bg1">
              <a:alpha val="3000"/>
            </a:schemeClr>
          </a:solidFill>
          <a:ln>
            <a:noFill/>
          </a:ln>
        </p:spPr>
        <p:txBody>
          <a:bodyPr wrap="square" lIns="180000" tIns="180000" rIns="180000" bIns="180000" rtlCol="0">
            <a:spAutoFit/>
          </a:bodyPr>
          <a:lstStyle/>
          <a:p>
            <a:r>
              <a:rPr lang="en-US" sz="1600" b="1" i="0">
                <a:solidFill>
                  <a:srgbClr val="D0430C"/>
                </a:solidFill>
                <a:effectLst/>
                <a:latin typeface="+mn-lt"/>
                <a:cs typeface="Arial" panose="020B0604020202020204" pitchFamily="34" charset="0"/>
              </a:rPr>
              <a:t>1 in 7 Australians </a:t>
            </a:r>
            <a:r>
              <a:rPr lang="en-US" sz="1600" b="0" i="0">
                <a:solidFill>
                  <a:srgbClr val="D0430C"/>
                </a:solidFill>
                <a:effectLst/>
                <a:latin typeface="+mn-lt"/>
                <a:cs typeface="Arial" panose="020B0604020202020204" pitchFamily="34" charset="0"/>
              </a:rPr>
              <a:t>do not agree that women are as capable as men in politics and in the workplace.</a:t>
            </a:r>
            <a:endParaRPr lang="en-AU" sz="1600">
              <a:solidFill>
                <a:srgbClr val="D0430C"/>
              </a:solidFill>
              <a:latin typeface="+mn-lt"/>
              <a:cs typeface="Arial" panose="020B0604020202020204" pitchFamily="34" charset="0"/>
            </a:endParaRPr>
          </a:p>
        </p:txBody>
      </p:sp>
      <p:sp>
        <p:nvSpPr>
          <p:cNvPr id="6" name="TextBox 5">
            <a:extLst>
              <a:ext uri="{FF2B5EF4-FFF2-40B4-BE49-F238E27FC236}">
                <a16:creationId xmlns:a16="http://schemas.microsoft.com/office/drawing/2014/main" xmlns="" id="{EC3297FD-F73D-4F93-BEB6-F7CACADEF7F0}"/>
              </a:ext>
            </a:extLst>
          </p:cNvPr>
          <p:cNvSpPr txBox="1"/>
          <p:nvPr/>
        </p:nvSpPr>
        <p:spPr>
          <a:xfrm>
            <a:off x="5813073" y="4926723"/>
            <a:ext cx="2873727" cy="1102179"/>
          </a:xfrm>
          <a:prstGeom prst="rect">
            <a:avLst/>
          </a:prstGeom>
          <a:solidFill>
            <a:srgbClr val="D0430C"/>
          </a:solidFill>
        </p:spPr>
        <p:txBody>
          <a:bodyPr wrap="square" lIns="180000" tIns="180000" rIns="180000" bIns="180000" rtlCol="0">
            <a:spAutoFit/>
          </a:bodyPr>
          <a:lstStyle/>
          <a:p>
            <a:r>
              <a:rPr lang="en-US" sz="1600" b="1">
                <a:solidFill>
                  <a:schemeClr val="bg1"/>
                </a:solidFill>
                <a:latin typeface="+mn-lt"/>
                <a:cs typeface="Arial" panose="020B0604020202020204" pitchFamily="34" charset="0"/>
              </a:rPr>
              <a:t>1 in 4 Australians </a:t>
            </a:r>
            <a:r>
              <a:rPr lang="en-US" sz="1600">
                <a:solidFill>
                  <a:schemeClr val="bg1"/>
                </a:solidFill>
                <a:latin typeface="+mn-lt"/>
                <a:cs typeface="Arial" panose="020B0604020202020204" pitchFamily="34" charset="0"/>
              </a:rPr>
              <a:t>believe women prefer a man to be in charge of the relationship.</a:t>
            </a:r>
            <a:endParaRPr lang="en-AU" sz="1600">
              <a:solidFill>
                <a:schemeClr val="bg1"/>
              </a:solidFill>
              <a:latin typeface="+mn-lt"/>
              <a:cs typeface="Arial" panose="020B0604020202020204" pitchFamily="34" charset="0"/>
            </a:endParaRPr>
          </a:p>
        </p:txBody>
      </p:sp>
      <p:pic>
        <p:nvPicPr>
          <p:cNvPr id="11" name="Picture 10">
            <a:extLst>
              <a:ext uri="{FF2B5EF4-FFF2-40B4-BE49-F238E27FC236}">
                <a16:creationId xmlns:a16="http://schemas.microsoft.com/office/drawing/2014/main" xmlns="" id="{35C79A81-ACC8-3A4E-8AC0-2C7BE3B475C9}"/>
              </a:ext>
            </a:extLst>
          </p:cNvPr>
          <p:cNvPicPr>
            <a:picLocks noChangeAspect="1"/>
          </p:cNvPicPr>
          <p:nvPr/>
        </p:nvPicPr>
        <p:blipFill>
          <a:blip r:embed="rId3"/>
          <a:stretch>
            <a:fillRect/>
          </a:stretch>
        </p:blipFill>
        <p:spPr>
          <a:xfrm>
            <a:off x="2086000" y="3304167"/>
            <a:ext cx="1748465" cy="1303163"/>
          </a:xfrm>
          <a:prstGeom prst="rect">
            <a:avLst/>
          </a:prstGeom>
        </p:spPr>
      </p:pic>
      <p:pic>
        <p:nvPicPr>
          <p:cNvPr id="13" name="Picture 12">
            <a:extLst>
              <a:ext uri="{FF2B5EF4-FFF2-40B4-BE49-F238E27FC236}">
                <a16:creationId xmlns:a16="http://schemas.microsoft.com/office/drawing/2014/main" xmlns="" id="{073BD703-3492-9949-BF36-18EE701DFB7B}"/>
              </a:ext>
            </a:extLst>
          </p:cNvPr>
          <p:cNvPicPr>
            <a:picLocks noChangeAspect="1"/>
          </p:cNvPicPr>
          <p:nvPr/>
        </p:nvPicPr>
        <p:blipFill>
          <a:blip r:embed="rId4"/>
          <a:stretch>
            <a:fillRect/>
          </a:stretch>
        </p:blipFill>
        <p:spPr>
          <a:xfrm>
            <a:off x="354404" y="3289879"/>
            <a:ext cx="1731597" cy="1346798"/>
          </a:xfrm>
          <a:prstGeom prst="rect">
            <a:avLst/>
          </a:prstGeom>
        </p:spPr>
      </p:pic>
      <p:pic>
        <p:nvPicPr>
          <p:cNvPr id="20" name="Picture 19" descr="Globally women make up 23% of national parliamentarians, 20% of news media leaders, 25% of senior managers, 15% of corporate board members, 27% of judges.">
            <a:extLst>
              <a:ext uri="{FF2B5EF4-FFF2-40B4-BE49-F238E27FC236}">
                <a16:creationId xmlns:a16="http://schemas.microsoft.com/office/drawing/2014/main" xmlns="" id="{AC16E969-8FD9-2C44-BA71-0A4CDC21FBA4}"/>
              </a:ext>
            </a:extLst>
          </p:cNvPr>
          <p:cNvPicPr>
            <a:picLocks noChangeAspect="1"/>
          </p:cNvPicPr>
          <p:nvPr/>
        </p:nvPicPr>
        <p:blipFill>
          <a:blip r:embed="rId5"/>
          <a:stretch>
            <a:fillRect/>
          </a:stretch>
        </p:blipFill>
        <p:spPr>
          <a:xfrm>
            <a:off x="1098439" y="1686408"/>
            <a:ext cx="1882820" cy="1473199"/>
          </a:xfrm>
          <a:prstGeom prst="rect">
            <a:avLst/>
          </a:prstGeom>
        </p:spPr>
      </p:pic>
      <p:pic>
        <p:nvPicPr>
          <p:cNvPr id="22" name="Picture 21">
            <a:extLst>
              <a:ext uri="{FF2B5EF4-FFF2-40B4-BE49-F238E27FC236}">
                <a16:creationId xmlns:a16="http://schemas.microsoft.com/office/drawing/2014/main" xmlns="" id="{A6AEE148-B834-FA49-B93F-A4A170180B40}"/>
              </a:ext>
            </a:extLst>
          </p:cNvPr>
          <p:cNvPicPr>
            <a:picLocks noChangeAspect="1"/>
          </p:cNvPicPr>
          <p:nvPr/>
        </p:nvPicPr>
        <p:blipFill>
          <a:blip r:embed="rId6"/>
          <a:stretch>
            <a:fillRect/>
          </a:stretch>
        </p:blipFill>
        <p:spPr>
          <a:xfrm>
            <a:off x="3020671" y="1686407"/>
            <a:ext cx="1935754" cy="1482399"/>
          </a:xfrm>
          <a:prstGeom prst="rect">
            <a:avLst/>
          </a:prstGeom>
        </p:spPr>
      </p:pic>
      <p:pic>
        <p:nvPicPr>
          <p:cNvPr id="24" name="Picture 23">
            <a:extLst>
              <a:ext uri="{FF2B5EF4-FFF2-40B4-BE49-F238E27FC236}">
                <a16:creationId xmlns:a16="http://schemas.microsoft.com/office/drawing/2014/main" xmlns="" id="{7C45681C-DFAF-8448-B4E2-2846ABEC6A17}"/>
              </a:ext>
            </a:extLst>
          </p:cNvPr>
          <p:cNvPicPr>
            <a:picLocks noChangeAspect="1"/>
          </p:cNvPicPr>
          <p:nvPr/>
        </p:nvPicPr>
        <p:blipFill>
          <a:blip r:embed="rId7"/>
          <a:stretch>
            <a:fillRect/>
          </a:stretch>
        </p:blipFill>
        <p:spPr>
          <a:xfrm>
            <a:off x="3834465" y="3288528"/>
            <a:ext cx="1585921" cy="1389375"/>
          </a:xfrm>
          <a:prstGeom prst="rect">
            <a:avLst/>
          </a:prstGeom>
        </p:spPr>
      </p:pic>
      <p:sp>
        <p:nvSpPr>
          <p:cNvPr id="25" name="Rectangle 24">
            <a:extLst>
              <a:ext uri="{FF2B5EF4-FFF2-40B4-BE49-F238E27FC236}">
                <a16:creationId xmlns:a16="http://schemas.microsoft.com/office/drawing/2014/main" xmlns="" id="{A0BD08FE-90B8-064B-8B1B-8C1FD5178740}"/>
              </a:ext>
            </a:extLst>
          </p:cNvPr>
          <p:cNvSpPr/>
          <p:nvPr/>
        </p:nvSpPr>
        <p:spPr>
          <a:xfrm>
            <a:off x="2897881" y="3124210"/>
            <a:ext cx="2320104" cy="9374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xmlns="" id="{C0A00D78-2932-AD4D-80A7-DA0F09AE9961}"/>
              </a:ext>
            </a:extLst>
          </p:cNvPr>
          <p:cNvSpPr/>
          <p:nvPr/>
        </p:nvSpPr>
        <p:spPr>
          <a:xfrm>
            <a:off x="354404" y="4606608"/>
            <a:ext cx="5090122" cy="17462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descr="Globally women make up 23% of national parliamentarians, 26% of news media leaders, 25% of senior managers, 15% of corporate board members, 27% of judges.">
            <a:extLst>
              <a:ext uri="{FF2B5EF4-FFF2-40B4-BE49-F238E27FC236}">
                <a16:creationId xmlns:a16="http://schemas.microsoft.com/office/drawing/2014/main" xmlns="" id="{BD4DE449-5857-5349-8E13-D5F73880F9F8}"/>
              </a:ext>
            </a:extLst>
          </p:cNvPr>
          <p:cNvSpPr/>
          <p:nvPr/>
        </p:nvSpPr>
        <p:spPr>
          <a:xfrm>
            <a:off x="465875" y="1315170"/>
            <a:ext cx="4988714" cy="3540504"/>
          </a:xfrm>
          <a:prstGeom prst="rect">
            <a:avLst/>
          </a:prstGeom>
          <a:noFill/>
          <a:ln w="38100">
            <a:solidFill>
              <a:srgbClr val="45474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rgbClr val="454745"/>
                </a:solidFill>
              </a:rPr>
              <a:t>GLOBALLY WOMEN MAKE UP:</a:t>
            </a:r>
          </a:p>
          <a:p>
            <a:pPr algn="ctr"/>
            <a:endParaRPr lang="en-US">
              <a:solidFill>
                <a:srgbClr val="454745"/>
              </a:solidFill>
            </a:endParaRPr>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a:p>
            <a:pPr algn="ctr"/>
            <a:endParaRPr lang="en-US"/>
          </a:p>
        </p:txBody>
      </p:sp>
      <p:sp>
        <p:nvSpPr>
          <p:cNvPr id="27" name="TextBox 26" descr="Globally women make up 23% of National parliamentarians, 26% of news media leaders, 25% of senior managers, 15% of corporate board members, 27% of judges. ">
            <a:extLst>
              <a:ext uri="{FF2B5EF4-FFF2-40B4-BE49-F238E27FC236}">
                <a16:creationId xmlns:a16="http://schemas.microsoft.com/office/drawing/2014/main" xmlns="" id="{92F203D3-B857-8244-895A-1F63615AACD5}"/>
              </a:ext>
            </a:extLst>
          </p:cNvPr>
          <p:cNvSpPr txBox="1"/>
          <p:nvPr/>
        </p:nvSpPr>
        <p:spPr>
          <a:xfrm>
            <a:off x="1746955" y="2418865"/>
            <a:ext cx="585787" cy="338554"/>
          </a:xfrm>
          <a:prstGeom prst="rect">
            <a:avLst/>
          </a:prstGeom>
          <a:noFill/>
        </p:spPr>
        <p:txBody>
          <a:bodyPr wrap="square" rtlCol="0">
            <a:spAutoFit/>
          </a:bodyPr>
          <a:lstStyle/>
          <a:p>
            <a:r>
              <a:rPr lang="en-US" sz="1600" b="1">
                <a:solidFill>
                  <a:srgbClr val="454745"/>
                </a:solidFill>
              </a:rPr>
              <a:t>23%</a:t>
            </a:r>
          </a:p>
        </p:txBody>
      </p:sp>
      <p:sp>
        <p:nvSpPr>
          <p:cNvPr id="28" name="TextBox 27">
            <a:extLst>
              <a:ext uri="{FF2B5EF4-FFF2-40B4-BE49-F238E27FC236}">
                <a16:creationId xmlns:a16="http://schemas.microsoft.com/office/drawing/2014/main" xmlns="" id="{97965E6B-AE06-8C44-B767-7408A45C0902}"/>
              </a:ext>
            </a:extLst>
          </p:cNvPr>
          <p:cNvSpPr txBox="1"/>
          <p:nvPr/>
        </p:nvSpPr>
        <p:spPr>
          <a:xfrm>
            <a:off x="3695654" y="2410670"/>
            <a:ext cx="585787" cy="338554"/>
          </a:xfrm>
          <a:prstGeom prst="rect">
            <a:avLst/>
          </a:prstGeom>
          <a:noFill/>
        </p:spPr>
        <p:txBody>
          <a:bodyPr wrap="square" rtlCol="0">
            <a:spAutoFit/>
          </a:bodyPr>
          <a:lstStyle/>
          <a:p>
            <a:r>
              <a:rPr lang="en-US" sz="1600" b="1">
                <a:solidFill>
                  <a:srgbClr val="454745"/>
                </a:solidFill>
              </a:rPr>
              <a:t>26%</a:t>
            </a:r>
          </a:p>
        </p:txBody>
      </p:sp>
      <p:sp>
        <p:nvSpPr>
          <p:cNvPr id="29" name="TextBox 28">
            <a:extLst>
              <a:ext uri="{FF2B5EF4-FFF2-40B4-BE49-F238E27FC236}">
                <a16:creationId xmlns:a16="http://schemas.microsoft.com/office/drawing/2014/main" xmlns="" id="{CF83730B-6A98-8345-96A2-5FBB1D9D594F}"/>
              </a:ext>
            </a:extLst>
          </p:cNvPr>
          <p:cNvSpPr txBox="1"/>
          <p:nvPr/>
        </p:nvSpPr>
        <p:spPr>
          <a:xfrm>
            <a:off x="918875" y="3955748"/>
            <a:ext cx="585787" cy="338554"/>
          </a:xfrm>
          <a:prstGeom prst="rect">
            <a:avLst/>
          </a:prstGeom>
          <a:noFill/>
        </p:spPr>
        <p:txBody>
          <a:bodyPr wrap="square" rtlCol="0">
            <a:spAutoFit/>
          </a:bodyPr>
          <a:lstStyle/>
          <a:p>
            <a:r>
              <a:rPr lang="en-US" sz="1600" b="1">
                <a:solidFill>
                  <a:srgbClr val="454745"/>
                </a:solidFill>
              </a:rPr>
              <a:t>25%</a:t>
            </a:r>
          </a:p>
        </p:txBody>
      </p:sp>
      <p:sp>
        <p:nvSpPr>
          <p:cNvPr id="30" name="TextBox 29">
            <a:extLst>
              <a:ext uri="{FF2B5EF4-FFF2-40B4-BE49-F238E27FC236}">
                <a16:creationId xmlns:a16="http://schemas.microsoft.com/office/drawing/2014/main" xmlns="" id="{B9569770-C156-BD46-80E7-4CCA7E30FB09}"/>
              </a:ext>
            </a:extLst>
          </p:cNvPr>
          <p:cNvSpPr txBox="1"/>
          <p:nvPr/>
        </p:nvSpPr>
        <p:spPr>
          <a:xfrm>
            <a:off x="2688365" y="3942624"/>
            <a:ext cx="585787" cy="338554"/>
          </a:xfrm>
          <a:prstGeom prst="rect">
            <a:avLst/>
          </a:prstGeom>
          <a:noFill/>
        </p:spPr>
        <p:txBody>
          <a:bodyPr wrap="square" rtlCol="0">
            <a:spAutoFit/>
          </a:bodyPr>
          <a:lstStyle/>
          <a:p>
            <a:r>
              <a:rPr lang="en-US" sz="1600" b="1">
                <a:solidFill>
                  <a:srgbClr val="454745"/>
                </a:solidFill>
              </a:rPr>
              <a:t>15%</a:t>
            </a:r>
          </a:p>
        </p:txBody>
      </p:sp>
      <p:sp>
        <p:nvSpPr>
          <p:cNvPr id="31" name="TextBox 30">
            <a:extLst>
              <a:ext uri="{FF2B5EF4-FFF2-40B4-BE49-F238E27FC236}">
                <a16:creationId xmlns:a16="http://schemas.microsoft.com/office/drawing/2014/main" xmlns="" id="{D5FE73E1-DD69-1C42-98A4-7E5F2BE199BA}"/>
              </a:ext>
            </a:extLst>
          </p:cNvPr>
          <p:cNvSpPr txBox="1"/>
          <p:nvPr/>
        </p:nvSpPr>
        <p:spPr>
          <a:xfrm>
            <a:off x="4370638" y="3936062"/>
            <a:ext cx="585787" cy="338554"/>
          </a:xfrm>
          <a:prstGeom prst="rect">
            <a:avLst/>
          </a:prstGeom>
          <a:noFill/>
        </p:spPr>
        <p:txBody>
          <a:bodyPr wrap="square" rtlCol="0">
            <a:spAutoFit/>
          </a:bodyPr>
          <a:lstStyle/>
          <a:p>
            <a:r>
              <a:rPr lang="en-US" sz="1600" b="1">
                <a:solidFill>
                  <a:srgbClr val="454745"/>
                </a:solidFill>
              </a:rPr>
              <a:t>27%</a:t>
            </a:r>
          </a:p>
        </p:txBody>
      </p:sp>
      <p:pic>
        <p:nvPicPr>
          <p:cNvPr id="4" name="Picture 3" descr="A CEO or company chair of an Australian business is more likely to be named Peter or John than to be a woman. ">
            <a:extLst>
              <a:ext uri="{FF2B5EF4-FFF2-40B4-BE49-F238E27FC236}">
                <a16:creationId xmlns:a16="http://schemas.microsoft.com/office/drawing/2014/main" xmlns="" id="{007120A9-620F-4BB5-A54F-699775DEC54C}"/>
              </a:ext>
            </a:extLst>
          </p:cNvPr>
          <p:cNvPicPr>
            <a:picLocks noChangeAspect="1"/>
          </p:cNvPicPr>
          <p:nvPr/>
        </p:nvPicPr>
        <p:blipFill>
          <a:blip r:embed="rId8"/>
          <a:stretch>
            <a:fillRect/>
          </a:stretch>
        </p:blipFill>
        <p:spPr>
          <a:xfrm>
            <a:off x="5953968" y="1287785"/>
            <a:ext cx="2967782" cy="1930170"/>
          </a:xfrm>
          <a:prstGeom prst="rect">
            <a:avLst/>
          </a:prstGeom>
        </p:spPr>
      </p:pic>
      <p:sp>
        <p:nvSpPr>
          <p:cNvPr id="9" name="TextBox 8">
            <a:extLst>
              <a:ext uri="{FF2B5EF4-FFF2-40B4-BE49-F238E27FC236}">
                <a16:creationId xmlns:a16="http://schemas.microsoft.com/office/drawing/2014/main" xmlns="" id="{572719B5-D313-4F62-B926-75FF97A5250D}"/>
              </a:ext>
            </a:extLst>
          </p:cNvPr>
          <p:cNvSpPr txBox="1"/>
          <p:nvPr/>
        </p:nvSpPr>
        <p:spPr>
          <a:xfrm>
            <a:off x="6056953" y="3185007"/>
            <a:ext cx="2783632" cy="1477328"/>
          </a:xfrm>
          <a:prstGeom prst="rect">
            <a:avLst/>
          </a:prstGeom>
          <a:noFill/>
        </p:spPr>
        <p:txBody>
          <a:bodyPr wrap="square" rtlCol="0">
            <a:spAutoFit/>
          </a:bodyPr>
          <a:lstStyle/>
          <a:p>
            <a:r>
              <a:rPr lang="en-US" sz="1800">
                <a:latin typeface="+mn-lt"/>
                <a:cs typeface="Arial" panose="020B0604020202020204" pitchFamily="34" charset="0"/>
              </a:rPr>
              <a:t>A CEO or company chair of an Australian business is </a:t>
            </a:r>
            <a:r>
              <a:rPr lang="en-US" sz="1800" b="1">
                <a:latin typeface="+mn-lt"/>
                <a:cs typeface="Arial" panose="020B0604020202020204" pitchFamily="34" charset="0"/>
              </a:rPr>
              <a:t>more likely to be named Peter or John than to be a woman</a:t>
            </a:r>
            <a:r>
              <a:rPr lang="en-US" sz="1800">
                <a:latin typeface="+mn-lt"/>
                <a:cs typeface="Arial" panose="020B0604020202020204" pitchFamily="34" charset="0"/>
              </a:rPr>
              <a:t>.</a:t>
            </a:r>
            <a:endParaRPr lang="en-AU"/>
          </a:p>
        </p:txBody>
      </p:sp>
    </p:spTree>
    <p:extLst>
      <p:ext uri="{BB962C8B-B14F-4D97-AF65-F5344CB8AC3E}">
        <p14:creationId xmlns:p14="http://schemas.microsoft.com/office/powerpoint/2010/main" val="5954767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0CF30951-F4E2-4CD1-985E-B147F80BCC62}"/>
              </a:ext>
            </a:extLst>
          </p:cNvPr>
          <p:cNvSpPr>
            <a:spLocks noGrp="1"/>
          </p:cNvSpPr>
          <p:nvPr>
            <p:ph type="title"/>
          </p:nvPr>
        </p:nvSpPr>
        <p:spPr/>
        <p:txBody>
          <a:bodyPr/>
          <a:lstStyle/>
          <a:p>
            <a:r>
              <a:rPr lang="en-US"/>
              <a:t>Men disrespecting women to bond with each other</a:t>
            </a:r>
            <a:endParaRPr lang="en-AU"/>
          </a:p>
        </p:txBody>
      </p:sp>
      <p:pic>
        <p:nvPicPr>
          <p:cNvPr id="2" name="Picture 1" descr="text box with example 'St Kevin's College issues apology after students' sexist chant on Melbourne tram.'">
            <a:extLst>
              <a:ext uri="{FF2B5EF4-FFF2-40B4-BE49-F238E27FC236}">
                <a16:creationId xmlns:a16="http://schemas.microsoft.com/office/drawing/2014/main" xmlns="" id="{130F97B6-ACB7-475C-A019-0A2F3E240276}"/>
              </a:ext>
            </a:extLst>
          </p:cNvPr>
          <p:cNvPicPr>
            <a:picLocks noChangeAspect="1"/>
          </p:cNvPicPr>
          <p:nvPr/>
        </p:nvPicPr>
        <p:blipFill>
          <a:blip r:embed="rId3"/>
          <a:stretch>
            <a:fillRect/>
          </a:stretch>
        </p:blipFill>
        <p:spPr>
          <a:xfrm>
            <a:off x="489822" y="1101677"/>
            <a:ext cx="3862800" cy="833146"/>
          </a:xfrm>
          <a:prstGeom prst="rect">
            <a:avLst/>
          </a:prstGeom>
        </p:spPr>
      </p:pic>
      <p:sp>
        <p:nvSpPr>
          <p:cNvPr id="12" name="TextBox 11">
            <a:extLst>
              <a:ext uri="{FF2B5EF4-FFF2-40B4-BE49-F238E27FC236}">
                <a16:creationId xmlns:a16="http://schemas.microsoft.com/office/drawing/2014/main" xmlns="" id="{18A27C12-3007-46F5-A0CF-6B42DCB8CB03}"/>
              </a:ext>
            </a:extLst>
          </p:cNvPr>
          <p:cNvSpPr txBox="1"/>
          <p:nvPr/>
        </p:nvSpPr>
        <p:spPr>
          <a:xfrm>
            <a:off x="489824" y="2048368"/>
            <a:ext cx="3862269" cy="1380632"/>
          </a:xfrm>
          <a:prstGeom prst="rect">
            <a:avLst/>
          </a:prstGeom>
          <a:solidFill>
            <a:srgbClr val="096A84">
              <a:alpha val="20000"/>
            </a:srgbClr>
          </a:solidFill>
        </p:spPr>
        <p:txBody>
          <a:bodyPr wrap="square" lIns="135000" tIns="135000" rIns="135000" bIns="135000" rtlCol="0">
            <a:spAutoFit/>
          </a:bodyPr>
          <a:lstStyle/>
          <a:p>
            <a:pPr algn="ctr"/>
            <a:r>
              <a:rPr lang="en-US" b="1">
                <a:solidFill>
                  <a:srgbClr val="096A84"/>
                </a:solidFill>
                <a:latin typeface="Arial" panose="020B0604020202020204" pitchFamily="34" charset="0"/>
                <a:cs typeface="Arial" panose="020B0604020202020204" pitchFamily="34" charset="0"/>
              </a:rPr>
              <a:t>1 in 3 Australians </a:t>
            </a:r>
            <a:r>
              <a:rPr lang="en-US">
                <a:solidFill>
                  <a:srgbClr val="096A84"/>
                </a:solidFill>
                <a:latin typeface="Arial" panose="020B0604020202020204" pitchFamily="34" charset="0"/>
                <a:cs typeface="Arial" panose="020B0604020202020204" pitchFamily="34" charset="0"/>
              </a:rPr>
              <a:t>believe it’s natural for a man to want to appear in control of his partner in front of his male friends. </a:t>
            </a:r>
          </a:p>
        </p:txBody>
      </p:sp>
      <p:sp>
        <p:nvSpPr>
          <p:cNvPr id="8" name="TextBox 7">
            <a:extLst>
              <a:ext uri="{FF2B5EF4-FFF2-40B4-BE49-F238E27FC236}">
                <a16:creationId xmlns:a16="http://schemas.microsoft.com/office/drawing/2014/main" xmlns="" id="{6D28ECC8-4FD7-4D7B-AE89-A093E6FB1052}"/>
              </a:ext>
            </a:extLst>
          </p:cNvPr>
          <p:cNvSpPr txBox="1"/>
          <p:nvPr/>
        </p:nvSpPr>
        <p:spPr>
          <a:xfrm>
            <a:off x="489824" y="3644002"/>
            <a:ext cx="3862269" cy="1657631"/>
          </a:xfrm>
          <a:prstGeom prst="rect">
            <a:avLst/>
          </a:prstGeom>
          <a:solidFill>
            <a:srgbClr val="096A84"/>
          </a:solidFill>
        </p:spPr>
        <p:txBody>
          <a:bodyPr wrap="square" lIns="135000" tIns="135000" rIns="135000" bIns="135000" rtlCol="0">
            <a:spAutoFit/>
          </a:bodyPr>
          <a:lstStyle/>
          <a:p>
            <a:pPr algn="ctr"/>
            <a:r>
              <a:rPr lang="en-US">
                <a:solidFill>
                  <a:schemeClr val="bg1"/>
                </a:solidFill>
                <a:latin typeface="Arial" panose="020B0604020202020204" pitchFamily="34" charset="0"/>
                <a:cs typeface="Arial" panose="020B0604020202020204" pitchFamily="34" charset="0"/>
              </a:rPr>
              <a:t>“This was </a:t>
            </a:r>
            <a:r>
              <a:rPr lang="en-US" b="1">
                <a:solidFill>
                  <a:schemeClr val="bg1"/>
                </a:solidFill>
                <a:latin typeface="Arial" panose="020B0604020202020204" pitchFamily="34" charset="0"/>
                <a:cs typeface="Arial" panose="020B0604020202020204" pitchFamily="34" charset="0"/>
              </a:rPr>
              <a:t>locker room banter</a:t>
            </a:r>
            <a:r>
              <a:rPr lang="en-US">
                <a:solidFill>
                  <a:schemeClr val="bg1"/>
                </a:solidFill>
                <a:latin typeface="Arial" panose="020B0604020202020204" pitchFamily="34" charset="0"/>
                <a:cs typeface="Arial" panose="020B0604020202020204" pitchFamily="34" charset="0"/>
              </a:rPr>
              <a:t>, a private conversation that took place many years ago.”</a:t>
            </a:r>
            <a:br>
              <a:rPr lang="en-US">
                <a:solidFill>
                  <a:schemeClr val="bg1"/>
                </a:solidFill>
                <a:latin typeface="Arial" panose="020B0604020202020204" pitchFamily="34" charset="0"/>
                <a:cs typeface="Arial" panose="020B0604020202020204" pitchFamily="34" charset="0"/>
              </a:rPr>
            </a:br>
            <a:endParaRPr lang="en-US">
              <a:solidFill>
                <a:schemeClr val="bg1"/>
              </a:solidFill>
              <a:latin typeface="Arial" panose="020B0604020202020204" pitchFamily="34" charset="0"/>
              <a:cs typeface="Arial" panose="020B0604020202020204" pitchFamily="34" charset="0"/>
            </a:endParaRPr>
          </a:p>
          <a:p>
            <a:pPr algn="ctr"/>
            <a:r>
              <a:rPr lang="en-US" b="1">
                <a:solidFill>
                  <a:schemeClr val="bg1"/>
                </a:solidFill>
                <a:latin typeface="Arial" panose="020B0604020202020204" pitchFamily="34" charset="0"/>
                <a:cs typeface="Arial" panose="020B0604020202020204" pitchFamily="34" charset="0"/>
              </a:rPr>
              <a:t>Donald J. Trump</a:t>
            </a:r>
          </a:p>
        </p:txBody>
      </p:sp>
      <p:sp>
        <p:nvSpPr>
          <p:cNvPr id="15" name="TextBox 14">
            <a:extLst>
              <a:ext uri="{FF2B5EF4-FFF2-40B4-BE49-F238E27FC236}">
                <a16:creationId xmlns:a16="http://schemas.microsoft.com/office/drawing/2014/main" xmlns="" id="{3D035BC3-7175-48BF-9B86-41CA47979F47}"/>
              </a:ext>
            </a:extLst>
          </p:cNvPr>
          <p:cNvSpPr txBox="1"/>
          <p:nvPr/>
        </p:nvSpPr>
        <p:spPr>
          <a:xfrm>
            <a:off x="347110" y="5357416"/>
            <a:ext cx="6194174" cy="219291"/>
          </a:xfrm>
          <a:prstGeom prst="rect">
            <a:avLst/>
          </a:prstGeom>
          <a:noFill/>
        </p:spPr>
        <p:txBody>
          <a:bodyPr wrap="square" rtlCol="0">
            <a:spAutoFit/>
          </a:bodyPr>
          <a:lstStyle/>
          <a:p>
            <a:r>
              <a:rPr lang="en-US" sz="825">
                <a:latin typeface="Arial" panose="020B0604020202020204" pitchFamily="34" charset="0"/>
                <a:cs typeface="Arial" panose="020B0604020202020204" pitchFamily="34" charset="0"/>
              </a:rPr>
              <a:t>Sources: Silva 2019; Davidson 2014; Webster et al., 2017</a:t>
            </a:r>
            <a:endParaRPr lang="en-AU" sz="825">
              <a:latin typeface="Arial" panose="020B0604020202020204" pitchFamily="34" charset="0"/>
              <a:cs typeface="Arial" panose="020B0604020202020204" pitchFamily="34" charset="0"/>
            </a:endParaRPr>
          </a:p>
        </p:txBody>
      </p:sp>
      <p:pic>
        <p:nvPicPr>
          <p:cNvPr id="6" name="Picture 5" descr="text box example, quote from media source: 'Jedi Council' sex ring: 171 Australia Defence Force staff disciplined. Ten soldiers were sacked and another 161 received censures, warnings, performance counselling or punishment. Alleged army leader of 'Jedi Council' sex ring pleads guilty to offensive emails. ">
            <a:extLst>
              <a:ext uri="{FF2B5EF4-FFF2-40B4-BE49-F238E27FC236}">
                <a16:creationId xmlns:a16="http://schemas.microsoft.com/office/drawing/2014/main" xmlns="" id="{EDD68A16-ECF8-446D-80F6-0DFD9019735E}"/>
              </a:ext>
            </a:extLst>
          </p:cNvPr>
          <p:cNvPicPr>
            <a:picLocks noChangeAspect="1"/>
          </p:cNvPicPr>
          <p:nvPr/>
        </p:nvPicPr>
        <p:blipFill>
          <a:blip r:embed="rId4"/>
          <a:stretch>
            <a:fillRect/>
          </a:stretch>
        </p:blipFill>
        <p:spPr>
          <a:xfrm>
            <a:off x="4675873" y="1101600"/>
            <a:ext cx="4126962" cy="1380632"/>
          </a:xfrm>
          <a:prstGeom prst="rect">
            <a:avLst/>
          </a:prstGeom>
        </p:spPr>
      </p:pic>
      <p:sp>
        <p:nvSpPr>
          <p:cNvPr id="14" name="TextBox 13">
            <a:extLst>
              <a:ext uri="{FF2B5EF4-FFF2-40B4-BE49-F238E27FC236}">
                <a16:creationId xmlns:a16="http://schemas.microsoft.com/office/drawing/2014/main" xmlns="" id="{E087E850-DAC9-4AAC-9CA0-C2F1587B6EB7}"/>
              </a:ext>
            </a:extLst>
          </p:cNvPr>
          <p:cNvSpPr txBox="1"/>
          <p:nvPr/>
        </p:nvSpPr>
        <p:spPr>
          <a:xfrm>
            <a:off x="4675873" y="2738684"/>
            <a:ext cx="3894892" cy="1380632"/>
          </a:xfrm>
          <a:prstGeom prst="rect">
            <a:avLst/>
          </a:prstGeom>
          <a:solidFill>
            <a:srgbClr val="096A84">
              <a:alpha val="20000"/>
            </a:srgbClr>
          </a:solidFill>
        </p:spPr>
        <p:txBody>
          <a:bodyPr wrap="square" lIns="135000" tIns="135000" rIns="135000" bIns="135000" rtlCol="0">
            <a:spAutoFit/>
          </a:bodyPr>
          <a:lstStyle/>
          <a:p>
            <a:pPr algn="ctr"/>
            <a:r>
              <a:rPr lang="en-US" b="1">
                <a:solidFill>
                  <a:srgbClr val="096A84"/>
                </a:solidFill>
                <a:latin typeface="Arial" panose="020B0604020202020204" pitchFamily="34" charset="0"/>
                <a:cs typeface="Arial" panose="020B0604020202020204" pitchFamily="34" charset="0"/>
              </a:rPr>
              <a:t>Nearly 1 in 4 Australians </a:t>
            </a:r>
            <a:r>
              <a:rPr lang="en-US">
                <a:solidFill>
                  <a:srgbClr val="096A84"/>
                </a:solidFill>
                <a:latin typeface="Arial" panose="020B0604020202020204" pitchFamily="34" charset="0"/>
                <a:cs typeface="Arial" panose="020B0604020202020204" pitchFamily="34" charset="0"/>
              </a:rPr>
              <a:t>believe there’s no harm in men making sexist jokes when they are among their male friends.</a:t>
            </a:r>
          </a:p>
        </p:txBody>
      </p:sp>
    </p:spTree>
    <p:extLst>
      <p:ext uri="{BB962C8B-B14F-4D97-AF65-F5344CB8AC3E}">
        <p14:creationId xmlns:p14="http://schemas.microsoft.com/office/powerpoint/2010/main" val="6724150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9D6DDF-7AEC-4057-BF81-D71490C6BDC6}"/>
              </a:ext>
            </a:extLst>
          </p:cNvPr>
          <p:cNvSpPr>
            <a:spLocks noGrp="1"/>
          </p:cNvSpPr>
          <p:nvPr>
            <p:ph type="title" idx="4294967295"/>
          </p:nvPr>
        </p:nvSpPr>
        <p:spPr>
          <a:xfrm>
            <a:off x="457200" y="-1143000"/>
            <a:ext cx="8229600" cy="1143000"/>
          </a:xfrm>
        </p:spPr>
        <p:txBody>
          <a:bodyPr vert="horz" wrap="square" lIns="91440" tIns="45720" rIns="91440" bIns="45720" numCol="1" anchor="b" anchorCtr="0" compatLnSpc="1">
            <a:prstTxWarp prst="textNoShape">
              <a:avLst/>
            </a:prstTxWarp>
          </a:bodyPr>
          <a:lstStyle/>
          <a:p>
            <a:r>
              <a:rPr lang="en-AU"/>
              <a:t>Acknowledgments </a:t>
            </a:r>
          </a:p>
        </p:txBody>
      </p:sp>
    </p:spTree>
    <p:extLst>
      <p:ext uri="{BB962C8B-B14F-4D97-AF65-F5344CB8AC3E}">
        <p14:creationId xmlns:p14="http://schemas.microsoft.com/office/powerpoint/2010/main" val="1374030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42F331BA-9956-47A7-A9DC-002FFCB1191C}"/>
              </a:ext>
            </a:extLst>
          </p:cNvPr>
          <p:cNvSpPr>
            <a:spLocks noGrp="1"/>
          </p:cNvSpPr>
          <p:nvPr>
            <p:ph type="title"/>
          </p:nvPr>
        </p:nvSpPr>
        <p:spPr/>
        <p:txBody>
          <a:bodyPr/>
          <a:lstStyle/>
          <a:p>
            <a:r>
              <a:rPr lang="en-US">
                <a:ea typeface="+mj-lt"/>
                <a:cs typeface="+mj-lt"/>
              </a:rPr>
              <a:t>Group activity: 10 minutes</a:t>
            </a:r>
            <a:endParaRPr lang="en-US"/>
          </a:p>
        </p:txBody>
      </p:sp>
      <p:sp>
        <p:nvSpPr>
          <p:cNvPr id="8" name="Content Placeholder 2">
            <a:extLst>
              <a:ext uri="{FF2B5EF4-FFF2-40B4-BE49-F238E27FC236}">
                <a16:creationId xmlns:a16="http://schemas.microsoft.com/office/drawing/2014/main" xmlns="" id="{09C50F41-A90B-4B65-9904-E260DCA63AF9}"/>
              </a:ext>
            </a:extLst>
          </p:cNvPr>
          <p:cNvSpPr>
            <a:spLocks noGrp="1"/>
          </p:cNvSpPr>
          <p:nvPr>
            <p:ph idx="1"/>
          </p:nvPr>
        </p:nvSpPr>
        <p:spPr>
          <a:xfrm>
            <a:off x="457200" y="1355855"/>
            <a:ext cx="8229600" cy="1455057"/>
          </a:xfrm>
        </p:spPr>
        <p:txBody>
          <a:bodyPr>
            <a:normAutofit/>
          </a:bodyPr>
          <a:lstStyle/>
          <a:p>
            <a:pPr marL="0" indent="0">
              <a:buClr>
                <a:srgbClr val="454745"/>
              </a:buClr>
              <a:buNone/>
            </a:pPr>
            <a:r>
              <a:rPr lang="en-AU" sz="2400">
                <a:ea typeface="+mn-lt"/>
                <a:cs typeface="+mn-lt"/>
              </a:rPr>
              <a:t>In groups, participants to discuss one of the gendered drivers of violence against women and provide examples  of this driver either in TAFE or the broader community. </a:t>
            </a:r>
            <a:endParaRPr lang="en-US" sz="2400">
              <a:cs typeface="Calibri"/>
            </a:endParaRPr>
          </a:p>
        </p:txBody>
      </p:sp>
      <p:pic>
        <p:nvPicPr>
          <p:cNvPr id="1026" name="Picture 2">
            <a:extLst>
              <a:ext uri="{FF2B5EF4-FFF2-40B4-BE49-F238E27FC236}">
                <a16:creationId xmlns:a16="http://schemas.microsoft.com/office/drawing/2014/main" xmlns="" id="{5CCD961E-7334-4F5D-AD68-BEC904A5FC08}"/>
              </a:ext>
              <a:ext uri="{C183D7F6-B498-43B3-948B-1728B52AA6E4}">
                <adec:decorative xmlns:adec="http://schemas.microsoft.com/office/drawing/2017/decorative" xmlns=""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269" y="2611117"/>
            <a:ext cx="5293462" cy="2891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90509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1C4C8CFA-56A8-449A-A588-EFBA76D2D923}"/>
              </a:ext>
            </a:extLst>
          </p:cNvPr>
          <p:cNvSpPr>
            <a:spLocks noGrp="1"/>
          </p:cNvSpPr>
          <p:nvPr>
            <p:ph type="title"/>
          </p:nvPr>
        </p:nvSpPr>
        <p:spPr/>
        <p:txBody>
          <a:bodyPr/>
          <a:lstStyle/>
          <a:p>
            <a:r>
              <a:rPr lang="en-US"/>
              <a:t>Taking action</a:t>
            </a:r>
            <a:endParaRPr lang="en-AU"/>
          </a:p>
        </p:txBody>
      </p:sp>
      <p:sp>
        <p:nvSpPr>
          <p:cNvPr id="8" name="Content Placeholder 2">
            <a:extLst>
              <a:ext uri="{FF2B5EF4-FFF2-40B4-BE49-F238E27FC236}">
                <a16:creationId xmlns:a16="http://schemas.microsoft.com/office/drawing/2014/main" xmlns="" id="{208ACB5B-D6E3-45A7-8A6E-666ADF087184}"/>
              </a:ext>
            </a:extLst>
          </p:cNvPr>
          <p:cNvSpPr>
            <a:spLocks noGrp="1"/>
          </p:cNvSpPr>
          <p:nvPr>
            <p:ph idx="1"/>
          </p:nvPr>
        </p:nvSpPr>
        <p:spPr>
          <a:xfrm>
            <a:off x="457200" y="1203649"/>
            <a:ext cx="8229600" cy="4674637"/>
          </a:xfrm>
        </p:spPr>
        <p:txBody>
          <a:bodyPr>
            <a:noAutofit/>
          </a:bodyPr>
          <a:lstStyle/>
          <a:p>
            <a:pPr>
              <a:buFont typeface="Arial" panose="020B0604020202020204" pitchFamily="34" charset="0"/>
              <a:buChar char="•"/>
            </a:pPr>
            <a:r>
              <a:rPr lang="en-US" sz="2000"/>
              <a:t>Challenge condoning of violence against women</a:t>
            </a:r>
          </a:p>
          <a:p>
            <a:pPr>
              <a:buFont typeface="Arial" panose="020B0604020202020204" pitchFamily="34" charset="0"/>
              <a:buChar char="•"/>
            </a:pPr>
            <a:endParaRPr lang="en-US" sz="2000"/>
          </a:p>
          <a:p>
            <a:pPr>
              <a:buFont typeface="Arial" panose="020B0604020202020204" pitchFamily="34" charset="0"/>
              <a:buChar char="•"/>
            </a:pPr>
            <a:r>
              <a:rPr lang="en-US" sz="2000"/>
              <a:t>Challenge gender stereotypes and roles</a:t>
            </a:r>
          </a:p>
          <a:p>
            <a:pPr>
              <a:buFont typeface="Arial" panose="020B0604020202020204" pitchFamily="34" charset="0"/>
              <a:buChar char="•"/>
            </a:pPr>
            <a:endParaRPr lang="en-US" sz="2000"/>
          </a:p>
          <a:p>
            <a:pPr>
              <a:buFont typeface="Arial" panose="020B0604020202020204" pitchFamily="34" charset="0"/>
              <a:buChar char="•"/>
            </a:pPr>
            <a:r>
              <a:rPr lang="en-US" sz="2000"/>
              <a:t>Promote women’s independence and decision-making</a:t>
            </a:r>
          </a:p>
          <a:p>
            <a:pPr>
              <a:buFont typeface="Arial" panose="020B0604020202020204" pitchFamily="34" charset="0"/>
              <a:buChar char="•"/>
            </a:pPr>
            <a:endParaRPr lang="en-US" sz="2000"/>
          </a:p>
          <a:p>
            <a:pPr>
              <a:buFont typeface="Arial" panose="020B0604020202020204" pitchFamily="34" charset="0"/>
              <a:buChar char="•"/>
            </a:pPr>
            <a:r>
              <a:rPr lang="en-US" sz="2000"/>
              <a:t>Strengthen positive, equal and respectful relationships</a:t>
            </a:r>
          </a:p>
          <a:p>
            <a:pPr>
              <a:buFont typeface="Arial" panose="020B0604020202020204" pitchFamily="34" charset="0"/>
              <a:buChar char="•"/>
            </a:pPr>
            <a:endParaRPr lang="en-US" sz="2000"/>
          </a:p>
          <a:p>
            <a:pPr>
              <a:buFont typeface="Arial" panose="020B0604020202020204" pitchFamily="34" charset="0"/>
              <a:buChar char="•"/>
            </a:pPr>
            <a:r>
              <a:rPr lang="en-US" sz="2000"/>
              <a:t>Promote and normalise gender equality in public and private life</a:t>
            </a:r>
          </a:p>
          <a:p>
            <a:pPr>
              <a:buFont typeface="Arial" panose="020B0604020202020204" pitchFamily="34" charset="0"/>
              <a:buChar char="•"/>
            </a:pPr>
            <a:endParaRPr lang="en-US" sz="2000"/>
          </a:p>
          <a:p>
            <a:pPr>
              <a:buFont typeface="Arial" panose="020B0604020202020204" pitchFamily="34" charset="0"/>
              <a:buChar char="•"/>
            </a:pPr>
            <a:r>
              <a:rPr lang="en-US" sz="2000"/>
              <a:t>Address other forms of inequality and discrimination</a:t>
            </a:r>
          </a:p>
          <a:p>
            <a:endParaRPr lang="en-AU"/>
          </a:p>
        </p:txBody>
      </p:sp>
    </p:spTree>
    <p:extLst>
      <p:ext uri="{BB962C8B-B14F-4D97-AF65-F5344CB8AC3E}">
        <p14:creationId xmlns:p14="http://schemas.microsoft.com/office/powerpoint/2010/main" val="2586651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FEE177-0C32-49CF-8B3C-40D085930BAC}"/>
              </a:ext>
            </a:extLst>
          </p:cNvPr>
          <p:cNvSpPr>
            <a:spLocks noGrp="1"/>
          </p:cNvSpPr>
          <p:nvPr>
            <p:ph type="title"/>
          </p:nvPr>
        </p:nvSpPr>
        <p:spPr/>
        <p:txBody>
          <a:bodyPr/>
          <a:lstStyle/>
          <a:p>
            <a:r>
              <a:rPr lang="en-US" sz="3600"/>
              <a:t>Break: 10 minutes</a:t>
            </a:r>
            <a:endParaRPr lang="en-AU" sz="3600"/>
          </a:p>
        </p:txBody>
      </p:sp>
    </p:spTree>
    <p:extLst>
      <p:ext uri="{BB962C8B-B14F-4D97-AF65-F5344CB8AC3E}">
        <p14:creationId xmlns:p14="http://schemas.microsoft.com/office/powerpoint/2010/main" val="1947746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EED17723-45FE-4D0E-8844-1FAEEBF512BB}"/>
              </a:ext>
            </a:extLst>
          </p:cNvPr>
          <p:cNvSpPr>
            <a:spLocks noGrp="1"/>
          </p:cNvSpPr>
          <p:nvPr>
            <p:ph type="title"/>
          </p:nvPr>
        </p:nvSpPr>
        <p:spPr>
          <a:xfrm>
            <a:off x="674687" y="1346661"/>
            <a:ext cx="7772400" cy="653591"/>
          </a:xfrm>
        </p:spPr>
        <p:txBody>
          <a:bodyPr/>
          <a:lstStyle/>
          <a:p>
            <a:r>
              <a:rPr lang="en-AU"/>
              <a:t>2. FACE THE CHALLENGE</a:t>
            </a:r>
          </a:p>
        </p:txBody>
      </p:sp>
      <p:sp>
        <p:nvSpPr>
          <p:cNvPr id="8" name="Text Placeholder 2">
            <a:extLst>
              <a:ext uri="{FF2B5EF4-FFF2-40B4-BE49-F238E27FC236}">
                <a16:creationId xmlns:a16="http://schemas.microsoft.com/office/drawing/2014/main" xmlns="" id="{1736174D-D221-445D-B2F0-0E5C0E3F744E}"/>
              </a:ext>
            </a:extLst>
          </p:cNvPr>
          <p:cNvSpPr txBox="1">
            <a:spLocks/>
          </p:cNvSpPr>
          <p:nvPr/>
        </p:nvSpPr>
        <p:spPr>
          <a:xfrm>
            <a:off x="674688" y="2147420"/>
            <a:ext cx="7772400" cy="1775778"/>
          </a:xfrm>
          <a:prstGeom prst="rect">
            <a:avLst/>
          </a:prstGeom>
        </p:spPr>
        <p:txBody>
          <a:bodyPr vert="horz" lIns="91440" tIns="45720" rIns="91440" bIns="45720" rtlCol="0" anchor="t">
            <a:no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600"/>
              <a:t>Learning outcomes:</a:t>
            </a:r>
          </a:p>
          <a:p>
            <a:pPr>
              <a:buFont typeface="Arial" panose="020B0604020202020204" pitchFamily="34" charset="0"/>
              <a:buChar char="•"/>
            </a:pPr>
            <a:r>
              <a:rPr lang="en-US" sz="2600"/>
              <a:t>Understand the relationship between gender equality and TAFEs</a:t>
            </a:r>
          </a:p>
          <a:p>
            <a:pPr>
              <a:buFont typeface="Arial" panose="020B0604020202020204" pitchFamily="34" charset="0"/>
              <a:buChar char="•"/>
            </a:pPr>
            <a:r>
              <a:rPr lang="en-US" sz="2600"/>
              <a:t>Explore primary prevention in a TAFE setting</a:t>
            </a:r>
          </a:p>
        </p:txBody>
      </p:sp>
    </p:spTree>
    <p:extLst>
      <p:ext uri="{BB962C8B-B14F-4D97-AF65-F5344CB8AC3E}">
        <p14:creationId xmlns:p14="http://schemas.microsoft.com/office/powerpoint/2010/main" val="3517987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his image depicts what an evidence-based approach looks like. there are five levels where prevention work needs to done depicted as five rings. In the middle ring is the individual and relationship level, the ring around this is organisational and community level, then systems and institutional level followed by societal level . wrapping around this are three arrows: structures, norms and practices. indicating that at all levels we need to change the structures, norms and practices. ">
            <a:extLst>
              <a:ext uri="{FF2B5EF4-FFF2-40B4-BE49-F238E27FC236}">
                <a16:creationId xmlns:a16="http://schemas.microsoft.com/office/drawing/2014/main" xmlns="" id="{293A01C9-63A0-4D09-9866-6A9C9B5ACB81}"/>
              </a:ext>
            </a:extLst>
          </p:cNvPr>
          <p:cNvPicPr>
            <a:picLocks noChangeAspect="1"/>
          </p:cNvPicPr>
          <p:nvPr/>
        </p:nvPicPr>
        <p:blipFill>
          <a:blip r:embed="rId3"/>
          <a:stretch>
            <a:fillRect/>
          </a:stretch>
        </p:blipFill>
        <p:spPr>
          <a:xfrm>
            <a:off x="4647600" y="1445797"/>
            <a:ext cx="4039200" cy="3938390"/>
          </a:xfrm>
          <a:prstGeom prst="ellipse">
            <a:avLst/>
          </a:prstGeom>
        </p:spPr>
      </p:pic>
      <p:pic>
        <p:nvPicPr>
          <p:cNvPr id="6" name="Picture 5" descr="image of the front cover of Our Watch Change the Story A shared framework for the primary prevention of violence against women and their children in Australia.">
            <a:extLst>
              <a:ext uri="{FF2B5EF4-FFF2-40B4-BE49-F238E27FC236}">
                <a16:creationId xmlns:a16="http://schemas.microsoft.com/office/drawing/2014/main" xmlns="" id="{2E0DD434-45F3-4E50-B2E7-986354F3BFFE}"/>
              </a:ext>
            </a:extLst>
          </p:cNvPr>
          <p:cNvPicPr>
            <a:picLocks noChangeAspect="1"/>
          </p:cNvPicPr>
          <p:nvPr/>
        </p:nvPicPr>
        <p:blipFill>
          <a:blip r:embed="rId4"/>
          <a:stretch>
            <a:fillRect/>
          </a:stretch>
        </p:blipFill>
        <p:spPr>
          <a:xfrm>
            <a:off x="989229" y="1308660"/>
            <a:ext cx="2975141" cy="4212664"/>
          </a:xfrm>
          <a:prstGeom prst="rect">
            <a:avLst/>
          </a:prstGeom>
        </p:spPr>
      </p:pic>
      <p:sp>
        <p:nvSpPr>
          <p:cNvPr id="7" name="Title 3">
            <a:extLst>
              <a:ext uri="{FF2B5EF4-FFF2-40B4-BE49-F238E27FC236}">
                <a16:creationId xmlns:a16="http://schemas.microsoft.com/office/drawing/2014/main" xmlns="" id="{413C9782-8200-49E9-A951-DE1D370B84A9}"/>
              </a:ext>
            </a:extLst>
          </p:cNvPr>
          <p:cNvSpPr>
            <a:spLocks noGrp="1"/>
          </p:cNvSpPr>
          <p:nvPr>
            <p:ph type="title"/>
          </p:nvPr>
        </p:nvSpPr>
        <p:spPr/>
        <p:txBody>
          <a:bodyPr/>
          <a:lstStyle/>
          <a:p>
            <a:r>
              <a:rPr lang="en-US"/>
              <a:t>Why does violence against women occur?</a:t>
            </a:r>
            <a:endParaRPr lang="en-AU"/>
          </a:p>
        </p:txBody>
      </p:sp>
    </p:spTree>
    <p:extLst>
      <p:ext uri="{BB962C8B-B14F-4D97-AF65-F5344CB8AC3E}">
        <p14:creationId xmlns:p14="http://schemas.microsoft.com/office/powerpoint/2010/main" val="82892920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xmlns="" id="{765015AA-4AA3-4F08-993C-7CD70A6EC30C}"/>
              </a:ext>
            </a:extLst>
          </p:cNvPr>
          <p:cNvSpPr>
            <a:spLocks noGrp="1"/>
          </p:cNvSpPr>
          <p:nvPr>
            <p:ph type="title"/>
          </p:nvPr>
        </p:nvSpPr>
        <p:spPr/>
        <p:txBody>
          <a:bodyPr/>
          <a:lstStyle/>
          <a:p>
            <a:r>
              <a:rPr lang="en-US"/>
              <a:t>TAFEs as leaders</a:t>
            </a:r>
            <a:endParaRPr lang="en-AU"/>
          </a:p>
        </p:txBody>
      </p:sp>
      <p:sp>
        <p:nvSpPr>
          <p:cNvPr id="7" name="Content Placeholder 2">
            <a:extLst>
              <a:ext uri="{FF2B5EF4-FFF2-40B4-BE49-F238E27FC236}">
                <a16:creationId xmlns:a16="http://schemas.microsoft.com/office/drawing/2014/main" xmlns="" id="{3C96377D-B3AB-49FA-A42E-6B4424EADAB5}"/>
              </a:ext>
            </a:extLst>
          </p:cNvPr>
          <p:cNvSpPr>
            <a:spLocks noGrp="1"/>
          </p:cNvSpPr>
          <p:nvPr>
            <p:ph idx="1"/>
          </p:nvPr>
        </p:nvSpPr>
        <p:spPr>
          <a:xfrm>
            <a:off x="457200" y="1311277"/>
            <a:ext cx="8229600" cy="4343074"/>
          </a:xfrm>
        </p:spPr>
        <p:txBody>
          <a:bodyPr>
            <a:noAutofit/>
          </a:bodyPr>
          <a:lstStyle/>
          <a:p>
            <a:pPr>
              <a:buFont typeface="Arial" panose="020B0604020202020204" pitchFamily="34" charset="0"/>
              <a:buChar char="•"/>
            </a:pPr>
            <a:r>
              <a:rPr lang="en-AU" sz="2400"/>
              <a:t>TAFEs influence people’s beliefs, attitudes and behaviours as places where people spend time studying, working, living and socialising.</a:t>
            </a:r>
          </a:p>
          <a:p>
            <a:pPr>
              <a:buFont typeface="Arial" panose="020B0604020202020204" pitchFamily="34" charset="0"/>
              <a:buChar char="•"/>
            </a:pPr>
            <a:endParaRPr lang="en-AU" sz="2400"/>
          </a:p>
          <a:p>
            <a:pPr>
              <a:buFont typeface="Arial" panose="020B0604020202020204" pitchFamily="34" charset="0"/>
              <a:buChar char="•"/>
            </a:pPr>
            <a:r>
              <a:rPr lang="en-AU" sz="2400"/>
              <a:t>As diverse and vibrant communities, TAFEs can ensure that more people are included in work to promote gender equality.</a:t>
            </a:r>
          </a:p>
          <a:p>
            <a:pPr>
              <a:buFont typeface="Arial" panose="020B0604020202020204" pitchFamily="34" charset="0"/>
              <a:buChar char="•"/>
            </a:pPr>
            <a:endParaRPr lang="en-AU" sz="2400"/>
          </a:p>
          <a:p>
            <a:pPr>
              <a:buFont typeface="Arial" panose="020B0604020202020204" pitchFamily="34" charset="0"/>
              <a:buChar char="•"/>
              <a:defRPr/>
            </a:pPr>
            <a:r>
              <a:rPr lang="en-US" sz="2400"/>
              <a:t>Every industry and sector has a role to play in challenging gender inequality, and TAFEs are uniquely positioned to help future workforces achieve this. </a:t>
            </a:r>
          </a:p>
          <a:p>
            <a:pPr marL="0" indent="0" algn="ctr">
              <a:buNone/>
            </a:pPr>
            <a:endParaRPr lang="en-AU" sz="3000"/>
          </a:p>
          <a:p>
            <a:pPr indent="-323850"/>
            <a:endParaRPr lang="en-US">
              <a:cs typeface="Calibri"/>
            </a:endParaRPr>
          </a:p>
        </p:txBody>
      </p:sp>
    </p:spTree>
    <p:extLst>
      <p:ext uri="{BB962C8B-B14F-4D97-AF65-F5344CB8AC3E}">
        <p14:creationId xmlns:p14="http://schemas.microsoft.com/office/powerpoint/2010/main" val="37326618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7C32D5-40A5-4116-84A8-ED68AA2327E5}"/>
              </a:ext>
              <a:ext uri="{C183D7F6-B498-43B3-948B-1728B52AA6E4}">
                <adec:decorative xmlns:adec="http://schemas.microsoft.com/office/drawing/2017/decorative" xmlns="" val="0"/>
              </a:ext>
            </a:extLst>
          </p:cNvPr>
          <p:cNvSpPr>
            <a:spLocks noGrp="1"/>
          </p:cNvSpPr>
          <p:nvPr>
            <p:ph type="title"/>
          </p:nvPr>
        </p:nvSpPr>
        <p:spPr/>
        <p:txBody>
          <a:bodyPr/>
          <a:lstStyle/>
          <a:p>
            <a:r>
              <a:rPr lang="en-AU">
                <a:solidFill>
                  <a:schemeClr val="bg1"/>
                </a:solidFill>
              </a:rPr>
              <a:t>The relationship between primary prevention and other work to prevent violence against women</a:t>
            </a:r>
          </a:p>
        </p:txBody>
      </p:sp>
      <p:pic>
        <p:nvPicPr>
          <p:cNvPr id="1026" name="Picture 2" descr="image of a river. depicting from bottom up crisis response as people in the river waving the arms for help. early intervention depicted with people in the river in life saving rings. primary prevention depicted with people standing beside the river">
            <a:extLst>
              <a:ext uri="{FF2B5EF4-FFF2-40B4-BE49-F238E27FC236}">
                <a16:creationId xmlns:a16="http://schemas.microsoft.com/office/drawing/2014/main" xmlns="" id="{8DD58BFF-7CEF-4EE3-AEE2-0D4DB3243C6D}"/>
              </a:ext>
              <a:ext uri="{C183D7F6-B498-43B3-948B-1728B52AA6E4}">
                <adec:decorative xmlns:adec="http://schemas.microsoft.com/office/drawing/2017/decorative" xmlns="" val="0"/>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6642"/>
          <a:stretch/>
        </p:blipFill>
        <p:spPr bwMode="auto">
          <a:xfrm>
            <a:off x="457200" y="0"/>
            <a:ext cx="2208629" cy="56053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xmlns="" id="{D67741FD-4757-4250-8963-9556194D630D}"/>
              </a:ext>
              <a:ext uri="{C183D7F6-B498-43B3-948B-1728B52AA6E4}">
                <adec:decorative xmlns:adec="http://schemas.microsoft.com/office/drawing/2017/decorative" xmlns="" val="0"/>
              </a:ext>
            </a:extLst>
          </p:cNvPr>
          <p:cNvSpPr txBox="1"/>
          <p:nvPr/>
        </p:nvSpPr>
        <p:spPr>
          <a:xfrm>
            <a:off x="3025210" y="384314"/>
            <a:ext cx="5892324" cy="707886"/>
          </a:xfrm>
          <a:prstGeom prst="rect">
            <a:avLst/>
          </a:prstGeom>
          <a:noFill/>
        </p:spPr>
        <p:txBody>
          <a:bodyPr wrap="square" rtlCol="0">
            <a:spAutoFit/>
          </a:bodyPr>
          <a:lstStyle/>
          <a:p>
            <a:r>
              <a:rPr lang="en-US" sz="2000" b="1"/>
              <a:t>Primary prevention </a:t>
            </a:r>
            <a:r>
              <a:rPr lang="en-US" sz="2000"/>
              <a:t>– whole of population initiatives that address the primary, underlying drivers of violence</a:t>
            </a:r>
          </a:p>
        </p:txBody>
      </p:sp>
      <p:sp>
        <p:nvSpPr>
          <p:cNvPr id="9" name="TextBox 8">
            <a:extLst>
              <a:ext uri="{FF2B5EF4-FFF2-40B4-BE49-F238E27FC236}">
                <a16:creationId xmlns:a16="http://schemas.microsoft.com/office/drawing/2014/main" xmlns="" id="{2A47C1D5-4D99-4481-ACE6-98BEC7A8D44E}"/>
              </a:ext>
              <a:ext uri="{C183D7F6-B498-43B3-948B-1728B52AA6E4}">
                <adec:decorative xmlns:adec="http://schemas.microsoft.com/office/drawing/2017/decorative" xmlns="" val="0"/>
              </a:ext>
            </a:extLst>
          </p:cNvPr>
          <p:cNvSpPr txBox="1"/>
          <p:nvPr/>
        </p:nvSpPr>
        <p:spPr>
          <a:xfrm>
            <a:off x="3025210" y="2294843"/>
            <a:ext cx="5791242" cy="1015663"/>
          </a:xfrm>
          <a:prstGeom prst="rect">
            <a:avLst/>
          </a:prstGeom>
          <a:noFill/>
        </p:spPr>
        <p:txBody>
          <a:bodyPr wrap="square" rtlCol="0">
            <a:spAutoFit/>
          </a:bodyPr>
          <a:lstStyle/>
          <a:p>
            <a:r>
              <a:rPr lang="en-US" sz="2000" b="1"/>
              <a:t>Early intervention </a:t>
            </a:r>
            <a:r>
              <a:rPr lang="en-US" sz="2000"/>
              <a:t>– aims to ‘change the trajectory’ for individuals at higher than average risk of perpetrating or experiencing violence. </a:t>
            </a:r>
          </a:p>
        </p:txBody>
      </p:sp>
      <p:sp>
        <p:nvSpPr>
          <p:cNvPr id="8" name="TextBox 7">
            <a:extLst>
              <a:ext uri="{FF2B5EF4-FFF2-40B4-BE49-F238E27FC236}">
                <a16:creationId xmlns:a16="http://schemas.microsoft.com/office/drawing/2014/main" xmlns="" id="{41DA4D99-E95E-491D-9AB1-959C1C7477B1}"/>
              </a:ext>
              <a:ext uri="{C183D7F6-B498-43B3-948B-1728B52AA6E4}">
                <adec:decorative xmlns:adec="http://schemas.microsoft.com/office/drawing/2017/decorative" xmlns="" val="0"/>
              </a:ext>
            </a:extLst>
          </p:cNvPr>
          <p:cNvSpPr txBox="1"/>
          <p:nvPr/>
        </p:nvSpPr>
        <p:spPr>
          <a:xfrm>
            <a:off x="3025209" y="4513149"/>
            <a:ext cx="5791243" cy="1015663"/>
          </a:xfrm>
          <a:prstGeom prst="rect">
            <a:avLst/>
          </a:prstGeom>
          <a:noFill/>
        </p:spPr>
        <p:txBody>
          <a:bodyPr wrap="square" rtlCol="0">
            <a:spAutoFit/>
          </a:bodyPr>
          <a:lstStyle/>
          <a:p>
            <a:r>
              <a:rPr lang="en-US" sz="2000" b="1"/>
              <a:t>Response services </a:t>
            </a:r>
            <a:r>
              <a:rPr lang="en-US" sz="2000"/>
              <a:t>– supporting survivors and holding perpetrators to account (aims to prevent recurrence of violence)</a:t>
            </a:r>
            <a:endParaRPr lang="en-AU" sz="2000"/>
          </a:p>
        </p:txBody>
      </p:sp>
    </p:spTree>
    <p:extLst>
      <p:ext uri="{BB962C8B-B14F-4D97-AF65-F5344CB8AC3E}">
        <p14:creationId xmlns:p14="http://schemas.microsoft.com/office/powerpoint/2010/main" val="12699137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63DD16D4-F8D5-4B18-BD32-E8B970DD18BE}"/>
              </a:ext>
            </a:extLst>
          </p:cNvPr>
          <p:cNvSpPr>
            <a:spLocks noGrp="1"/>
          </p:cNvSpPr>
          <p:nvPr>
            <p:ph type="title"/>
          </p:nvPr>
        </p:nvSpPr>
        <p:spPr/>
        <p:txBody>
          <a:bodyPr>
            <a:noAutofit/>
          </a:bodyPr>
          <a:lstStyle/>
          <a:p>
            <a:r>
              <a:rPr lang="en-US"/>
              <a:t>Respect and Equality in TAFE: whole-of-TAFE model</a:t>
            </a:r>
          </a:p>
        </p:txBody>
      </p:sp>
      <p:pic>
        <p:nvPicPr>
          <p:cNvPr id="1026" name="Picture 2" descr="A circle with five wedges, one for each domain -workplace, students, teaching and learning, communication, industry and community with culture circling all the domains.">
            <a:extLst>
              <a:ext uri="{FF2B5EF4-FFF2-40B4-BE49-F238E27FC236}">
                <a16:creationId xmlns:a16="http://schemas.microsoft.com/office/drawing/2014/main" xmlns="" id="{8B86ACBC-8CE3-4C2D-9FA0-AEA833990108}"/>
              </a:ext>
            </a:extLst>
          </p:cNvPr>
          <p:cNvPicPr>
            <a:picLocks noGrp="1" noChangeAspect="1" noChangeArrowheads="1"/>
          </p:cNvPicPr>
          <p:nvPr>
            <p:ph idx="1"/>
          </p:nvPr>
        </p:nvPicPr>
        <p:blipFill>
          <a:blip r:embed="rId3"/>
          <a:srcRect/>
          <a:stretch/>
        </p:blipFill>
        <p:spPr bwMode="auto">
          <a:xfrm>
            <a:off x="699021" y="1844340"/>
            <a:ext cx="3528132" cy="3530781"/>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4">
            <a:extLst>
              <a:ext uri="{FF2B5EF4-FFF2-40B4-BE49-F238E27FC236}">
                <a16:creationId xmlns:a16="http://schemas.microsoft.com/office/drawing/2014/main" xmlns="" id="{427B046D-49A5-4189-8039-859BFE0F4B70}"/>
              </a:ext>
            </a:extLst>
          </p:cNvPr>
          <p:cNvSpPr txBox="1">
            <a:spLocks/>
          </p:cNvSpPr>
          <p:nvPr/>
        </p:nvSpPr>
        <p:spPr>
          <a:xfrm>
            <a:off x="4647600" y="1311275"/>
            <a:ext cx="4039200" cy="4210049"/>
          </a:xfrm>
          <a:prstGeom prst="rect">
            <a:avLst/>
          </a:prstGeom>
        </p:spPr>
        <p:txBody>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Font typeface="Lucida Grande"/>
              <a:buNone/>
            </a:pPr>
            <a:r>
              <a:rPr lang="en-US"/>
              <a:t>A whole-of-TAFE approach will include planned and coordinated actions across these five domains:</a:t>
            </a:r>
          </a:p>
          <a:p>
            <a:endParaRPr lang="en-US"/>
          </a:p>
          <a:p>
            <a:r>
              <a:rPr lang="en-US"/>
              <a:t>Workplace</a:t>
            </a:r>
          </a:p>
          <a:p>
            <a:endParaRPr lang="en-US"/>
          </a:p>
          <a:p>
            <a:r>
              <a:rPr lang="en-US"/>
              <a:t>Students</a:t>
            </a:r>
          </a:p>
          <a:p>
            <a:endParaRPr lang="en-US"/>
          </a:p>
          <a:p>
            <a:r>
              <a:rPr lang="en-US"/>
              <a:t>Teaching and learning</a:t>
            </a:r>
          </a:p>
          <a:p>
            <a:endParaRPr lang="en-US"/>
          </a:p>
          <a:p>
            <a:r>
              <a:rPr lang="en-US"/>
              <a:t>Communications</a:t>
            </a:r>
          </a:p>
          <a:p>
            <a:endParaRPr lang="en-US"/>
          </a:p>
          <a:p>
            <a:r>
              <a:rPr lang="en-US"/>
              <a:t>Industry and community</a:t>
            </a:r>
          </a:p>
          <a:p>
            <a:endParaRPr lang="en-US"/>
          </a:p>
        </p:txBody>
      </p:sp>
    </p:spTree>
    <p:extLst>
      <p:ext uri="{BB962C8B-B14F-4D97-AF65-F5344CB8AC3E}">
        <p14:creationId xmlns:p14="http://schemas.microsoft.com/office/powerpoint/2010/main" val="39278192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xmlns="" id="{CA9E6E05-354A-41A2-A27C-668A3FE16382}"/>
              </a:ext>
            </a:extLst>
          </p:cNvPr>
          <p:cNvSpPr>
            <a:spLocks noGrp="1"/>
          </p:cNvSpPr>
          <p:nvPr>
            <p:ph type="title"/>
          </p:nvPr>
        </p:nvSpPr>
        <p:spPr/>
        <p:txBody>
          <a:bodyPr/>
          <a:lstStyle/>
          <a:p>
            <a:r>
              <a:rPr lang="en-AU"/>
              <a:t>Bringing it all together </a:t>
            </a:r>
          </a:p>
        </p:txBody>
      </p:sp>
      <p:sp>
        <p:nvSpPr>
          <p:cNvPr id="7" name="Content Placeholder 16">
            <a:extLst>
              <a:ext uri="{FF2B5EF4-FFF2-40B4-BE49-F238E27FC236}">
                <a16:creationId xmlns:a16="http://schemas.microsoft.com/office/drawing/2014/main" xmlns="" id="{3E521EC9-C9C9-4109-883A-E3DEE1BB2F79}"/>
              </a:ext>
            </a:extLst>
          </p:cNvPr>
          <p:cNvSpPr>
            <a:spLocks noGrp="1"/>
          </p:cNvSpPr>
          <p:nvPr>
            <p:ph idx="1"/>
          </p:nvPr>
        </p:nvSpPr>
        <p:spPr>
          <a:xfrm>
            <a:off x="457200" y="1311276"/>
            <a:ext cx="1413803" cy="4210049"/>
          </a:xfrm>
        </p:spPr>
        <p:txBody>
          <a:bodyPr lIns="0">
            <a:noAutofit/>
          </a:bodyPr>
          <a:lstStyle/>
          <a:p>
            <a:pPr marL="126000" indent="0">
              <a:buNone/>
            </a:pPr>
            <a:r>
              <a:rPr kumimoji="0" lang="en-AU" altLang="en-US" sz="1400" b="0" i="0" u="none" strike="noStrike" cap="none" normalizeH="0" baseline="0">
                <a:ln>
                  <a:noFill/>
                </a:ln>
                <a:solidFill>
                  <a:schemeClr val="tx1"/>
                </a:solidFill>
                <a:effectLst/>
                <a:latin typeface="Calibri" panose="020F0502020204030204" pitchFamily="34" charset="0"/>
                <a:ea typeface="Calibri" panose="020F0502020204030204" pitchFamily="34" charset="0"/>
                <a:cs typeface="Arial" panose="020B0604020202020204" pitchFamily="34" charset="0"/>
              </a:rPr>
              <a:t>Across our society, if we all work together, as educators as employers and as a community, we can change this picture of gender inequality and stop violence against women before it starts. In achieving the vision of a Australia free from violence, every TAFE has a role to play.</a:t>
            </a:r>
            <a:endParaRPr kumimoji="0" lang="en-AU" altLang="en-US" sz="1400" b="0" i="0" u="none" strike="noStrike" cap="none" normalizeH="0" baseline="0">
              <a:ln>
                <a:noFill/>
              </a:ln>
              <a:solidFill>
                <a:schemeClr val="tx1"/>
              </a:solidFill>
              <a:effectLst/>
              <a:latin typeface="Arial" panose="020B0604020202020204" pitchFamily="34" charset="0"/>
            </a:endParaRPr>
          </a:p>
        </p:txBody>
      </p:sp>
      <p:pic>
        <p:nvPicPr>
          <p:cNvPr id="9" name="Content Placeholder 20" descr="diagram bring the approach together. One taking responsibility. Two taking action and tracking progress across the five domains - workplace, students, teaching and learning and communications. leads in each domain identified workplace leads are leaders, business, operations and HR. student leads are student services and HR. Teaching and learning leaders and educators. communications lead are communications and marketing. industry and community leaders are student services, HR, skills and jobs centres.&#10;&#10;this approach leaders to the transformation of business as usual in TAFE">
            <a:extLst>
              <a:ext uri="{FF2B5EF4-FFF2-40B4-BE49-F238E27FC236}">
                <a16:creationId xmlns:a16="http://schemas.microsoft.com/office/drawing/2014/main" xmlns="" id="{7CD0C8CC-0EBF-4BED-AC92-4EFBDEE8C1C4}"/>
              </a:ext>
            </a:extLst>
          </p:cNvPr>
          <p:cNvPicPr>
            <a:picLocks noChangeAspect="1"/>
          </p:cNvPicPr>
          <p:nvPr/>
        </p:nvPicPr>
        <p:blipFill rotWithShape="1">
          <a:blip r:embed="rId3"/>
          <a:srcRect l="6625" t="2409" r="7041"/>
          <a:stretch/>
        </p:blipFill>
        <p:spPr>
          <a:xfrm>
            <a:off x="2268929" y="1092200"/>
            <a:ext cx="6417871" cy="5128744"/>
          </a:xfrm>
          <a:prstGeom prst="rect">
            <a:avLst/>
          </a:prstGeom>
        </p:spPr>
      </p:pic>
    </p:spTree>
    <p:extLst>
      <p:ext uri="{BB962C8B-B14F-4D97-AF65-F5344CB8AC3E}">
        <p14:creationId xmlns:p14="http://schemas.microsoft.com/office/powerpoint/2010/main" val="395695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271DF0-B457-40D9-BD3E-B9A7EAEDB813}"/>
              </a:ext>
            </a:extLst>
          </p:cNvPr>
          <p:cNvSpPr>
            <a:spLocks noGrp="1"/>
          </p:cNvSpPr>
          <p:nvPr>
            <p:ph type="title"/>
          </p:nvPr>
        </p:nvSpPr>
        <p:spPr/>
        <p:txBody>
          <a:bodyPr/>
          <a:lstStyle/>
          <a:p>
            <a:r>
              <a:rPr lang="en-US"/>
              <a:t>Levers</a:t>
            </a:r>
            <a:endParaRPr lang="en-AU"/>
          </a:p>
        </p:txBody>
      </p:sp>
      <p:pic>
        <p:nvPicPr>
          <p:cNvPr id="4" name="Content Placeholder 3">
            <a:extLst>
              <a:ext uri="{FF2B5EF4-FFF2-40B4-BE49-F238E27FC236}">
                <a16:creationId xmlns:a16="http://schemas.microsoft.com/office/drawing/2014/main" xmlns="" id="{04CAF173-63A3-47E4-A31B-24775C4C3B64}"/>
              </a:ext>
              <a:ext uri="{C183D7F6-B498-43B3-948B-1728B52AA6E4}">
                <adec:decorative xmlns:adec="http://schemas.microsoft.com/office/drawing/2017/decorative" xmlns="" val="1"/>
              </a:ext>
            </a:extLst>
          </p:cNvPr>
          <p:cNvPicPr>
            <a:picLocks noGrp="1"/>
          </p:cNvPicPr>
          <p:nvPr>
            <p:ph idx="1"/>
          </p:nvPr>
        </p:nvPicPr>
        <p:blipFill>
          <a:blip r:embed="rId3">
            <a:grayscl/>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364061" y="1211903"/>
            <a:ext cx="2814118" cy="2584546"/>
          </a:xfrm>
          <a:prstGeom prst="rect">
            <a:avLst/>
          </a:prstGeom>
        </p:spPr>
      </p:pic>
      <p:pic>
        <p:nvPicPr>
          <p:cNvPr id="5" name="Picture 4">
            <a:extLst>
              <a:ext uri="{FF2B5EF4-FFF2-40B4-BE49-F238E27FC236}">
                <a16:creationId xmlns:a16="http://schemas.microsoft.com/office/drawing/2014/main" xmlns="" id="{6FE85A9D-55DD-4C5C-BC31-CD0D9C9B3C0E}"/>
              </a:ext>
              <a:ext uri="{C183D7F6-B498-43B3-948B-1728B52AA6E4}">
                <adec:decorative xmlns:adec="http://schemas.microsoft.com/office/drawing/2017/decorative" xmlns="" val="1"/>
              </a:ext>
            </a:extLst>
          </p:cNvPr>
          <p:cNvPicPr>
            <a:picLocks/>
          </p:cNvPicPr>
          <p:nvPr/>
        </p:nvPicPr>
        <p:blipFill>
          <a:blip r:embed="rId5">
            <a:grayscl/>
          </a:blip>
          <a:stretch>
            <a:fillRect/>
          </a:stretch>
        </p:blipFill>
        <p:spPr>
          <a:xfrm>
            <a:off x="3289293" y="1310400"/>
            <a:ext cx="2565415" cy="2387553"/>
          </a:xfrm>
          <a:prstGeom prst="rect">
            <a:avLst/>
          </a:prstGeom>
        </p:spPr>
      </p:pic>
      <p:pic>
        <p:nvPicPr>
          <p:cNvPr id="6" name="Picture 5">
            <a:extLst>
              <a:ext uri="{FF2B5EF4-FFF2-40B4-BE49-F238E27FC236}">
                <a16:creationId xmlns:a16="http://schemas.microsoft.com/office/drawing/2014/main" xmlns="" id="{EE6A3898-70C1-4583-B980-479AF65EFE80}"/>
              </a:ext>
              <a:ext uri="{C183D7F6-B498-43B3-948B-1728B52AA6E4}">
                <adec:decorative xmlns:adec="http://schemas.microsoft.com/office/drawing/2017/decorative" xmlns="" val="1"/>
              </a:ext>
            </a:extLst>
          </p:cNvPr>
          <p:cNvPicPr>
            <a:picLocks noChangeAspect="1"/>
          </p:cNvPicPr>
          <p:nvPr/>
        </p:nvPicPr>
        <p:blipFill>
          <a:blip r:embed="rId6">
            <a:grayscl/>
          </a:blip>
          <a:stretch>
            <a:fillRect/>
          </a:stretch>
        </p:blipFill>
        <p:spPr>
          <a:xfrm>
            <a:off x="6079828" y="1431347"/>
            <a:ext cx="2566800" cy="2266606"/>
          </a:xfrm>
          <a:prstGeom prst="rect">
            <a:avLst/>
          </a:prstGeom>
        </p:spPr>
      </p:pic>
      <p:sp>
        <p:nvSpPr>
          <p:cNvPr id="7" name="TextBox 6">
            <a:extLst>
              <a:ext uri="{FF2B5EF4-FFF2-40B4-BE49-F238E27FC236}">
                <a16:creationId xmlns:a16="http://schemas.microsoft.com/office/drawing/2014/main" xmlns="" id="{008B86BD-187C-4632-A46F-FD9562B7A2B2}"/>
              </a:ext>
            </a:extLst>
          </p:cNvPr>
          <p:cNvSpPr txBox="1"/>
          <p:nvPr/>
        </p:nvSpPr>
        <p:spPr>
          <a:xfrm>
            <a:off x="713862" y="3611782"/>
            <a:ext cx="2114516" cy="1200329"/>
          </a:xfrm>
          <a:prstGeom prst="rect">
            <a:avLst/>
          </a:prstGeom>
          <a:noFill/>
        </p:spPr>
        <p:txBody>
          <a:bodyPr wrap="square" rtlCol="0">
            <a:spAutoFit/>
          </a:bodyPr>
          <a:lstStyle/>
          <a:p>
            <a:pPr algn="ctr"/>
            <a:r>
              <a:rPr lang="en-US" sz="2400">
                <a:latin typeface="+mn-lt"/>
                <a:cs typeface="Arial" panose="020B0604020202020204" pitchFamily="34" charset="0"/>
              </a:rPr>
              <a:t>Values and expected behaviours</a:t>
            </a:r>
            <a:endParaRPr lang="en-AU" sz="2400">
              <a:latin typeface="+mn-lt"/>
              <a:cs typeface="Arial" panose="020B0604020202020204" pitchFamily="34" charset="0"/>
            </a:endParaRPr>
          </a:p>
        </p:txBody>
      </p:sp>
      <p:sp>
        <p:nvSpPr>
          <p:cNvPr id="8" name="TextBox 7">
            <a:extLst>
              <a:ext uri="{FF2B5EF4-FFF2-40B4-BE49-F238E27FC236}">
                <a16:creationId xmlns:a16="http://schemas.microsoft.com/office/drawing/2014/main" xmlns="" id="{AEDD4342-AE23-4C07-9EA5-94A18FB70C34}"/>
              </a:ext>
            </a:extLst>
          </p:cNvPr>
          <p:cNvSpPr txBox="1"/>
          <p:nvPr/>
        </p:nvSpPr>
        <p:spPr>
          <a:xfrm>
            <a:off x="3386792" y="3735622"/>
            <a:ext cx="2114516" cy="830997"/>
          </a:xfrm>
          <a:prstGeom prst="rect">
            <a:avLst/>
          </a:prstGeom>
          <a:noFill/>
        </p:spPr>
        <p:txBody>
          <a:bodyPr wrap="square" rtlCol="0">
            <a:spAutoFit/>
          </a:bodyPr>
          <a:lstStyle/>
          <a:p>
            <a:pPr algn="ctr"/>
            <a:r>
              <a:rPr lang="en-US" sz="2400">
                <a:solidFill>
                  <a:srgbClr val="34354A"/>
                </a:solidFill>
                <a:latin typeface="+mn-lt"/>
                <a:cs typeface="Arial" panose="020B0604020202020204" pitchFamily="34" charset="0"/>
              </a:rPr>
              <a:t>Structures and policies</a:t>
            </a:r>
            <a:endParaRPr lang="en-AU" sz="2400">
              <a:solidFill>
                <a:srgbClr val="34354A"/>
              </a:solidFill>
              <a:latin typeface="+mn-lt"/>
              <a:cs typeface="Arial" panose="020B0604020202020204" pitchFamily="34" charset="0"/>
            </a:endParaRPr>
          </a:p>
        </p:txBody>
      </p:sp>
      <p:sp>
        <p:nvSpPr>
          <p:cNvPr id="9" name="TextBox 8">
            <a:extLst>
              <a:ext uri="{FF2B5EF4-FFF2-40B4-BE49-F238E27FC236}">
                <a16:creationId xmlns:a16="http://schemas.microsoft.com/office/drawing/2014/main" xmlns="" id="{040C117C-DA58-40BD-BE1C-E138CB063A2E}"/>
              </a:ext>
            </a:extLst>
          </p:cNvPr>
          <p:cNvSpPr txBox="1"/>
          <p:nvPr/>
        </p:nvSpPr>
        <p:spPr>
          <a:xfrm>
            <a:off x="6227724" y="3796449"/>
            <a:ext cx="2114516" cy="830997"/>
          </a:xfrm>
          <a:prstGeom prst="rect">
            <a:avLst/>
          </a:prstGeom>
          <a:noFill/>
        </p:spPr>
        <p:txBody>
          <a:bodyPr wrap="square" rtlCol="0">
            <a:spAutoFit/>
          </a:bodyPr>
          <a:lstStyle/>
          <a:p>
            <a:pPr algn="ctr"/>
            <a:r>
              <a:rPr lang="en-US" sz="2400">
                <a:latin typeface="+mn-lt"/>
                <a:cs typeface="Arial" panose="020B0604020202020204" pitchFamily="34" charset="0"/>
              </a:rPr>
              <a:t>Culture and norms</a:t>
            </a:r>
            <a:endParaRPr lang="en-AU" sz="2400">
              <a:latin typeface="+mn-lt"/>
              <a:cs typeface="Arial" panose="020B0604020202020204" pitchFamily="34" charset="0"/>
            </a:endParaRPr>
          </a:p>
        </p:txBody>
      </p:sp>
    </p:spTree>
    <p:extLst>
      <p:ext uri="{BB962C8B-B14F-4D97-AF65-F5344CB8AC3E}">
        <p14:creationId xmlns:p14="http://schemas.microsoft.com/office/powerpoint/2010/main" val="171129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08660276-2109-4DFB-BF7C-B77C84BAB214}"/>
              </a:ext>
            </a:extLst>
          </p:cNvPr>
          <p:cNvSpPr>
            <a:spLocks noGrp="1"/>
          </p:cNvSpPr>
          <p:nvPr>
            <p:ph type="title"/>
          </p:nvPr>
        </p:nvSpPr>
        <p:spPr/>
        <p:txBody>
          <a:bodyPr/>
          <a:lstStyle/>
          <a:p>
            <a:r>
              <a:rPr lang="en-US" sz="2800" b="1"/>
              <a:t>Expectations</a:t>
            </a:r>
            <a:endParaRPr lang="en-AU"/>
          </a:p>
        </p:txBody>
      </p:sp>
      <p:sp>
        <p:nvSpPr>
          <p:cNvPr id="7" name="Content Placeholder 2">
            <a:extLst>
              <a:ext uri="{FF2B5EF4-FFF2-40B4-BE49-F238E27FC236}">
                <a16:creationId xmlns:a16="http://schemas.microsoft.com/office/drawing/2014/main" xmlns="" id="{57DB24A1-1CE8-4FDB-84B9-2D63C7062BB0}"/>
              </a:ext>
            </a:extLst>
          </p:cNvPr>
          <p:cNvSpPr>
            <a:spLocks noGrp="1"/>
          </p:cNvSpPr>
          <p:nvPr>
            <p:ph idx="1"/>
          </p:nvPr>
        </p:nvSpPr>
        <p:spPr/>
        <p:txBody>
          <a:bodyPr>
            <a:normAutofit/>
          </a:bodyPr>
          <a:lstStyle/>
          <a:p>
            <a:pPr marL="213995" indent="-171450">
              <a:lnSpc>
                <a:spcPct val="90000"/>
              </a:lnSpc>
              <a:spcAft>
                <a:spcPts val="450"/>
              </a:spcAft>
              <a:buFont typeface="Arial" panose="020B0604020202020204" pitchFamily="34" charset="0"/>
              <a:buChar char="•"/>
            </a:pPr>
            <a:r>
              <a:rPr lang="en-US" sz="1800"/>
              <a:t>Respectful conversations – challenge ideas, not people</a:t>
            </a:r>
          </a:p>
          <a:p>
            <a:pPr marL="42545">
              <a:lnSpc>
                <a:spcPct val="90000"/>
              </a:lnSpc>
              <a:spcAft>
                <a:spcPts val="450"/>
              </a:spcAft>
            </a:pPr>
            <a:endParaRPr lang="en-US" sz="1800">
              <a:cs typeface="Calibri"/>
            </a:endParaRPr>
          </a:p>
          <a:p>
            <a:pPr marL="213995" indent="-171450">
              <a:lnSpc>
                <a:spcPct val="90000"/>
              </a:lnSpc>
              <a:spcAft>
                <a:spcPts val="450"/>
              </a:spcAft>
              <a:buFont typeface="Arial" panose="020B0604020202020204" pitchFamily="34" charset="0"/>
              <a:buChar char="•"/>
            </a:pPr>
            <a:r>
              <a:rPr lang="en-US" sz="1800"/>
              <a:t>Practice self-care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Keep this as a learning space, not a therapeutic space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Commitment to participating</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Be present – mobile phones off or on silent and please keep cameras on if possible</a:t>
            </a:r>
            <a:endParaRPr lang="en-US" sz="1800">
              <a:cs typeface="Calibri"/>
            </a:endParaRPr>
          </a:p>
          <a:p>
            <a:pPr marL="213995" indent="-171450">
              <a:lnSpc>
                <a:spcPct val="90000"/>
              </a:lnSpc>
              <a:spcAft>
                <a:spcPts val="450"/>
              </a:spcAft>
              <a:buFont typeface="Arial" panose="020B0604020202020204" pitchFamily="34" charset="0"/>
              <a:buChar char="•"/>
            </a:pPr>
            <a:endParaRPr lang="en-US" sz="1800">
              <a:cs typeface="Calibri"/>
            </a:endParaRPr>
          </a:p>
          <a:p>
            <a:pPr marL="213995" indent="-171450">
              <a:lnSpc>
                <a:spcPct val="90000"/>
              </a:lnSpc>
              <a:spcAft>
                <a:spcPts val="450"/>
              </a:spcAft>
              <a:buFont typeface="Arial" panose="020B0604020202020204" pitchFamily="34" charset="0"/>
              <a:buChar char="•"/>
            </a:pPr>
            <a:r>
              <a:rPr lang="en-US" sz="1800"/>
              <a:t>Let’s keep to time!</a:t>
            </a:r>
            <a:endParaRPr lang="en-US" sz="1800">
              <a:cs typeface="Calibri"/>
            </a:endParaRPr>
          </a:p>
          <a:p>
            <a:pPr marL="126000" indent="0">
              <a:buNone/>
            </a:pPr>
            <a:endParaRPr lang="en-AU"/>
          </a:p>
        </p:txBody>
      </p:sp>
    </p:spTree>
    <p:extLst>
      <p:ext uri="{BB962C8B-B14F-4D97-AF65-F5344CB8AC3E}">
        <p14:creationId xmlns:p14="http://schemas.microsoft.com/office/powerpoint/2010/main" val="4424065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F85D7AC5-6EA5-4875-8F1E-E2587105B4FE}"/>
              </a:ext>
            </a:extLst>
          </p:cNvPr>
          <p:cNvSpPr>
            <a:spLocks noGrp="1"/>
          </p:cNvSpPr>
          <p:nvPr>
            <p:ph type="title"/>
          </p:nvPr>
        </p:nvSpPr>
        <p:spPr>
          <a:xfrm>
            <a:off x="674687" y="1346661"/>
            <a:ext cx="7772400" cy="653591"/>
          </a:xfrm>
        </p:spPr>
        <p:txBody>
          <a:bodyPr/>
          <a:lstStyle/>
          <a:p>
            <a:r>
              <a:rPr lang="en-US" sz="4000" b="1">
                <a:ea typeface="Calibri" charset="0"/>
                <a:cs typeface="Calibri"/>
              </a:rPr>
              <a:t>3. OWN THE CHALLENGE</a:t>
            </a:r>
            <a:endParaRPr lang="en-AU"/>
          </a:p>
        </p:txBody>
      </p:sp>
      <p:sp>
        <p:nvSpPr>
          <p:cNvPr id="10" name="Text Placeholder 2">
            <a:extLst>
              <a:ext uri="{FF2B5EF4-FFF2-40B4-BE49-F238E27FC236}">
                <a16:creationId xmlns:a16="http://schemas.microsoft.com/office/drawing/2014/main" xmlns="" id="{BC4E264C-B887-43F7-A2C2-A59432508DC1}"/>
              </a:ext>
            </a:extLst>
          </p:cNvPr>
          <p:cNvSpPr txBox="1">
            <a:spLocks/>
          </p:cNvSpPr>
          <p:nvPr/>
        </p:nvSpPr>
        <p:spPr>
          <a:xfrm>
            <a:off x="674688" y="2147420"/>
            <a:ext cx="7772400" cy="1775778"/>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800"/>
              <a:t>Learning outcome:</a:t>
            </a:r>
          </a:p>
          <a:p>
            <a:r>
              <a:rPr lang="en-US" sz="2800"/>
              <a:t>Understand your role as leaders in creating an enabling environment and driving change</a:t>
            </a:r>
          </a:p>
        </p:txBody>
      </p:sp>
    </p:spTree>
    <p:extLst>
      <p:ext uri="{BB962C8B-B14F-4D97-AF65-F5344CB8AC3E}">
        <p14:creationId xmlns:p14="http://schemas.microsoft.com/office/powerpoint/2010/main" val="3885459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AAD4C5-E91E-4488-8A6E-5DBEEBA96B82}"/>
              </a:ext>
            </a:extLst>
          </p:cNvPr>
          <p:cNvSpPr>
            <a:spLocks noGrp="1"/>
          </p:cNvSpPr>
          <p:nvPr>
            <p:ph type="title"/>
          </p:nvPr>
        </p:nvSpPr>
        <p:spPr/>
        <p:txBody>
          <a:bodyPr/>
          <a:lstStyle/>
          <a:p>
            <a:r>
              <a:rPr lang="en-US"/>
              <a:t>A leadership issue</a:t>
            </a:r>
            <a:endParaRPr lang="en-AU"/>
          </a:p>
        </p:txBody>
      </p:sp>
      <p:sp>
        <p:nvSpPr>
          <p:cNvPr id="10" name="Content Placeholder 9">
            <a:extLst>
              <a:ext uri="{FF2B5EF4-FFF2-40B4-BE49-F238E27FC236}">
                <a16:creationId xmlns:a16="http://schemas.microsoft.com/office/drawing/2014/main" xmlns="" id="{E7B6E687-DB5D-4FD0-A152-6DA1524CC223}"/>
              </a:ext>
            </a:extLst>
          </p:cNvPr>
          <p:cNvSpPr>
            <a:spLocks noGrp="1"/>
          </p:cNvSpPr>
          <p:nvPr>
            <p:ph idx="1"/>
          </p:nvPr>
        </p:nvSpPr>
        <p:spPr>
          <a:xfrm>
            <a:off x="457200" y="1092200"/>
            <a:ext cx="8229600" cy="4692780"/>
          </a:xfrm>
        </p:spPr>
        <p:txBody>
          <a:bodyPr>
            <a:noAutofit/>
          </a:bodyPr>
          <a:lstStyle/>
          <a:p>
            <a:pPr marL="126000" indent="0">
              <a:buNone/>
            </a:pPr>
            <a:r>
              <a:rPr lang="en-US" sz="2000"/>
              <a:t>A commitment from senior leaders to act on gender equality across all five domains of the TAFE is the </a:t>
            </a:r>
            <a:r>
              <a:rPr lang="en-US" sz="2000" b="1"/>
              <a:t>first and most important step </a:t>
            </a:r>
            <a:r>
              <a:rPr lang="en-US" sz="2000"/>
              <a:t>in driving change.</a:t>
            </a:r>
          </a:p>
          <a:p>
            <a:endParaRPr lang="en-US" sz="2000"/>
          </a:p>
          <a:p>
            <a:pPr marL="126000" indent="0">
              <a:buNone/>
            </a:pPr>
            <a:r>
              <a:rPr lang="en-US" sz="2000"/>
              <a:t>Leaders can:</a:t>
            </a:r>
          </a:p>
          <a:p>
            <a:pPr marL="126000" indent="0">
              <a:buNone/>
            </a:pPr>
            <a:endParaRPr lang="en-US" sz="2000"/>
          </a:p>
          <a:p>
            <a:pPr marL="411750" lvl="1" indent="-285750">
              <a:buFont typeface="Arial" panose="020B0604020202020204" pitchFamily="34" charset="0"/>
              <a:buChar char="•"/>
            </a:pPr>
            <a:r>
              <a:rPr lang="en-US" sz="2000"/>
              <a:t>Role model respect and equality</a:t>
            </a:r>
          </a:p>
          <a:p>
            <a:pPr marL="411750" lvl="1" indent="-285750">
              <a:buFont typeface="Arial" panose="020B0604020202020204" pitchFamily="34" charset="0"/>
              <a:buChar char="•"/>
            </a:pPr>
            <a:endParaRPr lang="en-US" sz="2000"/>
          </a:p>
          <a:p>
            <a:pPr marL="411750" lvl="1" indent="-285750">
              <a:buFont typeface="Arial" panose="020B0604020202020204" pitchFamily="34" charset="0"/>
              <a:buChar char="•"/>
            </a:pPr>
            <a:r>
              <a:rPr lang="en-US" sz="2000"/>
              <a:t>Make a formal commitment</a:t>
            </a:r>
          </a:p>
          <a:p>
            <a:pPr marL="411750" lvl="1" indent="-285750">
              <a:buFont typeface="Arial" panose="020B0604020202020204" pitchFamily="34" charset="0"/>
              <a:buChar char="•"/>
            </a:pPr>
            <a:endParaRPr lang="en-US" sz="2000"/>
          </a:p>
          <a:p>
            <a:pPr marL="411750" lvl="1" indent="-285750">
              <a:buFont typeface="Arial" panose="020B0604020202020204" pitchFamily="34" charset="0"/>
              <a:buChar char="•"/>
            </a:pPr>
            <a:r>
              <a:rPr lang="en-US" sz="2000"/>
              <a:t>Allocate resources</a:t>
            </a:r>
          </a:p>
          <a:p>
            <a:pPr marL="411750" lvl="1" indent="-285750">
              <a:buFont typeface="Arial" panose="020B0604020202020204" pitchFamily="34" charset="0"/>
              <a:buChar char="•"/>
            </a:pPr>
            <a:endParaRPr lang="en-US" sz="2000"/>
          </a:p>
          <a:p>
            <a:pPr marL="411750" lvl="1" indent="-285750">
              <a:buFont typeface="Arial" panose="020B0604020202020204" pitchFamily="34" charset="0"/>
              <a:buChar char="•"/>
            </a:pPr>
            <a:r>
              <a:rPr lang="en-US" sz="2000"/>
              <a:t>Support staff</a:t>
            </a:r>
            <a:endParaRPr lang="en-AU" sz="2000"/>
          </a:p>
        </p:txBody>
      </p:sp>
    </p:spTree>
    <p:extLst>
      <p:ext uri="{BB962C8B-B14F-4D97-AF65-F5344CB8AC3E}">
        <p14:creationId xmlns:p14="http://schemas.microsoft.com/office/powerpoint/2010/main" val="96388001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C5CBC1-F7A3-42E8-9A98-BDB23BAD9BD5}"/>
              </a:ext>
            </a:extLst>
          </p:cNvPr>
          <p:cNvSpPr>
            <a:spLocks noGrp="1"/>
          </p:cNvSpPr>
          <p:nvPr>
            <p:ph type="title"/>
          </p:nvPr>
        </p:nvSpPr>
        <p:spPr/>
        <p:txBody>
          <a:bodyPr/>
          <a:lstStyle/>
          <a:p>
            <a:r>
              <a:rPr lang="en-US"/>
              <a:t>What can you do as a leader?</a:t>
            </a:r>
            <a:endParaRPr lang="en-AU"/>
          </a:p>
        </p:txBody>
      </p:sp>
      <p:sp>
        <p:nvSpPr>
          <p:cNvPr id="4" name="Content Placeholder 4">
            <a:extLst>
              <a:ext uri="{FF2B5EF4-FFF2-40B4-BE49-F238E27FC236}">
                <a16:creationId xmlns:a16="http://schemas.microsoft.com/office/drawing/2014/main" xmlns="" id="{60611533-6E9B-48FD-8CB8-9C2C614D7BA2}"/>
              </a:ext>
            </a:extLst>
          </p:cNvPr>
          <p:cNvSpPr>
            <a:spLocks noGrp="1"/>
          </p:cNvSpPr>
          <p:nvPr>
            <p:ph idx="1"/>
          </p:nvPr>
        </p:nvSpPr>
        <p:spPr>
          <a:xfrm>
            <a:off x="457200" y="1092200"/>
            <a:ext cx="8229600" cy="4795416"/>
          </a:xfrm>
        </p:spPr>
        <p:txBody>
          <a:bodyPr>
            <a:normAutofit/>
          </a:bodyPr>
          <a:lstStyle/>
          <a:p>
            <a:pPr marL="468900" lvl="1" indent="-342900">
              <a:spcAft>
                <a:spcPts val="1200"/>
              </a:spcAft>
              <a:buFont typeface="Arial" panose="020B0604020202020204" pitchFamily="34" charset="0"/>
              <a:buChar char="•"/>
            </a:pPr>
            <a:r>
              <a:rPr lang="en-US" sz="2000"/>
              <a:t>Create and fund a lead position to drive this work.</a:t>
            </a:r>
          </a:p>
          <a:p>
            <a:pPr marL="468900" lvl="1" indent="-342900">
              <a:spcAft>
                <a:spcPts val="1200"/>
              </a:spcAft>
              <a:buFont typeface="Arial" panose="020B0604020202020204" pitchFamily="34" charset="0"/>
              <a:buChar char="•"/>
            </a:pPr>
            <a:r>
              <a:rPr lang="en-US" sz="2000"/>
              <a:t>Allocate resources towards each area of the university participating in this work.</a:t>
            </a:r>
          </a:p>
          <a:p>
            <a:pPr marL="468900" lvl="1" indent="-342900">
              <a:spcAft>
                <a:spcPts val="1200"/>
              </a:spcAft>
              <a:buFont typeface="Arial" panose="020B0604020202020204" pitchFamily="34" charset="0"/>
              <a:buChar char="•"/>
            </a:pPr>
            <a:r>
              <a:rPr lang="en-US" sz="2000"/>
              <a:t>Put out a public statement committing your TAFE to action on gender equality.</a:t>
            </a:r>
          </a:p>
          <a:p>
            <a:pPr marL="468900" lvl="1" indent="-342900">
              <a:spcAft>
                <a:spcPts val="1200"/>
              </a:spcAft>
              <a:buFont typeface="Arial" panose="020B0604020202020204" pitchFamily="34" charset="0"/>
              <a:buChar char="•"/>
            </a:pPr>
            <a:r>
              <a:rPr lang="en-US" sz="2000"/>
              <a:t>Undertake a review of internal policies and procedures for responding to complaints of violence against women on and off campus.</a:t>
            </a:r>
          </a:p>
          <a:p>
            <a:pPr marL="468900" lvl="1" indent="-342900">
              <a:spcAft>
                <a:spcPts val="1200"/>
              </a:spcAft>
              <a:buFont typeface="Arial" panose="020B0604020202020204" pitchFamily="34" charset="0"/>
              <a:buChar char="•"/>
            </a:pPr>
            <a:r>
              <a:rPr lang="en-US" sz="2000"/>
              <a:t>Examine how the TAFE supports victims of violence in leave provisions. </a:t>
            </a:r>
          </a:p>
          <a:p>
            <a:pPr marL="468900" lvl="1" indent="-342900">
              <a:spcAft>
                <a:spcPts val="1200"/>
              </a:spcAft>
              <a:buFont typeface="Arial" panose="020B0604020202020204" pitchFamily="34" charset="0"/>
              <a:buChar char="•"/>
            </a:pPr>
            <a:r>
              <a:rPr lang="en-US" sz="2000"/>
              <a:t>Undertake a review of recruitment, remuneration and promotion practices within the TAFE with a gender lens.</a:t>
            </a:r>
          </a:p>
          <a:p>
            <a:pPr marL="0" indent="0">
              <a:spcAft>
                <a:spcPts val="600"/>
              </a:spcAft>
              <a:buNone/>
            </a:pPr>
            <a:endParaRPr lang="en-AU"/>
          </a:p>
        </p:txBody>
      </p:sp>
    </p:spTree>
    <p:extLst>
      <p:ext uri="{BB962C8B-B14F-4D97-AF65-F5344CB8AC3E}">
        <p14:creationId xmlns:p14="http://schemas.microsoft.com/office/powerpoint/2010/main" val="367099079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B04125-6A35-4F55-A7F9-D77DA164FF4B}"/>
              </a:ext>
            </a:extLst>
          </p:cNvPr>
          <p:cNvSpPr>
            <a:spLocks noGrp="1"/>
          </p:cNvSpPr>
          <p:nvPr>
            <p:ph type="title"/>
          </p:nvPr>
        </p:nvSpPr>
        <p:spPr/>
        <p:txBody>
          <a:bodyPr/>
          <a:lstStyle/>
          <a:p>
            <a:r>
              <a:rPr lang="en-US"/>
              <a:t>What will you commit to?</a:t>
            </a:r>
            <a:endParaRPr lang="en-AU"/>
          </a:p>
        </p:txBody>
      </p:sp>
      <p:grpSp>
        <p:nvGrpSpPr>
          <p:cNvPr id="3" name="Group 2" descr="1 Short term&#10;Within 12 months&#10;">
            <a:extLst>
              <a:ext uri="{FF2B5EF4-FFF2-40B4-BE49-F238E27FC236}">
                <a16:creationId xmlns:a16="http://schemas.microsoft.com/office/drawing/2014/main" xmlns="" id="{6E0BE1C4-FE28-4EE5-830B-2CC1B0C4B06B}"/>
              </a:ext>
            </a:extLst>
          </p:cNvPr>
          <p:cNvGrpSpPr/>
          <p:nvPr/>
        </p:nvGrpSpPr>
        <p:grpSpPr>
          <a:xfrm>
            <a:off x="457200" y="2176371"/>
            <a:ext cx="2563200" cy="2232000"/>
            <a:chOff x="457200" y="2176371"/>
            <a:chExt cx="2563200" cy="2232000"/>
          </a:xfrm>
        </p:grpSpPr>
        <p:sp>
          <p:nvSpPr>
            <p:cNvPr id="5" name="Rectangle 4">
              <a:extLst>
                <a:ext uri="{FF2B5EF4-FFF2-40B4-BE49-F238E27FC236}">
                  <a16:creationId xmlns:a16="http://schemas.microsoft.com/office/drawing/2014/main" xmlns="" id="{767161C1-FF0A-4ADF-BCAC-77A89716D6BB}"/>
                </a:ext>
              </a:extLst>
            </p:cNvPr>
            <p:cNvSpPr/>
            <p:nvPr/>
          </p:nvSpPr>
          <p:spPr>
            <a:xfrm>
              <a:off x="457200" y="2633571"/>
              <a:ext cx="2563200" cy="1774800"/>
            </a:xfrm>
            <a:prstGeom prst="rect">
              <a:avLst/>
            </a:prstGeom>
            <a:noFill/>
            <a:ln w="57150">
              <a:solidFill>
                <a:srgbClr val="0B3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B3152"/>
                  </a:solidFill>
                  <a:cs typeface="Arial" panose="020B0604020202020204" pitchFamily="34" charset="0"/>
                </a:rPr>
                <a:t>Short term</a:t>
              </a:r>
            </a:p>
            <a:p>
              <a:pPr algn="ctr"/>
              <a:r>
                <a:rPr lang="en-AU" sz="1800">
                  <a:solidFill>
                    <a:srgbClr val="0B3152"/>
                  </a:solidFill>
                  <a:cs typeface="Arial" panose="020B0604020202020204" pitchFamily="34" charset="0"/>
                </a:rPr>
                <a:t>Within 12 months</a:t>
              </a:r>
            </a:p>
          </p:txBody>
        </p:sp>
        <p:sp>
          <p:nvSpPr>
            <p:cNvPr id="10" name="Oval 9">
              <a:extLst>
                <a:ext uri="{FF2B5EF4-FFF2-40B4-BE49-F238E27FC236}">
                  <a16:creationId xmlns:a16="http://schemas.microsoft.com/office/drawing/2014/main" xmlns="" id="{65AE81FE-153D-4773-8135-21820773E31B}"/>
                </a:ext>
              </a:extLst>
            </p:cNvPr>
            <p:cNvSpPr/>
            <p:nvPr/>
          </p:nvSpPr>
          <p:spPr>
            <a:xfrm>
              <a:off x="1281600" y="2176371"/>
              <a:ext cx="914400" cy="914400"/>
            </a:xfrm>
            <a:prstGeom prst="ellipse">
              <a:avLst/>
            </a:prstGeom>
            <a:solidFill>
              <a:srgbClr val="09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cs typeface="Arial" panose="020B0604020202020204" pitchFamily="34" charset="0"/>
                </a:rPr>
                <a:t>1</a:t>
              </a:r>
              <a:endParaRPr lang="en-AU" sz="4000" b="1">
                <a:cs typeface="Arial" panose="020B0604020202020204" pitchFamily="34" charset="0"/>
              </a:endParaRPr>
            </a:p>
          </p:txBody>
        </p:sp>
      </p:grpSp>
      <p:grpSp>
        <p:nvGrpSpPr>
          <p:cNvPr id="4" name="Group 3" descr="2 Medium term&#10;Next 2–3 years&#10;">
            <a:extLst>
              <a:ext uri="{FF2B5EF4-FFF2-40B4-BE49-F238E27FC236}">
                <a16:creationId xmlns:a16="http://schemas.microsoft.com/office/drawing/2014/main" xmlns="" id="{6646B8C1-7DA2-42F1-8152-4ADB1AB670F2}"/>
              </a:ext>
            </a:extLst>
          </p:cNvPr>
          <p:cNvGrpSpPr/>
          <p:nvPr/>
        </p:nvGrpSpPr>
        <p:grpSpPr>
          <a:xfrm>
            <a:off x="3291217" y="2123955"/>
            <a:ext cx="2561567" cy="2284416"/>
            <a:chOff x="3291217" y="2123955"/>
            <a:chExt cx="2561567" cy="2284416"/>
          </a:xfrm>
        </p:grpSpPr>
        <p:sp>
          <p:nvSpPr>
            <p:cNvPr id="6" name="Rectangle 5" descr="2 Medium term&#10;Next 2–3 years&#10;">
              <a:extLst>
                <a:ext uri="{FF2B5EF4-FFF2-40B4-BE49-F238E27FC236}">
                  <a16:creationId xmlns:a16="http://schemas.microsoft.com/office/drawing/2014/main" xmlns="" id="{643C96C8-D20C-40DE-9A81-4A6386AF454C}"/>
                </a:ext>
              </a:extLst>
            </p:cNvPr>
            <p:cNvSpPr/>
            <p:nvPr/>
          </p:nvSpPr>
          <p:spPr>
            <a:xfrm>
              <a:off x="3291217" y="2629525"/>
              <a:ext cx="2561567" cy="1778846"/>
            </a:xfrm>
            <a:prstGeom prst="rect">
              <a:avLst/>
            </a:prstGeom>
            <a:noFill/>
            <a:ln w="57150">
              <a:solidFill>
                <a:srgbClr val="3435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B3152"/>
                  </a:solidFill>
                  <a:cs typeface="Arial" panose="020B0604020202020204" pitchFamily="34" charset="0"/>
                </a:rPr>
                <a:t>Medium term</a:t>
              </a:r>
            </a:p>
            <a:p>
              <a:pPr algn="ctr"/>
              <a:r>
                <a:rPr lang="en-AU" sz="1800">
                  <a:solidFill>
                    <a:srgbClr val="0B3152"/>
                  </a:solidFill>
                  <a:cs typeface="Arial" panose="020B0604020202020204" pitchFamily="34" charset="0"/>
                </a:rPr>
                <a:t>Next 2–3 years</a:t>
              </a:r>
            </a:p>
          </p:txBody>
        </p:sp>
        <p:sp>
          <p:nvSpPr>
            <p:cNvPr id="8" name="Oval 7">
              <a:extLst>
                <a:ext uri="{FF2B5EF4-FFF2-40B4-BE49-F238E27FC236}">
                  <a16:creationId xmlns:a16="http://schemas.microsoft.com/office/drawing/2014/main" xmlns="" id="{B0109F86-99F6-40BA-A2FF-AD171172D1E7}"/>
                </a:ext>
              </a:extLst>
            </p:cNvPr>
            <p:cNvSpPr/>
            <p:nvPr/>
          </p:nvSpPr>
          <p:spPr>
            <a:xfrm>
              <a:off x="4114800" y="2123955"/>
              <a:ext cx="914400" cy="914400"/>
            </a:xfrm>
            <a:prstGeom prst="ellipse">
              <a:avLst/>
            </a:prstGeom>
            <a:solidFill>
              <a:srgbClr val="09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cs typeface="Arial" panose="020B0604020202020204" pitchFamily="34" charset="0"/>
                </a:rPr>
                <a:t>2</a:t>
              </a:r>
              <a:endParaRPr lang="en-AU" sz="4000" b="1">
                <a:cs typeface="Arial" panose="020B0604020202020204" pitchFamily="34" charset="0"/>
              </a:endParaRPr>
            </a:p>
          </p:txBody>
        </p:sp>
      </p:grpSp>
      <p:grpSp>
        <p:nvGrpSpPr>
          <p:cNvPr id="11" name="Group 10" descr="3 Long term&#10;Beyond 3 years">
            <a:extLst>
              <a:ext uri="{FF2B5EF4-FFF2-40B4-BE49-F238E27FC236}">
                <a16:creationId xmlns:a16="http://schemas.microsoft.com/office/drawing/2014/main" xmlns="" id="{09237938-4835-4539-B6F8-98DC3942D3E8}"/>
              </a:ext>
            </a:extLst>
          </p:cNvPr>
          <p:cNvGrpSpPr/>
          <p:nvPr/>
        </p:nvGrpSpPr>
        <p:grpSpPr>
          <a:xfrm>
            <a:off x="6123600" y="2106381"/>
            <a:ext cx="2563200" cy="2301990"/>
            <a:chOff x="6123600" y="2106381"/>
            <a:chExt cx="2563200" cy="2301990"/>
          </a:xfrm>
        </p:grpSpPr>
        <p:sp>
          <p:nvSpPr>
            <p:cNvPr id="7" name="Rectangle 6" descr="3 Long term&#10;Beyond 3 years&#10;">
              <a:extLst>
                <a:ext uri="{FF2B5EF4-FFF2-40B4-BE49-F238E27FC236}">
                  <a16:creationId xmlns:a16="http://schemas.microsoft.com/office/drawing/2014/main" xmlns="" id="{D77D399B-1742-4FF1-AC0B-3AF09958DC55}"/>
                </a:ext>
              </a:extLst>
            </p:cNvPr>
            <p:cNvSpPr/>
            <p:nvPr/>
          </p:nvSpPr>
          <p:spPr>
            <a:xfrm>
              <a:off x="6123600" y="2629525"/>
              <a:ext cx="2563200" cy="1778846"/>
            </a:xfrm>
            <a:prstGeom prst="rect">
              <a:avLst/>
            </a:prstGeom>
            <a:noFill/>
            <a:ln w="57150">
              <a:solidFill>
                <a:srgbClr val="0B315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solidFill>
                    <a:srgbClr val="0B3152"/>
                  </a:solidFill>
                  <a:cs typeface="Arial" panose="020B0604020202020204" pitchFamily="34" charset="0"/>
                </a:rPr>
                <a:t>Long term</a:t>
              </a:r>
            </a:p>
            <a:p>
              <a:pPr algn="ctr"/>
              <a:r>
                <a:rPr lang="en-AU" sz="1800">
                  <a:solidFill>
                    <a:srgbClr val="0B3152"/>
                  </a:solidFill>
                  <a:cs typeface="Arial" panose="020B0604020202020204" pitchFamily="34" charset="0"/>
                </a:rPr>
                <a:t>Beyond 3 years</a:t>
              </a:r>
            </a:p>
          </p:txBody>
        </p:sp>
        <p:sp>
          <p:nvSpPr>
            <p:cNvPr id="9" name="Oval 8">
              <a:extLst>
                <a:ext uri="{FF2B5EF4-FFF2-40B4-BE49-F238E27FC236}">
                  <a16:creationId xmlns:a16="http://schemas.microsoft.com/office/drawing/2014/main" xmlns="" id="{A999E7BA-CD16-4DCE-A063-D66B8E480539}"/>
                </a:ext>
              </a:extLst>
            </p:cNvPr>
            <p:cNvSpPr/>
            <p:nvPr/>
          </p:nvSpPr>
          <p:spPr>
            <a:xfrm>
              <a:off x="6948000" y="2106381"/>
              <a:ext cx="914400" cy="914400"/>
            </a:xfrm>
            <a:prstGeom prst="ellipse">
              <a:avLst/>
            </a:prstGeom>
            <a:solidFill>
              <a:srgbClr val="096A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cs typeface="Arial" panose="020B0604020202020204" pitchFamily="34" charset="0"/>
                </a:rPr>
                <a:t>3</a:t>
              </a:r>
              <a:endParaRPr lang="en-AU" sz="4000" b="1">
                <a:cs typeface="Arial" panose="020B0604020202020204" pitchFamily="34" charset="0"/>
              </a:endParaRPr>
            </a:p>
          </p:txBody>
        </p:sp>
      </p:grpSp>
    </p:spTree>
    <p:extLst>
      <p:ext uri="{BB962C8B-B14F-4D97-AF65-F5344CB8AC3E}">
        <p14:creationId xmlns:p14="http://schemas.microsoft.com/office/powerpoint/2010/main" val="3320640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6DC893A-EFC3-4145-A5A8-38F52707FFC0}"/>
              </a:ext>
            </a:extLst>
          </p:cNvPr>
          <p:cNvSpPr>
            <a:spLocks noGrp="1"/>
          </p:cNvSpPr>
          <p:nvPr>
            <p:ph type="title"/>
          </p:nvPr>
        </p:nvSpPr>
        <p:spPr/>
        <p:txBody>
          <a:bodyPr/>
          <a:lstStyle/>
          <a:p>
            <a:r>
              <a:rPr lang="en-US" b="1"/>
              <a:t>Opportunities to take action</a:t>
            </a:r>
          </a:p>
        </p:txBody>
      </p:sp>
      <p:pic>
        <p:nvPicPr>
          <p:cNvPr id="9" name="Picture 2" descr="A circle with five wedges, one for each domain -workplace, students, teaching and learning, communication, industry and community with culture circling all the domains">
            <a:extLst>
              <a:ext uri="{FF2B5EF4-FFF2-40B4-BE49-F238E27FC236}">
                <a16:creationId xmlns:a16="http://schemas.microsoft.com/office/drawing/2014/main" xmlns="" id="{A5CC782A-17EF-4DD8-B2A8-80AD2A5FB8CA}"/>
              </a:ext>
            </a:extLst>
          </p:cNvPr>
          <p:cNvPicPr>
            <a:picLocks noGrp="1" noChangeAspect="1" noChangeArrowheads="1"/>
          </p:cNvPicPr>
          <p:nvPr>
            <p:ph idx="1"/>
          </p:nvPr>
        </p:nvPicPr>
        <p:blipFill>
          <a:blip r:embed="rId3"/>
          <a:srcRect/>
          <a:stretch/>
        </p:blipFill>
        <p:spPr bwMode="auto">
          <a:xfrm>
            <a:off x="845849" y="1784424"/>
            <a:ext cx="3261302" cy="3263751"/>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xmlns="" id="{E949FD99-8B5B-4BCA-AF6B-6915265CEFF4}"/>
              </a:ext>
            </a:extLst>
          </p:cNvPr>
          <p:cNvSpPr>
            <a:spLocks noGrp="1"/>
          </p:cNvSpPr>
          <p:nvPr>
            <p:ph idx="10"/>
          </p:nvPr>
        </p:nvSpPr>
        <p:spPr/>
        <p:txBody>
          <a:bodyPr>
            <a:normAutofit/>
          </a:bodyPr>
          <a:lstStyle/>
          <a:p>
            <a:pPr marL="468900" indent="-342900">
              <a:buFont typeface="+mj-lt"/>
              <a:buAutoNum type="arabicPeriod"/>
            </a:pPr>
            <a:r>
              <a:rPr lang="en-US" sz="2600"/>
              <a:t>What opportunities are there to enhance your TAFE’s capacity to prevent violence against women?</a:t>
            </a:r>
            <a:br>
              <a:rPr lang="en-US" sz="2600"/>
            </a:br>
            <a:endParaRPr lang="en-US" sz="2600"/>
          </a:p>
          <a:p>
            <a:pPr marL="468900" indent="-342900">
              <a:buFont typeface="+mj-lt"/>
              <a:buAutoNum type="arabicPeriod"/>
            </a:pPr>
            <a:r>
              <a:rPr lang="en-US" sz="2600"/>
              <a:t>What is one action you can take in your everyday life to promote gender equality?</a:t>
            </a:r>
          </a:p>
          <a:p>
            <a:endParaRPr lang="en-AU"/>
          </a:p>
        </p:txBody>
      </p:sp>
    </p:spTree>
    <p:extLst>
      <p:ext uri="{BB962C8B-B14F-4D97-AF65-F5344CB8AC3E}">
        <p14:creationId xmlns:p14="http://schemas.microsoft.com/office/powerpoint/2010/main" val="27645363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15159F-2313-4777-BCD2-B831873D1C65}"/>
              </a:ext>
            </a:extLst>
          </p:cNvPr>
          <p:cNvSpPr>
            <a:spLocks noGrp="1"/>
          </p:cNvSpPr>
          <p:nvPr>
            <p:ph type="title"/>
          </p:nvPr>
        </p:nvSpPr>
        <p:spPr/>
        <p:txBody>
          <a:bodyPr anchor="t">
            <a:normAutofit/>
          </a:bodyPr>
          <a:lstStyle/>
          <a:p>
            <a:r>
              <a:rPr lang="en-US" sz="3600"/>
              <a:t>In conclusion</a:t>
            </a:r>
          </a:p>
        </p:txBody>
      </p:sp>
      <p:sp>
        <p:nvSpPr>
          <p:cNvPr id="23" name="Right Arrow 6">
            <a:extLst>
              <a:ext uri="{FF2B5EF4-FFF2-40B4-BE49-F238E27FC236}">
                <a16:creationId xmlns:a16="http://schemas.microsoft.com/office/drawing/2014/main" xmlns="" id="{FF7A8A8F-5485-43C4-9647-7DC1D298927D}"/>
              </a:ext>
              <a:ext uri="{C183D7F6-B498-43B3-948B-1728B52AA6E4}">
                <adec:decorative xmlns:adec="http://schemas.microsoft.com/office/drawing/2017/decorative" xmlns="" val="1"/>
              </a:ext>
            </a:extLst>
          </p:cNvPr>
          <p:cNvSpPr/>
          <p:nvPr/>
        </p:nvSpPr>
        <p:spPr>
          <a:xfrm flipV="1">
            <a:off x="455052" y="886353"/>
            <a:ext cx="8233896" cy="3444565"/>
          </a:xfrm>
          <a:prstGeom prst="rightArrow">
            <a:avLst/>
          </a:prstGeom>
          <a:solidFill>
            <a:srgbClr val="AA381D"/>
          </a:solidFill>
          <a:ln>
            <a:solidFill>
              <a:srgbClr val="FBEAE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ounded Rectangle 18">
            <a:extLst>
              <a:ext uri="{FF2B5EF4-FFF2-40B4-BE49-F238E27FC236}">
                <a16:creationId xmlns:a16="http://schemas.microsoft.com/office/drawing/2014/main" xmlns="" id="{8D73DE34-0931-42E2-8B5F-A49E86A0A8FE}"/>
              </a:ext>
            </a:extLst>
          </p:cNvPr>
          <p:cNvSpPr/>
          <p:nvPr/>
        </p:nvSpPr>
        <p:spPr>
          <a:xfrm>
            <a:off x="51955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Understand the challenge</a:t>
            </a:r>
          </a:p>
        </p:txBody>
      </p:sp>
      <p:sp>
        <p:nvSpPr>
          <p:cNvPr id="25" name="Rounded Rectangle 18">
            <a:extLst>
              <a:ext uri="{FF2B5EF4-FFF2-40B4-BE49-F238E27FC236}">
                <a16:creationId xmlns:a16="http://schemas.microsoft.com/office/drawing/2014/main" xmlns="" id="{E7E474B4-743D-4D94-9ECC-9AC23C9B5E2E}"/>
              </a:ext>
            </a:extLst>
          </p:cNvPr>
          <p:cNvSpPr/>
          <p:nvPr/>
        </p:nvSpPr>
        <p:spPr>
          <a:xfrm>
            <a:off x="2084239"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Face the challenge </a:t>
            </a:r>
          </a:p>
        </p:txBody>
      </p:sp>
      <p:sp>
        <p:nvSpPr>
          <p:cNvPr id="26" name="Rounded Rectangle 18">
            <a:extLst>
              <a:ext uri="{FF2B5EF4-FFF2-40B4-BE49-F238E27FC236}">
                <a16:creationId xmlns:a16="http://schemas.microsoft.com/office/drawing/2014/main" xmlns="" id="{D48895FA-0BD5-4FDA-B161-FB8944735332}"/>
              </a:ext>
            </a:extLst>
          </p:cNvPr>
          <p:cNvSpPr/>
          <p:nvPr/>
        </p:nvSpPr>
        <p:spPr>
          <a:xfrm>
            <a:off x="364772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Own the challenge</a:t>
            </a:r>
          </a:p>
        </p:txBody>
      </p:sp>
      <p:sp>
        <p:nvSpPr>
          <p:cNvPr id="27" name="Rounded Rectangle 18">
            <a:extLst>
              <a:ext uri="{FF2B5EF4-FFF2-40B4-BE49-F238E27FC236}">
                <a16:creationId xmlns:a16="http://schemas.microsoft.com/office/drawing/2014/main" xmlns="" id="{0CD634A9-2885-4F74-81F8-9A43D2B4E888}"/>
              </a:ext>
            </a:extLst>
          </p:cNvPr>
          <p:cNvSpPr/>
          <p:nvPr/>
        </p:nvSpPr>
        <p:spPr>
          <a:xfrm>
            <a:off x="521240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Take action and monitor progress</a:t>
            </a:r>
          </a:p>
        </p:txBody>
      </p:sp>
      <p:sp>
        <p:nvSpPr>
          <p:cNvPr id="28" name="Rounded Rectangle 18">
            <a:extLst>
              <a:ext uri="{FF2B5EF4-FFF2-40B4-BE49-F238E27FC236}">
                <a16:creationId xmlns:a16="http://schemas.microsoft.com/office/drawing/2014/main" xmlns="" id="{A4DBC1E5-032F-4F7A-9690-BD5F003CD6A7}"/>
              </a:ext>
            </a:extLst>
          </p:cNvPr>
          <p:cNvSpPr/>
          <p:nvPr/>
        </p:nvSpPr>
        <p:spPr>
          <a:xfrm>
            <a:off x="6777087" y="2143075"/>
            <a:ext cx="1440000" cy="910800"/>
          </a:xfrm>
          <a:prstGeom prst="roundRect">
            <a:avLst/>
          </a:prstGeom>
          <a:solidFill>
            <a:schemeClr val="bg1"/>
          </a:solidFill>
          <a:ln>
            <a:solidFill>
              <a:srgbClr val="AA381D"/>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solidFill>
                  <a:schemeClr val="tx1"/>
                </a:solidFill>
              </a:rPr>
              <a:t>Transform business as usual</a:t>
            </a:r>
          </a:p>
        </p:txBody>
      </p:sp>
      <p:sp>
        <p:nvSpPr>
          <p:cNvPr id="29" name="Rounded Rectangle 2">
            <a:extLst>
              <a:ext uri="{FF2B5EF4-FFF2-40B4-BE49-F238E27FC236}">
                <a16:creationId xmlns:a16="http://schemas.microsoft.com/office/drawing/2014/main" xmlns="" id="{B9379AB9-404D-430A-8D49-BAEABEA8D47B}"/>
              </a:ext>
            </a:extLst>
          </p:cNvPr>
          <p:cNvSpPr/>
          <p:nvPr/>
        </p:nvSpPr>
        <p:spPr>
          <a:xfrm>
            <a:off x="346440"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Workplace</a:t>
            </a:r>
          </a:p>
        </p:txBody>
      </p:sp>
      <p:sp>
        <p:nvSpPr>
          <p:cNvPr id="30" name="Rounded Rectangle 12">
            <a:extLst>
              <a:ext uri="{FF2B5EF4-FFF2-40B4-BE49-F238E27FC236}">
                <a16:creationId xmlns:a16="http://schemas.microsoft.com/office/drawing/2014/main" xmlns="" id="{AF4DF7C8-992F-48EE-997D-5D662D60EED8}"/>
              </a:ext>
            </a:extLst>
          </p:cNvPr>
          <p:cNvSpPr/>
          <p:nvPr/>
        </p:nvSpPr>
        <p:spPr>
          <a:xfrm>
            <a:off x="2043599" y="4574374"/>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Students</a:t>
            </a:r>
          </a:p>
        </p:txBody>
      </p:sp>
      <p:sp>
        <p:nvSpPr>
          <p:cNvPr id="31" name="Rounded Rectangle 14">
            <a:extLst>
              <a:ext uri="{FF2B5EF4-FFF2-40B4-BE49-F238E27FC236}">
                <a16:creationId xmlns:a16="http://schemas.microsoft.com/office/drawing/2014/main" xmlns="" id="{F1738020-DECC-417D-AC86-3D8CB3BFF9C8}"/>
              </a:ext>
            </a:extLst>
          </p:cNvPr>
          <p:cNvSpPr/>
          <p:nvPr/>
        </p:nvSpPr>
        <p:spPr>
          <a:xfrm>
            <a:off x="3737282" y="4574372"/>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Teaching and learning</a:t>
            </a:r>
          </a:p>
        </p:txBody>
      </p:sp>
      <p:sp>
        <p:nvSpPr>
          <p:cNvPr id="32" name="Rounded Rectangle 16">
            <a:extLst>
              <a:ext uri="{FF2B5EF4-FFF2-40B4-BE49-F238E27FC236}">
                <a16:creationId xmlns:a16="http://schemas.microsoft.com/office/drawing/2014/main" xmlns="" id="{09F556A9-839A-4D2D-92F8-1E0957AA94D7}"/>
              </a:ext>
            </a:extLst>
          </p:cNvPr>
          <p:cNvSpPr/>
          <p:nvPr/>
        </p:nvSpPr>
        <p:spPr>
          <a:xfrm>
            <a:off x="5434441" y="4574373"/>
            <a:ext cx="1555200"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Communications</a:t>
            </a:r>
          </a:p>
        </p:txBody>
      </p:sp>
      <p:sp>
        <p:nvSpPr>
          <p:cNvPr id="38" name="Rounded Rectangle 18">
            <a:extLst>
              <a:ext uri="{FF2B5EF4-FFF2-40B4-BE49-F238E27FC236}">
                <a16:creationId xmlns:a16="http://schemas.microsoft.com/office/drawing/2014/main" xmlns="" id="{8B0A7EBF-ABCD-4241-99E7-902980872213}"/>
              </a:ext>
            </a:extLst>
          </p:cNvPr>
          <p:cNvSpPr/>
          <p:nvPr/>
        </p:nvSpPr>
        <p:spPr>
          <a:xfrm>
            <a:off x="7130273" y="4574372"/>
            <a:ext cx="1556527" cy="817561"/>
          </a:xfrm>
          <a:prstGeom prst="round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a:solidFill>
                  <a:srgbClr val="AA381D"/>
                </a:solidFill>
              </a:rPr>
              <a:t>Industry and community</a:t>
            </a:r>
          </a:p>
        </p:txBody>
      </p:sp>
    </p:spTree>
    <p:extLst>
      <p:ext uri="{BB962C8B-B14F-4D97-AF65-F5344CB8AC3E}">
        <p14:creationId xmlns:p14="http://schemas.microsoft.com/office/powerpoint/2010/main" val="14962283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xmlns="" id="{A100EF51-B230-4539-819D-888BFCF17AD3}"/>
              </a:ext>
            </a:extLst>
          </p:cNvPr>
          <p:cNvSpPr>
            <a:spLocks noGrp="1"/>
          </p:cNvSpPr>
          <p:nvPr>
            <p:ph type="title"/>
          </p:nvPr>
        </p:nvSpPr>
        <p:spPr>
          <a:xfrm>
            <a:off x="674687" y="1346661"/>
            <a:ext cx="7772400" cy="653591"/>
          </a:xfrm>
        </p:spPr>
        <p:txBody>
          <a:bodyPr/>
          <a:lstStyle/>
          <a:p>
            <a:r>
              <a:rPr lang="en-US" sz="3600"/>
              <a:t>Thank you</a:t>
            </a:r>
            <a:endParaRPr lang="en-AU" sz="3600"/>
          </a:p>
        </p:txBody>
      </p:sp>
      <p:sp>
        <p:nvSpPr>
          <p:cNvPr id="7" name="TextBox 4">
            <a:extLst>
              <a:ext uri="{FF2B5EF4-FFF2-40B4-BE49-F238E27FC236}">
                <a16:creationId xmlns:a16="http://schemas.microsoft.com/office/drawing/2014/main" xmlns="" id="{A9F61BE4-4F2F-4A96-BE0A-791899396639}"/>
              </a:ext>
            </a:extLst>
          </p:cNvPr>
          <p:cNvSpPr txBox="1">
            <a:spLocks/>
          </p:cNvSpPr>
          <p:nvPr/>
        </p:nvSpPr>
        <p:spPr>
          <a:xfrm>
            <a:off x="674688" y="2147420"/>
            <a:ext cx="7772400" cy="1775778"/>
          </a:xfrm>
          <a:prstGeom prst="rect">
            <a:avLst/>
          </a:prstGeom>
        </p:spPr>
        <p:txBody>
          <a:bodyPr vert="horz" lIns="68580" tIns="34290" rIns="68580" bIns="34290" rtlCol="0" anchor="t">
            <a:no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spcAft>
                <a:spcPts val="800"/>
              </a:spcAft>
              <a:buFont typeface="Arial,Sans-Serif" panose="020B0604020202020204" pitchFamily="34" charset="0"/>
              <a:buChar char="•"/>
            </a:pPr>
            <a:endParaRPr lang="en-US" sz="2400">
              <a:ea typeface="+mn-lt"/>
              <a:cs typeface="+mn-lt"/>
            </a:endParaRPr>
          </a:p>
          <a:p>
            <a:pPr marL="0" indent="0">
              <a:spcAft>
                <a:spcPts val="800"/>
              </a:spcAft>
              <a:buFont typeface="Lucida Grande"/>
              <a:buNone/>
            </a:pPr>
            <a:r>
              <a:rPr lang="en-US" sz="2400"/>
              <a:t>Don't forget to access support if you need to: </a:t>
            </a:r>
            <a:br>
              <a:rPr lang="en-US" sz="2400"/>
            </a:br>
            <a:r>
              <a:rPr lang="en-US" sz="2400"/>
              <a:t>1800RESPECT (</a:t>
            </a:r>
            <a:r>
              <a:rPr lang="en-US" sz="2400">
                <a:cs typeface="Calibri"/>
              </a:rPr>
              <a:t>1800 737 732) or your TAFE supports</a:t>
            </a:r>
            <a:endParaRPr lang="en-US" sz="2400"/>
          </a:p>
          <a:p>
            <a:pPr marL="285750" indent="-285750">
              <a:spcAft>
                <a:spcPts val="800"/>
              </a:spcAft>
              <a:buFont typeface="Arial" panose="020B0604020202020204" pitchFamily="34" charset="0"/>
              <a:buChar char="•"/>
            </a:pPr>
            <a:endParaRPr lang="en-US">
              <a:ea typeface="+mn-lt"/>
              <a:cs typeface="+mn-lt"/>
            </a:endParaRPr>
          </a:p>
          <a:p>
            <a:pPr marL="285750" indent="-285750">
              <a:spcAft>
                <a:spcPts val="800"/>
              </a:spcAft>
              <a:buFont typeface="Arial" panose="020B0604020202020204" pitchFamily="34" charset="0"/>
              <a:buChar char="•"/>
            </a:pPr>
            <a:endParaRPr lang="en-US">
              <a:cs typeface="Calibri"/>
            </a:endParaRPr>
          </a:p>
          <a:p>
            <a:pPr marL="213995" indent="-171450">
              <a:lnSpc>
                <a:spcPct val="90000"/>
              </a:lnSpc>
              <a:spcAft>
                <a:spcPts val="450"/>
              </a:spcAft>
              <a:buFont typeface="Arial" panose="020B0604020202020204" pitchFamily="34" charset="0"/>
              <a:buChar char="•"/>
            </a:pPr>
            <a:endParaRPr lang="en-US">
              <a:cs typeface="Calibri"/>
            </a:endParaRPr>
          </a:p>
        </p:txBody>
      </p:sp>
    </p:spTree>
    <p:extLst>
      <p:ext uri="{BB962C8B-B14F-4D97-AF65-F5344CB8AC3E}">
        <p14:creationId xmlns:p14="http://schemas.microsoft.com/office/powerpoint/2010/main" val="27862290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017BCB3-9ADA-47F1-BC5F-8FD1FADC5AB8}"/>
              </a:ext>
            </a:extLst>
          </p:cNvPr>
          <p:cNvSpPr>
            <a:spLocks noGrp="1"/>
          </p:cNvSpPr>
          <p:nvPr>
            <p:ph type="title" idx="4294967295"/>
          </p:nvPr>
        </p:nvSpPr>
        <p:spPr/>
        <p:txBody>
          <a:bodyPr/>
          <a:lstStyle/>
          <a:p>
            <a:r>
              <a:rPr lang="en-AU">
                <a:solidFill>
                  <a:srgbClr val="AA381D"/>
                </a:solidFill>
              </a:rPr>
              <a:t>Closing slide</a:t>
            </a:r>
          </a:p>
        </p:txBody>
      </p:sp>
      <p:sp>
        <p:nvSpPr>
          <p:cNvPr id="21505" name="Subtitle 1">
            <a:extLst>
              <a:ext uri="{FF2B5EF4-FFF2-40B4-BE49-F238E27FC236}">
                <a16:creationId xmlns:a16="http://schemas.microsoft.com/office/drawing/2014/main" xmlns="" id="{84F7D624-2B27-4C96-9EF4-1FE266326C7C}"/>
              </a:ext>
            </a:extLst>
          </p:cNvPr>
          <p:cNvSpPr>
            <a:spLocks noGrp="1" noChangeArrowheads="1"/>
          </p:cNvSpPr>
          <p:nvPr>
            <p:ph type="subTitle" idx="1"/>
          </p:nvPr>
        </p:nvSpPr>
        <p:spPr/>
        <p:txBody>
          <a:bodyPr/>
          <a:lstStyle/>
          <a:p>
            <a:pPr eaLnBrk="1" hangingPunct="1"/>
            <a:endParaRPr lang="en-US" altLang="en-US"/>
          </a:p>
        </p:txBody>
      </p:sp>
      <p:sp>
        <p:nvSpPr>
          <p:cNvPr id="21506" name="Picture Placeholder 2">
            <a:extLst>
              <a:ext uri="{FF2B5EF4-FFF2-40B4-BE49-F238E27FC236}">
                <a16:creationId xmlns:a16="http://schemas.microsoft.com/office/drawing/2014/main" xmlns="" id="{14A82435-17A5-4AE9-808C-38CBDE58CD15}"/>
              </a:ext>
            </a:extLst>
          </p:cNvPr>
          <p:cNvSpPr>
            <a:spLocks noGrp="1" noChangeArrowheads="1" noTextEdit="1"/>
          </p:cNvSpPr>
          <p:nvPr>
            <p:ph type="pic" sz="quarter" idx="10"/>
          </p:nvPr>
        </p:nvSpPr>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xmlns="" id="{52F1F5D4-8848-4BBD-BCE6-58CE236C1A2D}"/>
              </a:ext>
            </a:extLst>
          </p:cNvPr>
          <p:cNvSpPr>
            <a:spLocks noGrp="1" noChangeArrowheads="1"/>
          </p:cNvSpPr>
          <p:nvPr>
            <p:ph type="title"/>
          </p:nvPr>
        </p:nvSpPr>
        <p:spPr/>
        <p:txBody>
          <a:bodyPr/>
          <a:lstStyle/>
          <a:p>
            <a:pPr eaLnBrk="1" hangingPunct="1"/>
            <a:r>
              <a:rPr lang="en-US" sz="3600"/>
              <a:t>Support services</a:t>
            </a:r>
            <a:endParaRPr lang="en-AU" altLang="en-US" sz="3600"/>
          </a:p>
        </p:txBody>
      </p:sp>
      <p:graphicFrame>
        <p:nvGraphicFramePr>
          <p:cNvPr id="5" name="Table 4">
            <a:extLst>
              <a:ext uri="{FF2B5EF4-FFF2-40B4-BE49-F238E27FC236}">
                <a16:creationId xmlns:a16="http://schemas.microsoft.com/office/drawing/2014/main" xmlns="" id="{44F26054-C7E4-4EE3-85B9-121F6AA6F0AB}"/>
              </a:ext>
            </a:extLst>
          </p:cNvPr>
          <p:cNvGraphicFramePr>
            <a:graphicFrameLocks noGrp="1"/>
          </p:cNvGraphicFramePr>
          <p:nvPr>
            <p:extLst>
              <p:ext uri="{D42A27DB-BD31-4B8C-83A1-F6EECF244321}">
                <p14:modId xmlns:p14="http://schemas.microsoft.com/office/powerpoint/2010/main" val="445097299"/>
              </p:ext>
            </p:extLst>
          </p:nvPr>
        </p:nvGraphicFramePr>
        <p:xfrm>
          <a:off x="457200" y="1444164"/>
          <a:ext cx="8229599" cy="4559372"/>
        </p:xfrm>
        <a:graphic>
          <a:graphicData uri="http://schemas.openxmlformats.org/drawingml/2006/table">
            <a:tbl>
              <a:tblPr firstRow="1" bandRow="1">
                <a:solidFill>
                  <a:srgbClr val="FBEAE6"/>
                </a:solidFill>
                <a:tableStyleId>{F5AB1C69-6EDB-4FF4-983F-18BD219EF322}</a:tableStyleId>
              </a:tblPr>
              <a:tblGrid>
                <a:gridCol w="1581070">
                  <a:extLst>
                    <a:ext uri="{9D8B030D-6E8A-4147-A177-3AD203B41FA5}">
                      <a16:colId xmlns:a16="http://schemas.microsoft.com/office/drawing/2014/main" xmlns="" val="20000"/>
                    </a:ext>
                  </a:extLst>
                </a:gridCol>
                <a:gridCol w="1664284">
                  <a:extLst>
                    <a:ext uri="{9D8B030D-6E8A-4147-A177-3AD203B41FA5}">
                      <a16:colId xmlns:a16="http://schemas.microsoft.com/office/drawing/2014/main" xmlns="" val="20001"/>
                    </a:ext>
                  </a:extLst>
                </a:gridCol>
                <a:gridCol w="1661415">
                  <a:extLst>
                    <a:ext uri="{9D8B030D-6E8A-4147-A177-3AD203B41FA5}">
                      <a16:colId xmlns:a16="http://schemas.microsoft.com/office/drawing/2014/main" xmlns="" val="1643788367"/>
                    </a:ext>
                  </a:extLst>
                </a:gridCol>
                <a:gridCol w="1661415">
                  <a:extLst>
                    <a:ext uri="{9D8B030D-6E8A-4147-A177-3AD203B41FA5}">
                      <a16:colId xmlns:a16="http://schemas.microsoft.com/office/drawing/2014/main" xmlns="" val="1016718456"/>
                    </a:ext>
                  </a:extLst>
                </a:gridCol>
                <a:gridCol w="1661415">
                  <a:extLst>
                    <a:ext uri="{9D8B030D-6E8A-4147-A177-3AD203B41FA5}">
                      <a16:colId xmlns:a16="http://schemas.microsoft.com/office/drawing/2014/main" xmlns="" val="1015117123"/>
                    </a:ext>
                  </a:extLst>
                </a:gridCol>
              </a:tblGrid>
              <a:tr h="373575">
                <a:tc>
                  <a:txBody>
                    <a:bodyPr/>
                    <a:lstStyle/>
                    <a:p>
                      <a:r>
                        <a:rPr lang="en-US" sz="2000">
                          <a:latin typeface="+mn-lt"/>
                        </a:rPr>
                        <a:t>1800RESPECT</a:t>
                      </a:r>
                    </a:p>
                  </a:txBody>
                  <a:tcPr marL="68580" marR="68580" marT="34308" marB="34308">
                    <a:solidFill>
                      <a:srgbClr val="AA381D"/>
                    </a:solidFill>
                  </a:tcPr>
                </a:tc>
                <a:tc>
                  <a:txBody>
                    <a:bodyPr/>
                    <a:lstStyle/>
                    <a:p>
                      <a:r>
                        <a:rPr lang="en-US" sz="2000" err="1">
                          <a:latin typeface="+mn-lt"/>
                        </a:rPr>
                        <a:t>MensLine</a:t>
                      </a:r>
                      <a:r>
                        <a:rPr lang="en-US" sz="2000">
                          <a:latin typeface="+mn-lt"/>
                        </a:rPr>
                        <a:t> Australia</a:t>
                      </a:r>
                    </a:p>
                  </a:txBody>
                  <a:tcPr marL="68580" marR="68580" marT="34308" marB="34308">
                    <a:solidFill>
                      <a:srgbClr val="AA381D"/>
                    </a:solidFill>
                  </a:tcPr>
                </a:tc>
                <a:tc>
                  <a:txBody>
                    <a:bodyPr/>
                    <a:lstStyle/>
                    <a:p>
                      <a:r>
                        <a:rPr lang="en-US" sz="2000">
                          <a:latin typeface="+mn-lt"/>
                        </a:rPr>
                        <a:t>Men’s Referral Service</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tc>
                  <a:txBody>
                    <a:bodyPr/>
                    <a:lstStyle/>
                    <a:p>
                      <a:r>
                        <a:rPr lang="en-US" sz="2000">
                          <a:latin typeface="+mn-lt"/>
                        </a:rPr>
                        <a:t>State or TAFE-specific services </a:t>
                      </a:r>
                    </a:p>
                  </a:txBody>
                  <a:tcPr marL="68580" marR="68580" marT="34308" marB="34308">
                    <a:solidFill>
                      <a:srgbClr val="AA381D"/>
                    </a:solidFill>
                  </a:tcPr>
                </a:tc>
                <a:extLst>
                  <a:ext uri="{0D108BD9-81ED-4DB2-BD59-A6C34878D82A}">
                    <a16:rowId xmlns:a16="http://schemas.microsoft.com/office/drawing/2014/main" xmlns="" val="10000"/>
                  </a:ext>
                </a:extLst>
              </a:tr>
              <a:tr h="1116277">
                <a:tc>
                  <a:txBody>
                    <a:bodyPr/>
                    <a:lstStyle/>
                    <a:p>
                      <a:pPr marL="0" algn="l" rtl="0" eaLnBrk="1" fontAlgn="t" latinLnBrk="0" hangingPunct="1">
                        <a:spcBef>
                          <a:spcPts val="0"/>
                        </a:spcBef>
                        <a:spcAft>
                          <a:spcPts val="0"/>
                        </a:spcAft>
                      </a:pPr>
                      <a:r>
                        <a:rPr lang="en-US" sz="1800" b="0" i="0" u="none" strike="noStrike" kern="1200">
                          <a:solidFill>
                            <a:srgbClr val="272727"/>
                          </a:solidFill>
                          <a:effectLst/>
                          <a:latin typeface="+mn-lt"/>
                          <a:cs typeface="Arial" panose="020B0604020202020204" pitchFamily="34" charset="0"/>
                        </a:rPr>
                        <a:t>24/7 support for people </a:t>
                      </a:r>
                      <a:r>
                        <a:rPr lang="en-US" sz="1800" b="0" i="0" u="none" strike="noStrike" kern="1200">
                          <a:solidFill>
                            <a:schemeClr val="tx1"/>
                          </a:solidFill>
                          <a:effectLst/>
                          <a:latin typeface="+mn-lt"/>
                          <a:cs typeface="Arial" panose="020B0604020202020204" pitchFamily="34" charset="0"/>
                        </a:rPr>
                        <a:t>impacted by sexual assault, domestic violence and abuse</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1800 737 732</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1800respect.</a:t>
                      </a:r>
                      <a:br>
                        <a:rPr lang="en-US" sz="1800" b="1" i="0" u="none" strike="noStrike" kern="1200">
                          <a:solidFill>
                            <a:schemeClr val="tx1"/>
                          </a:solidFill>
                          <a:effectLst/>
                          <a:latin typeface="+mn-lt"/>
                          <a:cs typeface="Arial" panose="020B0604020202020204" pitchFamily="34" charset="0"/>
                        </a:rPr>
                      </a:br>
                      <a:r>
                        <a:rPr lang="en-US" sz="1800" b="1" i="0" u="none" strike="noStrike" kern="1200">
                          <a:solidFill>
                            <a:schemeClr val="tx1"/>
                          </a:solidFill>
                          <a:effectLst/>
                          <a:latin typeface="+mn-lt"/>
                          <a:cs typeface="Arial" panose="020B0604020202020204" pitchFamily="34" charset="0"/>
                        </a:rPr>
                        <a:t>org.au</a:t>
                      </a:r>
                      <a:endParaRPr lang="en-AU" sz="1800">
                        <a:solidFill>
                          <a:schemeClr val="tx1"/>
                        </a:solidFill>
                        <a:latin typeface="+mn-lt"/>
                        <a:cs typeface="Arial" panose="020B0604020202020204" pitchFamily="34" charset="0"/>
                      </a:endParaRPr>
                    </a:p>
                  </a:txBody>
                  <a:tcPr marL="68580" marR="68580" marT="34308" marB="34308">
                    <a:solidFill>
                      <a:srgbClr val="FBEAE6">
                        <a:alpha val="20000"/>
                      </a:srgbClr>
                    </a:solidFill>
                  </a:tcPr>
                </a:tc>
                <a:tc>
                  <a:txBody>
                    <a:bodyPr/>
                    <a:lstStyle/>
                    <a:p>
                      <a:pPr marL="0" algn="l" rtl="0" eaLnBrk="1" fontAlgn="t" latinLnBrk="0" hangingPunct="1">
                        <a:spcBef>
                          <a:spcPts val="0"/>
                        </a:spcBef>
                        <a:spcAft>
                          <a:spcPts val="0"/>
                        </a:spcAft>
                      </a:pPr>
                      <a:r>
                        <a:rPr lang="en-US" sz="1800" b="0" i="0" u="none" strike="noStrike" kern="1200">
                          <a:solidFill>
                            <a:schemeClr val="tx1"/>
                          </a:solidFill>
                          <a:effectLst/>
                          <a:latin typeface="+mn-lt"/>
                          <a:cs typeface="Arial" panose="020B0604020202020204" pitchFamily="34" charset="0"/>
                        </a:rPr>
                        <a:t>24/7 counselling for men with emotional health and relationship concerns</a:t>
                      </a:r>
                      <a:br>
                        <a:rPr lang="en-US" sz="1800" b="0" i="0" u="none" strike="noStrike" kern="1200">
                          <a:solidFill>
                            <a:schemeClr val="tx1"/>
                          </a:solidFill>
                          <a:effectLst/>
                          <a:latin typeface="+mn-lt"/>
                          <a:cs typeface="Arial" panose="020B0604020202020204" pitchFamily="34" charset="0"/>
                        </a:rPr>
                      </a:b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US" sz="1800" b="1" i="0" u="none" strike="noStrike" kern="1200">
                          <a:solidFill>
                            <a:schemeClr val="tx1"/>
                          </a:solidFill>
                          <a:effectLst/>
                          <a:latin typeface="+mn-lt"/>
                          <a:cs typeface="Arial" panose="020B0604020202020204" pitchFamily="34" charset="0"/>
                        </a:rPr>
                        <a:t>1300 789 978</a:t>
                      </a:r>
                      <a:endParaRPr lang="en-AU" sz="1800" b="0" i="0" u="none" strike="noStrike">
                        <a:solidFill>
                          <a:schemeClr val="tx1"/>
                        </a:solidFill>
                        <a:effectLst/>
                        <a:latin typeface="+mn-lt"/>
                        <a:cs typeface="Arial" panose="020B0604020202020204" pitchFamily="34" charset="0"/>
                      </a:endParaRPr>
                    </a:p>
                    <a:p>
                      <a:pPr marL="0" algn="l" rtl="0" eaLnBrk="1" fontAlgn="t" latinLnBrk="0" hangingPunct="1">
                        <a:spcBef>
                          <a:spcPts val="0"/>
                        </a:spcBef>
                        <a:spcAft>
                          <a:spcPts val="0"/>
                        </a:spcAft>
                      </a:pPr>
                      <a:r>
                        <a:rPr lang="en-AU" sz="1800" b="1" i="0" u="none" strike="noStrike" kern="1200">
                          <a:solidFill>
                            <a:schemeClr val="tx1"/>
                          </a:solidFill>
                          <a:effectLst/>
                          <a:latin typeface="+mn-lt"/>
                          <a:cs typeface="Arial" panose="020B0604020202020204" pitchFamily="34" charset="0"/>
                        </a:rPr>
                        <a:t>mensline.org.au</a:t>
                      </a:r>
                      <a:endParaRPr lang="en-AU" sz="1800" b="0" i="0" u="none" strike="noStrike">
                        <a:solidFill>
                          <a:schemeClr val="tx1"/>
                        </a:solidFill>
                        <a:effectLst/>
                        <a:latin typeface="+mn-lt"/>
                        <a:cs typeface="Arial" panose="020B0604020202020204" pitchFamily="34" charset="0"/>
                      </a:endParaRPr>
                    </a:p>
                    <a:p>
                      <a:pPr marL="0" indent="0">
                        <a:lnSpc>
                          <a:spcPct val="100000"/>
                        </a:lnSpc>
                        <a:buFont typeface="Arial" panose="020B0604020202020204" pitchFamily="34" charset="0"/>
                        <a:buNone/>
                      </a:pPr>
                      <a:endParaRPr lang="en-US" sz="1800" kern="1200">
                        <a:solidFill>
                          <a:schemeClr val="dk1"/>
                        </a:solidFill>
                        <a:effectLst/>
                        <a:latin typeface="+mn-lt"/>
                        <a:ea typeface="+mn-ea"/>
                        <a:cs typeface="+mn-cs"/>
                      </a:endParaRPr>
                    </a:p>
                  </a:txBody>
                  <a:tcPr marL="68580" marR="68580" marT="34308" marB="34308">
                    <a:solidFill>
                      <a:srgbClr val="FBEAE6">
                        <a:alpha val="20000"/>
                      </a:srgbClr>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Telephone counselling, information and referral service for men using violent or controlling </a:t>
                      </a:r>
                      <a:r>
                        <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behaviour</a:t>
                      </a:r>
                      <a: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t/>
                      </a:r>
                      <a:br>
                        <a:rPr kumimoji="0" lang="en-US" sz="1800" b="0" i="0" u="none" strike="noStrike" kern="1200" cap="none" spc="0" normalizeH="0" baseline="0" noProof="0">
                          <a:ln>
                            <a:noFill/>
                          </a:ln>
                          <a:solidFill>
                            <a:prstClr val="black"/>
                          </a:solidFill>
                          <a:effectLst/>
                          <a:uLnTx/>
                          <a:uFillTx/>
                          <a:latin typeface="+mn-lt"/>
                          <a:ea typeface="+mn-ea"/>
                          <a:cs typeface="Arial" panose="020B0604020202020204" pitchFamily="34" charset="0"/>
                        </a:rPr>
                      </a:b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0" marR="0" lvl="0" indent="0" algn="l" defTabSz="914400" rtl="0" eaLnBrk="1" fontAlgn="t"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black"/>
                          </a:solidFill>
                          <a:effectLst/>
                          <a:uLnTx/>
                          <a:uFillTx/>
                          <a:latin typeface="+mn-lt"/>
                          <a:ea typeface="+mn-ea"/>
                          <a:cs typeface="Arial" panose="020B0604020202020204" pitchFamily="34" charset="0"/>
                        </a:rPr>
                        <a:t>1300 766 491</a:t>
                      </a:r>
                      <a:endParaRPr kumimoji="0" lang="en-AU" sz="1800" b="0" i="0" u="none" strike="noStrike" kern="1200" cap="none" spc="0" normalizeH="0" baseline="0" noProof="0">
                        <a:ln>
                          <a:noFill/>
                        </a:ln>
                        <a:solidFill>
                          <a:prstClr val="black"/>
                        </a:solidFill>
                        <a:effectLst/>
                        <a:uLnTx/>
                        <a:uFillTx/>
                        <a:latin typeface="+mn-lt"/>
                        <a:ea typeface="+mn-ea"/>
                        <a:cs typeface="Arial" panose="020B0604020202020204" pitchFamily="34" charset="0"/>
                      </a:endParaRPr>
                    </a:p>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tc>
                  <a:txBody>
                    <a:bodyPr/>
                    <a:lstStyle/>
                    <a:p>
                      <a:pPr marL="285750" indent="-285750">
                        <a:lnSpc>
                          <a:spcPct val="100000"/>
                        </a:lnSpc>
                        <a:buFont typeface="Arial" panose="020B0604020202020204" pitchFamily="34" charset="0"/>
                        <a:buChar char="•"/>
                      </a:pPr>
                      <a:endParaRPr lang="en-US" sz="1800">
                        <a:solidFill>
                          <a:schemeClr val="tx1"/>
                        </a:solidFill>
                        <a:latin typeface="+mn-lt"/>
                        <a:ea typeface="Calibri" charset="0"/>
                        <a:cs typeface="Calibri"/>
                      </a:endParaRPr>
                    </a:p>
                  </a:txBody>
                  <a:tcPr marL="68580" marR="68580" marT="34308" marB="34308">
                    <a:solidFill>
                      <a:srgbClr val="FBEAE6">
                        <a:alpha val="20000"/>
                      </a:srgbClr>
                    </a:solidFill>
                  </a:tcPr>
                </a:tc>
                <a:extLst>
                  <a:ext uri="{0D108BD9-81ED-4DB2-BD59-A6C34878D82A}">
                    <a16:rowId xmlns:a16="http://schemas.microsoft.com/office/drawing/2014/main" xmlns=""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a:extLst>
              <a:ext uri="{FF2B5EF4-FFF2-40B4-BE49-F238E27FC236}">
                <a16:creationId xmlns:a16="http://schemas.microsoft.com/office/drawing/2014/main" xmlns="" id="{52F1F5D4-8848-4BBD-BCE6-58CE236C1A2D}"/>
              </a:ext>
            </a:extLst>
          </p:cNvPr>
          <p:cNvSpPr>
            <a:spLocks noGrp="1" noChangeArrowheads="1"/>
          </p:cNvSpPr>
          <p:nvPr>
            <p:ph type="title"/>
          </p:nvPr>
        </p:nvSpPr>
        <p:spPr/>
        <p:txBody>
          <a:bodyPr/>
          <a:lstStyle/>
          <a:p>
            <a:pPr eaLnBrk="1" hangingPunct="1"/>
            <a:r>
              <a:rPr lang="en-US" sz="3600"/>
              <a:t>Overview of the workshop</a:t>
            </a:r>
            <a:endParaRPr lang="en-AU" altLang="en-US" sz="3600"/>
          </a:p>
        </p:txBody>
      </p:sp>
      <p:graphicFrame>
        <p:nvGraphicFramePr>
          <p:cNvPr id="3" name="Table 2">
            <a:extLst>
              <a:ext uri="{FF2B5EF4-FFF2-40B4-BE49-F238E27FC236}">
                <a16:creationId xmlns:a16="http://schemas.microsoft.com/office/drawing/2014/main" xmlns="" id="{4DDE7773-3BD0-4ABF-8033-3D0F0091255B}"/>
              </a:ext>
            </a:extLst>
          </p:cNvPr>
          <p:cNvGraphicFramePr>
            <a:graphicFrameLocks noGrp="1"/>
          </p:cNvGraphicFramePr>
          <p:nvPr>
            <p:extLst>
              <p:ext uri="{D42A27DB-BD31-4B8C-83A1-F6EECF244321}">
                <p14:modId xmlns:p14="http://schemas.microsoft.com/office/powerpoint/2010/main" val="1703032413"/>
              </p:ext>
            </p:extLst>
          </p:nvPr>
        </p:nvGraphicFramePr>
        <p:xfrm>
          <a:off x="457199" y="1310400"/>
          <a:ext cx="8229599" cy="4079044"/>
        </p:xfrm>
        <a:graphic>
          <a:graphicData uri="http://schemas.openxmlformats.org/drawingml/2006/table">
            <a:tbl>
              <a:tblPr firstRow="1" bandRow="1">
                <a:tableStyleId>{F5AB1C69-6EDB-4FF4-983F-18BD219EF322}</a:tableStyleId>
              </a:tblPr>
              <a:tblGrid>
                <a:gridCol w="2331160">
                  <a:extLst>
                    <a:ext uri="{9D8B030D-6E8A-4147-A177-3AD203B41FA5}">
                      <a16:colId xmlns:a16="http://schemas.microsoft.com/office/drawing/2014/main" xmlns="" val="20000"/>
                    </a:ext>
                  </a:extLst>
                </a:gridCol>
                <a:gridCol w="5898439">
                  <a:extLst>
                    <a:ext uri="{9D8B030D-6E8A-4147-A177-3AD203B41FA5}">
                      <a16:colId xmlns:a16="http://schemas.microsoft.com/office/drawing/2014/main" xmlns="" val="20001"/>
                    </a:ext>
                  </a:extLst>
                </a:gridCol>
              </a:tblGrid>
              <a:tr h="518429">
                <a:tc>
                  <a:txBody>
                    <a:bodyPr/>
                    <a:lstStyle/>
                    <a:p>
                      <a:r>
                        <a:rPr lang="en-US" sz="2000"/>
                        <a:t>Topic</a:t>
                      </a:r>
                    </a:p>
                  </a:txBody>
                  <a:tcPr marL="68580" marR="68580" marT="34308" marB="34308">
                    <a:solidFill>
                      <a:srgbClr val="AA381D"/>
                    </a:solidFill>
                  </a:tcPr>
                </a:tc>
                <a:tc>
                  <a:txBody>
                    <a:bodyPr/>
                    <a:lstStyle/>
                    <a:p>
                      <a:r>
                        <a:rPr lang="en-US" sz="2000"/>
                        <a:t>Content</a:t>
                      </a:r>
                    </a:p>
                  </a:txBody>
                  <a:tcPr marL="68580" marR="68580" marT="34308" marB="34308">
                    <a:solidFill>
                      <a:srgbClr val="AA381D"/>
                    </a:solidFill>
                  </a:tcPr>
                </a:tc>
                <a:extLst>
                  <a:ext uri="{0D108BD9-81ED-4DB2-BD59-A6C34878D82A}">
                    <a16:rowId xmlns:a16="http://schemas.microsoft.com/office/drawing/2014/main" xmlns="" val="10000"/>
                  </a:ext>
                </a:extLst>
              </a:tr>
              <a:tr h="12993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1. Understand the challenge</a:t>
                      </a:r>
                      <a:endParaRPr lang="en-US" sz="1800" b="1">
                        <a:solidFill>
                          <a:schemeClr val="tx1"/>
                        </a:solidFill>
                        <a:latin typeface="+mn-lt"/>
                        <a:ea typeface="Calibri" charset="0"/>
                        <a:cs typeface="Calibri"/>
                      </a:endParaRPr>
                    </a:p>
                  </a:txBody>
                  <a:tcPr marL="68580" marR="68580" marT="34308" marB="34308">
                    <a:solidFill>
                      <a:srgbClr val="FBEAE6"/>
                    </a:solidFill>
                  </a:tcPr>
                </a:tc>
                <a:tc>
                  <a:txBody>
                    <a:bodyPr/>
                    <a:lstStyle/>
                    <a:p>
                      <a:pPr marL="285750" lvl="0" indent="-285750" fontAlgn="base">
                        <a:buFont typeface="Arial"/>
                        <a:buChar char="•"/>
                      </a:pPr>
                      <a:r>
                        <a:rPr lang="en-US" sz="1800" kern="1200">
                          <a:solidFill>
                            <a:schemeClr val="dk1"/>
                          </a:solidFill>
                          <a:effectLst/>
                          <a:latin typeface="+mn-lt"/>
                          <a:ea typeface="+mn-ea"/>
                          <a:cs typeface="+mn-cs"/>
                        </a:rPr>
                        <a:t>The gendered nature of violence against women, including prevalence and impact​</a:t>
                      </a:r>
                      <a:endParaRPr lang="en-AU" sz="1800" kern="1200">
                        <a:solidFill>
                          <a:schemeClr val="dk1"/>
                        </a:solidFill>
                        <a:effectLst/>
                        <a:latin typeface="+mn-lt"/>
                        <a:ea typeface="+mn-ea"/>
                        <a:cs typeface="+mn-cs"/>
                      </a:endParaRPr>
                    </a:p>
                    <a:p>
                      <a:pPr marL="285750" lvl="0" indent="-285750" fontAlgn="base">
                        <a:buFont typeface="Arial"/>
                        <a:buChar char="•"/>
                      </a:pPr>
                      <a:r>
                        <a:rPr lang="en-US" sz="1800" kern="1200">
                          <a:solidFill>
                            <a:schemeClr val="dk1"/>
                          </a:solidFill>
                          <a:effectLst/>
                          <a:latin typeface="+mn-lt"/>
                          <a:ea typeface="+mn-ea"/>
                          <a:cs typeface="+mn-cs"/>
                        </a:rPr>
                        <a:t>The drivers of violence against women, including misconceptions about what causes violence against women</a:t>
                      </a:r>
                    </a:p>
                  </a:txBody>
                  <a:tcPr marL="68580" marR="68580" marT="34308" marB="34308">
                    <a:solidFill>
                      <a:srgbClr val="FBEAE6"/>
                    </a:solidFill>
                  </a:tcPr>
                </a:tc>
                <a:extLst>
                  <a:ext uri="{0D108BD9-81ED-4DB2-BD59-A6C34878D82A}">
                    <a16:rowId xmlns:a16="http://schemas.microsoft.com/office/drawing/2014/main" xmlns="" val="10001"/>
                  </a:ext>
                </a:extLst>
              </a:tr>
              <a:tr h="7524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2. Face the challenge</a:t>
                      </a:r>
                    </a:p>
                  </a:txBody>
                  <a:tcPr marL="68580" marR="68580" marT="34308" marB="34308">
                    <a:solidFill>
                      <a:srgbClr val="FBEAE6"/>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TAFE as a key setting for primary prevention </a:t>
                      </a:r>
                    </a:p>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The whole-of-TAFE framework to primary prevention</a:t>
                      </a:r>
                    </a:p>
                  </a:txBody>
                  <a:tcPr marL="51435" marR="51435" marT="0" marB="0">
                    <a:solidFill>
                      <a:srgbClr val="FBEAE6"/>
                    </a:solidFill>
                  </a:tcPr>
                </a:tc>
                <a:extLst>
                  <a:ext uri="{0D108BD9-81ED-4DB2-BD59-A6C34878D82A}">
                    <a16:rowId xmlns:a16="http://schemas.microsoft.com/office/drawing/2014/main" xmlns="" val="10002"/>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3. Own the challenge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a:solidFill>
                          <a:schemeClr val="tx1"/>
                        </a:solidFill>
                      </a:endParaRPr>
                    </a:p>
                  </a:txBody>
                  <a:tcPr marL="68580" marR="68580" marT="34308" marB="34308">
                    <a:solidFill>
                      <a:srgbClr val="FBEAE6"/>
                    </a:solidFill>
                  </a:tcPr>
                </a:tc>
                <a:tc>
                  <a:txBody>
                    <a:bodyPr/>
                    <a:lstStyle/>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kern="1200">
                          <a:solidFill>
                            <a:schemeClr val="dk1"/>
                          </a:solidFill>
                          <a:effectLst/>
                          <a:latin typeface="+mn-lt"/>
                          <a:ea typeface="+mn-ea"/>
                          <a:cs typeface="+mn-cs"/>
                        </a:rPr>
                        <a:t>The role of the senior leaders and the team (Taskforce) leading this work​</a:t>
                      </a:r>
                      <a:endParaRPr lang="en-US" sz="2000" kern="1200">
                        <a:solidFill>
                          <a:schemeClr val="dk1"/>
                        </a:solidFill>
                        <a:effectLst/>
                        <a:latin typeface="+mn-lt"/>
                        <a:ea typeface="+mn-ea"/>
                        <a:cs typeface="+mn-cs"/>
                      </a:endParaRPr>
                    </a:p>
                  </a:txBody>
                  <a:tcPr marL="51435" marR="51435" marT="0" marB="0">
                    <a:solidFill>
                      <a:srgbClr val="FBEAE6"/>
                    </a:solidFill>
                  </a:tcPr>
                </a:tc>
                <a:extLst>
                  <a:ext uri="{0D108BD9-81ED-4DB2-BD59-A6C34878D82A}">
                    <a16:rowId xmlns:a16="http://schemas.microsoft.com/office/drawing/2014/main" xmlns="" val="74566511"/>
                  </a:ext>
                </a:extLst>
              </a:tr>
              <a:tr h="6840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rPr>
                        <a:t>Close</a:t>
                      </a:r>
                    </a:p>
                  </a:txBody>
                  <a:tcPr marL="68580" marR="68580" marT="34308" marB="34308">
                    <a:solidFill>
                      <a:srgbClr val="FBEAE6"/>
                    </a:solidFill>
                  </a:tcPr>
                </a:tc>
                <a:tc>
                  <a:txBody>
                    <a:bodyPr/>
                    <a:lstStyle/>
                    <a:p>
                      <a:pPr marL="285750" indent="-285750" algn="l">
                        <a:lnSpc>
                          <a:spcPct val="100000"/>
                        </a:lnSpc>
                        <a:spcAft>
                          <a:spcPts val="0"/>
                        </a:spcAft>
                        <a:buFont typeface="Arial" panose="020B0604020202020204" pitchFamily="34" charset="0"/>
                        <a:buChar char="•"/>
                      </a:pPr>
                      <a:r>
                        <a:rPr lang="en-US" sz="1800" kern="1200">
                          <a:solidFill>
                            <a:schemeClr val="dk1"/>
                          </a:solidFill>
                          <a:effectLst/>
                          <a:latin typeface="+mn-lt"/>
                          <a:ea typeface="+mn-ea"/>
                          <a:cs typeface="+mn-cs"/>
                        </a:rPr>
                        <a:t>Next steps</a:t>
                      </a:r>
                    </a:p>
                  </a:txBody>
                  <a:tcPr marL="51435" marR="51435" marT="0" marB="0">
                    <a:solidFill>
                      <a:srgbClr val="FBEAE6"/>
                    </a:solidFill>
                  </a:tcPr>
                </a:tc>
                <a:extLst>
                  <a:ext uri="{0D108BD9-81ED-4DB2-BD59-A6C34878D82A}">
                    <a16:rowId xmlns:a16="http://schemas.microsoft.com/office/drawing/2014/main" xmlns="" val="2784141941"/>
                  </a:ext>
                </a:extLst>
              </a:tr>
            </a:tbl>
          </a:graphicData>
        </a:graphic>
      </p:graphicFrame>
    </p:spTree>
    <p:extLst>
      <p:ext uri="{BB962C8B-B14F-4D97-AF65-F5344CB8AC3E}">
        <p14:creationId xmlns:p14="http://schemas.microsoft.com/office/powerpoint/2010/main" val="6521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xmlns="" id="{0C6D4F4E-8BB9-4116-91B6-B24796027D52}"/>
              </a:ext>
            </a:extLst>
          </p:cNvPr>
          <p:cNvSpPr>
            <a:spLocks noGrp="1"/>
          </p:cNvSpPr>
          <p:nvPr>
            <p:ph type="title"/>
          </p:nvPr>
        </p:nvSpPr>
        <p:spPr>
          <a:xfrm>
            <a:off x="674687" y="1346661"/>
            <a:ext cx="7772400" cy="653591"/>
          </a:xfrm>
        </p:spPr>
        <p:txBody>
          <a:bodyPr/>
          <a:lstStyle/>
          <a:p>
            <a:r>
              <a:rPr lang="en-US" sz="4000" b="1">
                <a:ea typeface="Calibri" charset="0"/>
                <a:cs typeface="Calibri"/>
              </a:rPr>
              <a:t>1. UNDERSTAND THE CHALLENGE</a:t>
            </a:r>
            <a:endParaRPr lang="en-AU"/>
          </a:p>
        </p:txBody>
      </p:sp>
      <p:sp>
        <p:nvSpPr>
          <p:cNvPr id="10" name="Text Placeholder 2">
            <a:extLst>
              <a:ext uri="{FF2B5EF4-FFF2-40B4-BE49-F238E27FC236}">
                <a16:creationId xmlns:a16="http://schemas.microsoft.com/office/drawing/2014/main" xmlns="" id="{574C5915-F4A7-4F1A-9AC1-BB3318DF58F3}"/>
              </a:ext>
            </a:extLst>
          </p:cNvPr>
          <p:cNvSpPr txBox="1">
            <a:spLocks/>
          </p:cNvSpPr>
          <p:nvPr/>
        </p:nvSpPr>
        <p:spPr>
          <a:xfrm>
            <a:off x="674688" y="2147420"/>
            <a:ext cx="7772400" cy="1775778"/>
          </a:xfrm>
          <a:prstGeom prst="rect">
            <a:avLst/>
          </a:prstGeom>
        </p:spPr>
        <p:txBody>
          <a:bodyPr vert="horz" lIns="91440" tIns="45720" rIns="91440" bIns="45720" rtlCol="0" anchor="t">
            <a:normAutofit/>
          </a:bodyPr>
          <a:lstStyle>
            <a:lvl1pPr marL="3420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a:solidFill>
                  <a:schemeClr val="tx2">
                    <a:lumMod val="90000"/>
                    <a:lumOff val="10000"/>
                  </a:schemeClr>
                </a:solidFill>
                <a:latin typeface="+mn-lt"/>
                <a:ea typeface="+mn-ea"/>
                <a:cs typeface="+mn-cs"/>
              </a:defRPr>
            </a:lvl1pPr>
            <a:lvl2pPr marL="7992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2pPr>
            <a:lvl3pPr marL="12564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3pPr>
            <a:lvl4pPr marL="17136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AU" sz="1800" kern="1200" dirty="0" smtClean="0">
                <a:solidFill>
                  <a:schemeClr val="tx2">
                    <a:lumMod val="90000"/>
                    <a:lumOff val="10000"/>
                  </a:schemeClr>
                </a:solidFill>
                <a:latin typeface="+mn-lt"/>
                <a:ea typeface="+mn-ea"/>
                <a:cs typeface="+mn-cs"/>
              </a:defRPr>
            </a:lvl4pPr>
            <a:lvl5pPr marL="2170800" indent="-216000" algn="l" defTabSz="457200" rtl="0" eaLnBrk="1" fontAlgn="base" latinLnBrk="0" hangingPunct="1">
              <a:spcBef>
                <a:spcPct val="20000"/>
              </a:spcBef>
              <a:spcAft>
                <a:spcPts val="0"/>
              </a:spcAft>
              <a:buClr>
                <a:schemeClr val="tx2">
                  <a:lumMod val="90000"/>
                  <a:lumOff val="10000"/>
                </a:schemeClr>
              </a:buClr>
              <a:buFont typeface="Lucida Grande"/>
              <a:buChar char="-"/>
              <a:defRPr lang="en-US" sz="1800" kern="1200" dirty="0">
                <a:solidFill>
                  <a:schemeClr val="tx2">
                    <a:lumMod val="90000"/>
                    <a:lumOff val="1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26000" indent="0">
              <a:buNone/>
            </a:pPr>
            <a:r>
              <a:rPr lang="en-US" sz="2800">
                <a:ea typeface="Calibri" charset="0"/>
                <a:cs typeface="Calibri"/>
              </a:rPr>
              <a:t>Learning outcome:</a:t>
            </a:r>
          </a:p>
          <a:p>
            <a:pPr>
              <a:buFont typeface="Arial" panose="020B0604020202020204" pitchFamily="34" charset="0"/>
              <a:buChar char="•"/>
            </a:pPr>
            <a:r>
              <a:rPr lang="en-US" sz="2800">
                <a:ea typeface="Calibri" charset="0"/>
                <a:cs typeface="Calibri"/>
              </a:rPr>
              <a:t>Understand violence against women is serious, prevalent and preventable</a:t>
            </a:r>
          </a:p>
        </p:txBody>
      </p:sp>
    </p:spTree>
    <p:extLst>
      <p:ext uri="{BB962C8B-B14F-4D97-AF65-F5344CB8AC3E}">
        <p14:creationId xmlns:p14="http://schemas.microsoft.com/office/powerpoint/2010/main" val="16890921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C0DA6B4E-120D-4A8C-891B-C02AE2C782E9}"/>
              </a:ext>
            </a:extLst>
          </p:cNvPr>
          <p:cNvSpPr>
            <a:spLocks noGrp="1"/>
          </p:cNvSpPr>
          <p:nvPr>
            <p:ph type="title"/>
          </p:nvPr>
        </p:nvSpPr>
        <p:spPr/>
        <p:txBody>
          <a:bodyPr/>
          <a:lstStyle/>
          <a:p>
            <a:r>
              <a:rPr lang="en-US"/>
              <a:t>Types of violence</a:t>
            </a:r>
            <a:endParaRPr lang="en-AU"/>
          </a:p>
        </p:txBody>
      </p:sp>
      <p:sp>
        <p:nvSpPr>
          <p:cNvPr id="9" name="TextBox 8">
            <a:extLst>
              <a:ext uri="{FF2B5EF4-FFF2-40B4-BE49-F238E27FC236}">
                <a16:creationId xmlns:a16="http://schemas.microsoft.com/office/drawing/2014/main" xmlns="" id="{8DE3B0DA-3A2A-4C85-BBDD-A573F53C7394}"/>
              </a:ext>
            </a:extLst>
          </p:cNvPr>
          <p:cNvSpPr txBox="1"/>
          <p:nvPr/>
        </p:nvSpPr>
        <p:spPr>
          <a:xfrm>
            <a:off x="829409" y="1965012"/>
            <a:ext cx="2429606" cy="2369880"/>
          </a:xfrm>
          <a:prstGeom prst="rect">
            <a:avLst/>
          </a:prstGeom>
          <a:noFill/>
        </p:spPr>
        <p:txBody>
          <a:bodyPr wrap="square">
            <a:spAutoFit/>
          </a:bodyPr>
          <a:lstStyle/>
          <a:p>
            <a:endParaRPr lang="en-US" sz="4000" b="1"/>
          </a:p>
          <a:p>
            <a:r>
              <a:rPr lang="en-US" sz="3600" b="1"/>
              <a:t>FEAR</a:t>
            </a:r>
          </a:p>
          <a:p>
            <a:r>
              <a:rPr lang="en-US" sz="3600" b="1"/>
              <a:t>POWER</a:t>
            </a:r>
          </a:p>
          <a:p>
            <a:r>
              <a:rPr lang="en-US" sz="3600" b="1"/>
              <a:t>CONTROL</a:t>
            </a:r>
            <a:endParaRPr lang="en-AU" sz="3600" b="1"/>
          </a:p>
        </p:txBody>
      </p:sp>
      <p:sp>
        <p:nvSpPr>
          <p:cNvPr id="10" name="TextBox 9">
            <a:extLst>
              <a:ext uri="{FF2B5EF4-FFF2-40B4-BE49-F238E27FC236}">
                <a16:creationId xmlns:a16="http://schemas.microsoft.com/office/drawing/2014/main" xmlns="" id="{97CC2503-0E63-4E4B-9591-23A6C78AA49C}"/>
              </a:ext>
            </a:extLst>
          </p:cNvPr>
          <p:cNvSpPr txBox="1"/>
          <p:nvPr/>
        </p:nvSpPr>
        <p:spPr>
          <a:xfrm>
            <a:off x="4829904" y="2012483"/>
            <a:ext cx="3259018" cy="3046988"/>
          </a:xfrm>
          <a:prstGeom prst="rect">
            <a:avLst/>
          </a:prstGeom>
          <a:noFill/>
        </p:spPr>
        <p:txBody>
          <a:bodyPr wrap="square">
            <a:spAutoFit/>
          </a:bodyPr>
          <a:lstStyle/>
          <a:p>
            <a:pPr marL="285750" indent="-285750">
              <a:buFont typeface="Arial" panose="020B0604020202020204" pitchFamily="34" charset="0"/>
              <a:buChar char="•"/>
            </a:pPr>
            <a:r>
              <a:rPr lang="en-US" sz="2400"/>
              <a:t>Physical</a:t>
            </a:r>
          </a:p>
          <a:p>
            <a:pPr marL="285750" indent="-285750">
              <a:buFont typeface="Arial" panose="020B0604020202020204" pitchFamily="34" charset="0"/>
              <a:buChar char="•"/>
            </a:pPr>
            <a:r>
              <a:rPr lang="en-US" sz="2400"/>
              <a:t>Social</a:t>
            </a:r>
          </a:p>
          <a:p>
            <a:pPr marL="285750" indent="-285750">
              <a:buFont typeface="Arial" panose="020B0604020202020204" pitchFamily="34" charset="0"/>
              <a:buChar char="•"/>
            </a:pPr>
            <a:r>
              <a:rPr lang="en-US" sz="2400"/>
              <a:t>Emotional</a:t>
            </a:r>
          </a:p>
          <a:p>
            <a:pPr marL="285750" indent="-285750">
              <a:buFont typeface="Arial" panose="020B0604020202020204" pitchFamily="34" charset="0"/>
              <a:buChar char="•"/>
            </a:pPr>
            <a:r>
              <a:rPr lang="en-US" sz="2400"/>
              <a:t>Psychological</a:t>
            </a:r>
          </a:p>
          <a:p>
            <a:pPr marL="285750" indent="-285750">
              <a:buFont typeface="Arial" panose="020B0604020202020204" pitchFamily="34" charset="0"/>
              <a:buChar char="•"/>
            </a:pPr>
            <a:r>
              <a:rPr lang="en-US" sz="2400"/>
              <a:t>Financial</a:t>
            </a:r>
          </a:p>
          <a:p>
            <a:pPr marL="285750" indent="-285750">
              <a:buFont typeface="Arial" panose="020B0604020202020204" pitchFamily="34" charset="0"/>
              <a:buChar char="•"/>
            </a:pPr>
            <a:r>
              <a:rPr lang="en-US" sz="2400"/>
              <a:t>Cultural</a:t>
            </a:r>
          </a:p>
          <a:p>
            <a:pPr marL="285750" indent="-285750">
              <a:buFont typeface="Arial" panose="020B0604020202020204" pitchFamily="34" charset="0"/>
              <a:buChar char="•"/>
            </a:pPr>
            <a:r>
              <a:rPr lang="en-US" sz="2400"/>
              <a:t>Spiritual</a:t>
            </a:r>
          </a:p>
          <a:p>
            <a:pPr marL="285750" indent="-285750">
              <a:buFont typeface="Arial" panose="020B0604020202020204" pitchFamily="34" charset="0"/>
              <a:buChar char="•"/>
            </a:pPr>
            <a:r>
              <a:rPr lang="en-US" sz="2400"/>
              <a:t>Sexual</a:t>
            </a:r>
          </a:p>
        </p:txBody>
      </p:sp>
      <p:cxnSp>
        <p:nvCxnSpPr>
          <p:cNvPr id="11" name="Straight Connector 10">
            <a:extLst>
              <a:ext uri="{FF2B5EF4-FFF2-40B4-BE49-F238E27FC236}">
                <a16:creationId xmlns:a16="http://schemas.microsoft.com/office/drawing/2014/main" xmlns="" id="{70CED715-E4BA-42CC-B465-117D46FE7DD5}"/>
              </a:ext>
              <a:ext uri="{C183D7F6-B498-43B3-948B-1728B52AA6E4}">
                <adec:decorative xmlns:adec="http://schemas.microsoft.com/office/drawing/2017/decorative" xmlns="" val="1"/>
              </a:ext>
            </a:extLst>
          </p:cNvPr>
          <p:cNvCxnSpPr>
            <a:cxnSpLocks/>
          </p:cNvCxnSpPr>
          <p:nvPr/>
        </p:nvCxnSpPr>
        <p:spPr>
          <a:xfrm>
            <a:off x="4171071" y="1395625"/>
            <a:ext cx="25795" cy="3917520"/>
          </a:xfrm>
          <a:prstGeom prst="line">
            <a:avLst/>
          </a:prstGeom>
          <a:ln w="38100">
            <a:solidFill>
              <a:srgbClr val="34354A"/>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336196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DCDCC0B5-5DB0-4780-8FC1-1ECB7BB4FF75}"/>
              </a:ext>
            </a:extLst>
          </p:cNvPr>
          <p:cNvSpPr>
            <a:spLocks noGrp="1"/>
          </p:cNvSpPr>
          <p:nvPr>
            <p:ph type="title"/>
          </p:nvPr>
        </p:nvSpPr>
        <p:spPr/>
        <p:txBody>
          <a:bodyPr/>
          <a:lstStyle/>
          <a:p>
            <a:r>
              <a:rPr lang="en-AU" b="1" i="0">
                <a:solidFill>
                  <a:srgbClr val="454745"/>
                </a:solidFill>
                <a:effectLst/>
                <a:latin typeface="Calibri" panose="020F0502020204030204" pitchFamily="34" charset="0"/>
              </a:rPr>
              <a:t>Terminology</a:t>
            </a:r>
            <a:endParaRPr lang="en-AU"/>
          </a:p>
        </p:txBody>
      </p:sp>
      <p:sp>
        <p:nvSpPr>
          <p:cNvPr id="8" name="Content Placeholder 2">
            <a:extLst>
              <a:ext uri="{FF2B5EF4-FFF2-40B4-BE49-F238E27FC236}">
                <a16:creationId xmlns:a16="http://schemas.microsoft.com/office/drawing/2014/main" xmlns="" id="{BCE7A411-D24B-4805-9CB8-C356FDDF45AD}"/>
              </a:ext>
            </a:extLst>
          </p:cNvPr>
          <p:cNvSpPr>
            <a:spLocks noGrp="1"/>
          </p:cNvSpPr>
          <p:nvPr>
            <p:ph idx="1"/>
          </p:nvPr>
        </p:nvSpPr>
        <p:spPr/>
        <p:txBody>
          <a:bodyPr>
            <a:noAutofit/>
          </a:bodyPr>
          <a:lstStyle/>
          <a:p>
            <a:pPr marL="126000" indent="0">
              <a:spcAft>
                <a:spcPts val="600"/>
              </a:spcAft>
              <a:buNone/>
            </a:pPr>
            <a:r>
              <a:rPr lang="en-AU" sz="1700" b="1"/>
              <a:t>Violence against women </a:t>
            </a:r>
            <a:r>
              <a:rPr lang="en-AU" sz="1700"/>
              <a:t>– acts of gender-based violence against women and girls. Most gender-based violence is perpetrated by men against women. In Australia approximately 94% of female victims report a male perpetrator</a:t>
            </a:r>
            <a:r>
              <a:rPr lang="en-US" sz="1700"/>
              <a:t>​. The term violence against women includes </a:t>
            </a:r>
            <a:r>
              <a:rPr lang="en-AU" sz="1700"/>
              <a:t>family violence, dating violence, sexual assault and harassment. It can occur in the home, in public, in workplaces and in education institutions. </a:t>
            </a:r>
            <a:endParaRPr lang="en-US" sz="1700"/>
          </a:p>
          <a:p>
            <a:pPr marL="126000" indent="0">
              <a:spcAft>
                <a:spcPts val="600"/>
              </a:spcAft>
              <a:buNone/>
            </a:pPr>
            <a:r>
              <a:rPr lang="en-AU" sz="1700" b="1"/>
              <a:t>Sexual assault and sexual harassment </a:t>
            </a:r>
            <a:r>
              <a:rPr lang="en-AU" sz="1700"/>
              <a:t>– unwanted or unwelcome sexual behaviour, including unwanted touching and sexual penetration, exposure to sexual acts, and sexual images ta ken without consent. </a:t>
            </a:r>
            <a:r>
              <a:rPr lang="en-US" sz="1700"/>
              <a:t>​</a:t>
            </a:r>
          </a:p>
          <a:p>
            <a:pPr marL="126000" indent="0">
              <a:spcAft>
                <a:spcPts val="600"/>
              </a:spcAft>
              <a:buNone/>
            </a:pPr>
            <a:r>
              <a:rPr lang="en-AU" sz="1700" b="1"/>
              <a:t>Family and domestic violence </a:t>
            </a:r>
            <a:r>
              <a:rPr lang="en-AU" sz="1700"/>
              <a:t>– acts of violence, coercion and control perpetrated by someone in a family or family-like relationship, most commonly occurring in the home or in private.</a:t>
            </a:r>
            <a:r>
              <a:rPr lang="en-US" sz="1700"/>
              <a:t>​</a:t>
            </a:r>
          </a:p>
          <a:p>
            <a:pPr marL="126000" indent="0">
              <a:spcAft>
                <a:spcPts val="600"/>
              </a:spcAft>
              <a:buNone/>
            </a:pPr>
            <a:r>
              <a:rPr lang="en-AU" sz="1700" b="1"/>
              <a:t>Violence against LGBTIQ+ people </a:t>
            </a:r>
            <a:r>
              <a:rPr lang="en-AU" sz="1700"/>
              <a:t>– harmful acts towards someone because of their gender – such as someone from the lesbian, gay, bisexual, trans, intersex, queer and questioning (LGBTIQ+) community.​</a:t>
            </a:r>
            <a:endParaRPr lang="en-US" sz="1700" b="0" i="0">
              <a:solidFill>
                <a:srgbClr val="272727"/>
              </a:solidFill>
              <a:effectLst/>
            </a:endParaRPr>
          </a:p>
        </p:txBody>
      </p:sp>
    </p:spTree>
    <p:extLst>
      <p:ext uri="{BB962C8B-B14F-4D97-AF65-F5344CB8AC3E}">
        <p14:creationId xmlns:p14="http://schemas.microsoft.com/office/powerpoint/2010/main" val="861929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xmlns="" id="{D8A4EC2B-C5E1-4DD4-A54E-7971CB2B403A}"/>
              </a:ext>
            </a:extLst>
          </p:cNvPr>
          <p:cNvSpPr>
            <a:spLocks noGrp="1"/>
          </p:cNvSpPr>
          <p:nvPr>
            <p:ph type="title"/>
          </p:nvPr>
        </p:nvSpPr>
        <p:spPr/>
        <p:txBody>
          <a:bodyPr/>
          <a:lstStyle/>
          <a:p>
            <a:r>
              <a:rPr lang="en-AU" b="1"/>
              <a:t>A national crisis</a:t>
            </a:r>
            <a:endParaRPr lang="en-US" b="1"/>
          </a:p>
        </p:txBody>
      </p:sp>
      <p:pic>
        <p:nvPicPr>
          <p:cNvPr id="10" name="Picture 9" descr="1 in 3 women have experienced physical violence. 1 in 4 women have experienced workplace sexual harassment. Nearly 1 in 5 women have experienced sexual violence. Nearly 1 in 4 women have experienced physical violence by a current or former partner.">
            <a:extLst>
              <a:ext uri="{FF2B5EF4-FFF2-40B4-BE49-F238E27FC236}">
                <a16:creationId xmlns:a16="http://schemas.microsoft.com/office/drawing/2014/main" xmlns="" id="{72548678-931E-4C23-88BA-D280424406B0}"/>
              </a:ext>
            </a:extLst>
          </p:cNvPr>
          <p:cNvPicPr>
            <a:picLocks noChangeAspect="1"/>
          </p:cNvPicPr>
          <p:nvPr/>
        </p:nvPicPr>
        <p:blipFill>
          <a:blip r:embed="rId3"/>
          <a:stretch>
            <a:fillRect/>
          </a:stretch>
        </p:blipFill>
        <p:spPr>
          <a:xfrm>
            <a:off x="457200" y="1310400"/>
            <a:ext cx="7886700" cy="3916410"/>
          </a:xfrm>
          <a:prstGeom prst="rect">
            <a:avLst/>
          </a:prstGeom>
        </p:spPr>
      </p:pic>
      <p:sp>
        <p:nvSpPr>
          <p:cNvPr id="11" name="TextBox 10">
            <a:extLst>
              <a:ext uri="{FF2B5EF4-FFF2-40B4-BE49-F238E27FC236}">
                <a16:creationId xmlns:a16="http://schemas.microsoft.com/office/drawing/2014/main" xmlns="" id="{A9A99C7A-3790-4452-B20D-70C602676511}"/>
              </a:ext>
            </a:extLst>
          </p:cNvPr>
          <p:cNvSpPr txBox="1"/>
          <p:nvPr/>
        </p:nvSpPr>
        <p:spPr>
          <a:xfrm>
            <a:off x="5101936" y="5210979"/>
            <a:ext cx="3241964" cy="276999"/>
          </a:xfrm>
          <a:prstGeom prst="rect">
            <a:avLst/>
          </a:prstGeom>
          <a:noFill/>
        </p:spPr>
        <p:txBody>
          <a:bodyPr wrap="square" rtlCol="0">
            <a:spAutoFit/>
          </a:bodyPr>
          <a:lstStyle/>
          <a:p>
            <a:pPr algn="r"/>
            <a:r>
              <a:rPr lang="en-US" sz="1200">
                <a:latin typeface="Arial" panose="020B0604020202020204" pitchFamily="34" charset="0"/>
                <a:cs typeface="Arial" panose="020B0604020202020204" pitchFamily="34" charset="0"/>
              </a:rPr>
              <a:t>Source: Personal Safety Survey (PSS) 2016</a:t>
            </a:r>
            <a:endParaRPr lang="en-AU"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3549147"/>
      </p:ext>
    </p:extLst>
  </p:cSld>
  <p:clrMapOvr>
    <a:masterClrMapping/>
  </p:clrMapOvr>
</p:sld>
</file>

<file path=ppt/theme/theme1.xml><?xml version="1.0" encoding="utf-8"?>
<a:theme xmlns:a="http://schemas.openxmlformats.org/drawingml/2006/main" name="1_Our Watch - RET - Master">
  <a:themeElements>
    <a:clrScheme name="Custom 8">
      <a:dk1>
        <a:srgbClr val="272727"/>
      </a:dk1>
      <a:lt1>
        <a:sysClr val="window" lastClr="FFFFFF"/>
      </a:lt1>
      <a:dk2>
        <a:srgbClr val="313231"/>
      </a:dk2>
      <a:lt2>
        <a:srgbClr val="C0C1BF"/>
      </a:lt2>
      <a:accent1>
        <a:srgbClr val="AA381D"/>
      </a:accent1>
      <a:accent2>
        <a:srgbClr val="636463"/>
      </a:accent2>
      <a:accent3>
        <a:srgbClr val="AA381D"/>
      </a:accent3>
      <a:accent4>
        <a:srgbClr val="AA381D"/>
      </a:accent4>
      <a:accent5>
        <a:srgbClr val="AA381D"/>
      </a:accent5>
      <a:accent6>
        <a:srgbClr val="AA381D"/>
      </a:accent6>
      <a:hlink>
        <a:srgbClr val="AA381D"/>
      </a:hlink>
      <a:folHlink>
        <a:srgbClr val="8D8E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RET_Powerpoint_Template_Landscape" id="{62F220D8-E069-40DF-97F9-0B2D8E5710F8}" vid="{65CDE685-7A73-481F-BC30-C60A5F2D90F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ef89dfe1-2fd6-4ffd-966a-b6a657178080">
      <UserInfo>
        <DisplayName>Christine Gregory</DisplayName>
        <AccountId>6022</AccountId>
        <AccountType/>
      </UserInfo>
      <UserInfo>
        <DisplayName>Cara Gleeson</DisplayName>
        <AccountId>23</AccountId>
        <AccountType/>
      </UserInfo>
      <UserInfo>
        <DisplayName>Michael Brandenburg</DisplayName>
        <AccountId>10439</AccountId>
        <AccountType/>
      </UserInfo>
      <UserInfo>
        <DisplayName>Kiri Munro</DisplayName>
        <AccountId>10762</AccountId>
        <AccountType/>
      </UserInfo>
      <UserInfo>
        <DisplayName>Rachael Harrington</DisplayName>
        <AccountId>3808</AccountId>
        <AccountType/>
      </UserInfo>
      <UserInfo>
        <DisplayName>Susan Fitzgerald</DisplayName>
        <AccountId>10763</AccountId>
        <AccountType/>
      </UserInfo>
      <UserInfo>
        <DisplayName>Joanna Brislane</DisplayName>
        <AccountId>20</AccountId>
        <AccountType/>
      </UserInfo>
    </SharedWithUsers>
    <MediaLengthInSeconds xmlns="24655829-77b5-4572-9306-0706e327d7e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6B03D856CF1237418DF14C5037866882" ma:contentTypeVersion="13" ma:contentTypeDescription="Create a new document." ma:contentTypeScope="" ma:versionID="1e21178cd304bec3bba2b7c3681baea8">
  <xsd:schema xmlns:xsd="http://www.w3.org/2001/XMLSchema" xmlns:xs="http://www.w3.org/2001/XMLSchema" xmlns:p="http://schemas.microsoft.com/office/2006/metadata/properties" xmlns:ns2="24655829-77b5-4572-9306-0706e327d7ed" xmlns:ns3="ef89dfe1-2fd6-4ffd-966a-b6a657178080" targetNamespace="http://schemas.microsoft.com/office/2006/metadata/properties" ma:root="true" ma:fieldsID="7c20c4a63ae2458e70e380cd029fe0a5" ns2:_="" ns3:_="">
    <xsd:import namespace="24655829-77b5-4572-9306-0706e327d7ed"/>
    <xsd:import namespace="ef89dfe1-2fd6-4ffd-966a-b6a657178080"/>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Location"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655829-77b5-4572-9306-0706e327d7ed"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f89dfe1-2fd6-4ffd-966a-b6a657178080"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DC9B5C1-ACBA-49DB-A115-A291373E1418}">
  <ds:schemaRefs>
    <ds:schemaRef ds:uri="24655829-77b5-4572-9306-0706e327d7ed"/>
    <ds:schemaRef ds:uri="ef89dfe1-2fd6-4ffd-966a-b6a65717808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4EBFD1B-1FB4-45E5-9887-12E688386DFA}">
  <ds:schemaRefs>
    <ds:schemaRef ds:uri="http://schemas.microsoft.com/sharepoint/v3/contenttype/forms"/>
  </ds:schemaRefs>
</ds:datastoreItem>
</file>

<file path=customXml/itemProps3.xml><?xml version="1.0" encoding="utf-8"?>
<ds:datastoreItem xmlns:ds="http://schemas.openxmlformats.org/officeDocument/2006/customXml" ds:itemID="{E7F62D5A-1E75-453B-A4FC-4F5F707F3115}">
  <ds:schemaRefs>
    <ds:schemaRef ds:uri="24655829-77b5-4572-9306-0706e327d7ed"/>
    <ds:schemaRef ds:uri="ef89dfe1-2fd6-4ffd-966a-b6a65717808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0</TotalTime>
  <Words>7428</Words>
  <Application>Microsoft Macintosh PowerPoint</Application>
  <PresentationFormat>On-screen Show (4:3)</PresentationFormat>
  <Paragraphs>781</Paragraphs>
  <Slides>37</Slides>
  <Notes>35</Notes>
  <HiddenSlides>0</HiddenSlides>
  <MMClips>0</MMClips>
  <ScaleCrop>false</ScaleCrop>
  <HeadingPairs>
    <vt:vector size="4" baseType="variant">
      <vt:variant>
        <vt:lpstr>Theme</vt:lpstr>
      </vt:variant>
      <vt:variant>
        <vt:i4>1</vt:i4>
      </vt:variant>
      <vt:variant>
        <vt:lpstr>Slide Titles</vt:lpstr>
      </vt:variant>
      <vt:variant>
        <vt:i4>37</vt:i4>
      </vt:variant>
    </vt:vector>
  </HeadingPairs>
  <TitlesOfParts>
    <vt:vector size="38" baseType="lpstr">
      <vt:lpstr>1_Our Watch - RET - Master</vt:lpstr>
      <vt:lpstr>Respect and Equality in TAFE</vt:lpstr>
      <vt:lpstr>Acknowledgments </vt:lpstr>
      <vt:lpstr>Expectations</vt:lpstr>
      <vt:lpstr>Support services</vt:lpstr>
      <vt:lpstr>Overview of the workshop</vt:lpstr>
      <vt:lpstr>1. UNDERSTAND THE CHALLENGE</vt:lpstr>
      <vt:lpstr>Types of violence</vt:lpstr>
      <vt:lpstr>Terminology</vt:lpstr>
      <vt:lpstr>A national crisis</vt:lpstr>
      <vt:lpstr>Gender and experiences of violence</vt:lpstr>
      <vt:lpstr>Different experiences of violence</vt:lpstr>
      <vt:lpstr>Change the story in TAFE</vt:lpstr>
      <vt:lpstr>Stopping violence at its source</vt:lpstr>
      <vt:lpstr>A national framework</vt:lpstr>
      <vt:lpstr>Gendered drivers of violence against women</vt:lpstr>
      <vt:lpstr>Condoning violence against women</vt:lpstr>
      <vt:lpstr>Restrictive gender stereotypes</vt:lpstr>
      <vt:lpstr>Men’s control of decision-making and limits to women’s independence</vt:lpstr>
      <vt:lpstr>Men disrespecting women to bond with each other</vt:lpstr>
      <vt:lpstr>Group activity: 10 minutes</vt:lpstr>
      <vt:lpstr>Taking action</vt:lpstr>
      <vt:lpstr>Break: 10 minutes</vt:lpstr>
      <vt:lpstr>2. FACE THE CHALLENGE</vt:lpstr>
      <vt:lpstr>Why does violence against women occur?</vt:lpstr>
      <vt:lpstr>TAFEs as leaders</vt:lpstr>
      <vt:lpstr>The relationship between primary prevention and other work to prevent violence against women</vt:lpstr>
      <vt:lpstr>Respect and Equality in TAFE: whole-of-TAFE model</vt:lpstr>
      <vt:lpstr>Bringing it all together </vt:lpstr>
      <vt:lpstr>Levers</vt:lpstr>
      <vt:lpstr>3. OWN THE CHALLENGE</vt:lpstr>
      <vt:lpstr>A leadership issue</vt:lpstr>
      <vt:lpstr>What can you do as a leader?</vt:lpstr>
      <vt:lpstr>What will you commit to?</vt:lpstr>
      <vt:lpstr>Opportunities to take action</vt:lpstr>
      <vt:lpstr>In conclusion</vt:lpstr>
      <vt:lpstr>Thank you</vt:lpstr>
      <vt:lpstr>Closing slide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RESPECT AND EQUALITY IN TAFE</dc:title>
  <dc:creator>Catherine Gow</dc:creator>
  <cp:lastModifiedBy>Hop Dac</cp:lastModifiedBy>
  <cp:revision>1</cp:revision>
  <dcterms:created xsi:type="dcterms:W3CDTF">2021-04-26T04:17:32Z</dcterms:created>
  <dcterms:modified xsi:type="dcterms:W3CDTF">2021-07-02T00:45:01Z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0x0101006B03D856CF1237418DF14C5037866882</vt:lpwstr>
  </property>
  <property fmtid="{D5CDD505-2E9C-101B-9397-08002B2CF9AE}" pid="3" name="Order">
    <vt:r8>4350800</vt:r8>
  </property>
  <property fmtid="{D5CDD505-2E9C-101B-9397-08002B2CF9AE}" pid="4" name="xd_ProgID">
    <vt:lpwstr/>
  </property>
  <property fmtid="{D5CDD505-2E9C-101B-9397-08002B2CF9AE}" pid="5" name="ComplianceAssetId">
    <vt:lpwstr/>
  </property>
  <property fmtid="{D5CDD505-2E9C-101B-9397-08002B2CF9AE}" pid="6" name="TemplateUrl">
    <vt:lpwstr/>
  </property>
  <property fmtid="{D5CDD505-2E9C-101B-9397-08002B2CF9AE}" pid="7" name="_ExtendedDescription">
    <vt:lpwstr/>
  </property>
  <property fmtid="{D5CDD505-2E9C-101B-9397-08002B2CF9AE}" pid="8" name="xd_Signature">
    <vt:bool>false</vt:bool>
  </property>
</Properties>
</file>