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3AB_0.xml" ContentType="application/vnd.ms-powerpoint.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3CB_0.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3C9_0.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handoutMasterIdLst>
    <p:handoutMasterId r:id="rId57"/>
  </p:handoutMasterIdLst>
  <p:sldIdLst>
    <p:sldId id="964" r:id="rId5"/>
    <p:sldId id="298" r:id="rId6"/>
    <p:sldId id="259" r:id="rId7"/>
    <p:sldId id="258" r:id="rId8"/>
    <p:sldId id="933" r:id="rId9"/>
    <p:sldId id="934" r:id="rId10"/>
    <p:sldId id="261" r:id="rId11"/>
    <p:sldId id="937" r:id="rId12"/>
    <p:sldId id="966" r:id="rId13"/>
    <p:sldId id="936" r:id="rId14"/>
    <p:sldId id="942" r:id="rId15"/>
    <p:sldId id="270" r:id="rId16"/>
    <p:sldId id="271" r:id="rId17"/>
    <p:sldId id="940" r:id="rId18"/>
    <p:sldId id="1037" r:id="rId19"/>
    <p:sldId id="941" r:id="rId20"/>
    <p:sldId id="967" r:id="rId21"/>
    <p:sldId id="946" r:id="rId22"/>
    <p:sldId id="939" r:id="rId23"/>
    <p:sldId id="276" r:id="rId24"/>
    <p:sldId id="971" r:id="rId25"/>
    <p:sldId id="272" r:id="rId26"/>
    <p:sldId id="943" r:id="rId27"/>
    <p:sldId id="969" r:id="rId28"/>
    <p:sldId id="970" r:id="rId29"/>
    <p:sldId id="948" r:id="rId30"/>
    <p:sldId id="949" r:id="rId31"/>
    <p:sldId id="950" r:id="rId32"/>
    <p:sldId id="951" r:id="rId33"/>
    <p:sldId id="972" r:id="rId34"/>
    <p:sldId id="952" r:id="rId35"/>
    <p:sldId id="973" r:id="rId36"/>
    <p:sldId id="287" r:id="rId37"/>
    <p:sldId id="288" r:id="rId38"/>
    <p:sldId id="289" r:id="rId39"/>
    <p:sldId id="956" r:id="rId40"/>
    <p:sldId id="957" r:id="rId41"/>
    <p:sldId id="975" r:id="rId42"/>
    <p:sldId id="974" r:id="rId43"/>
    <p:sldId id="960" r:id="rId44"/>
    <p:sldId id="955" r:id="rId45"/>
    <p:sldId id="1038" r:id="rId46"/>
    <p:sldId id="1041" r:id="rId47"/>
    <p:sldId id="962" r:id="rId48"/>
    <p:sldId id="300" r:id="rId49"/>
    <p:sldId id="301" r:id="rId50"/>
    <p:sldId id="302" r:id="rId51"/>
    <p:sldId id="303" r:id="rId52"/>
    <p:sldId id="304" r:id="rId53"/>
    <p:sldId id="305" r:id="rId54"/>
    <p:sldId id="306"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A066F-9CD3-B36B-D1AF-54EEF8C11B89}" name="Ellie Swindon" initials="ES" userId="S::ellie.swindon@ourwatch.org.au::b959e1ee-d233-4b0c-b171-97ce09b33ed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4354A"/>
    <a:srgbClr val="67775A"/>
    <a:srgbClr val="9A657F"/>
    <a:srgbClr val="A6788C"/>
    <a:srgbClr val="66688F"/>
    <a:srgbClr val="255E98"/>
    <a:srgbClr val="C7964B"/>
    <a:srgbClr val="72A7DC"/>
    <a:srgbClr val="506444"/>
    <a:srgbClr val="672A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49" autoAdjust="0"/>
    <p:restoredTop sz="57665" autoAdjust="0"/>
  </p:normalViewPr>
  <p:slideViewPr>
    <p:cSldViewPr snapToGrid="0">
      <p:cViewPr varScale="1">
        <p:scale>
          <a:sx n="52" d="100"/>
          <a:sy n="52" d="100"/>
        </p:scale>
        <p:origin x="1368" y="184"/>
      </p:cViewPr>
      <p:guideLst>
        <p:guide orient="horz" pos="2160"/>
        <p:guide pos="3840"/>
      </p:guideLst>
    </p:cSldViewPr>
  </p:slideViewPr>
  <p:outlineViewPr>
    <p:cViewPr>
      <p:scale>
        <a:sx n="33" d="100"/>
        <a:sy n="33" d="100"/>
      </p:scale>
      <p:origin x="0" y="-438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3AB_0.xml><?xml version="1.0" encoding="utf-8"?>
<p188:cmLst xmlns:a="http://schemas.openxmlformats.org/drawingml/2006/main" xmlns:r="http://schemas.openxmlformats.org/officeDocument/2006/relationships" xmlns:p188="http://schemas.microsoft.com/office/powerpoint/2018/8/main">
  <p188:cm id="{A99C9E0C-39DF-4E09-A53F-D0F0E8536BA1}" authorId="{684A066F-9CD3-B36B-D1AF-54EEF8C11B89}" created="2021-12-02T22:54:38.492">
    <pc:sldMkLst xmlns:pc="http://schemas.microsoft.com/office/powerpoint/2013/main/command">
      <pc:docMk/>
      <pc:sldMk cId="0" sldId="939"/>
    </pc:sldMkLst>
    <p188:txBody>
      <a:bodyPr/>
      <a:lstStyle/>
      <a:p>
        <a:r>
          <a:rPr lang="en-AU"/>
          <a:t>SEM example in crim setting</a:t>
        </a:r>
      </a:p>
    </p188:txBody>
  </p188:cm>
</p188:cmLst>
</file>

<file path=ppt/comments/modernComment_3C9_0.xml><?xml version="1.0" encoding="utf-8"?>
<p188:cmLst xmlns:a="http://schemas.openxmlformats.org/drawingml/2006/main" xmlns:r="http://schemas.openxmlformats.org/officeDocument/2006/relationships" xmlns:p188="http://schemas.microsoft.com/office/powerpoint/2018/8/main">
  <p188:cm id="{E991459D-449C-441C-AB06-0C44D1B91534}" authorId="{684A066F-9CD3-B36B-D1AF-54EEF8C11B89}" created="2021-12-02T22:54:50.520">
    <pc:sldMkLst xmlns:pc="http://schemas.microsoft.com/office/powerpoint/2013/main/command">
      <pc:docMk/>
      <pc:sldMk cId="0" sldId="969"/>
    </pc:sldMkLst>
    <p188:txBody>
      <a:bodyPr/>
      <a:lstStyle/>
      <a:p>
        <a:r>
          <a:rPr lang="en-AU"/>
          <a:t>intersectionality example for crim</a:t>
        </a:r>
      </a:p>
    </p188:txBody>
  </p188:cm>
</p188:cmLst>
</file>

<file path=ppt/comments/modernComment_3CB_0.xml><?xml version="1.0" encoding="utf-8"?>
<p188:cmLst xmlns:a="http://schemas.openxmlformats.org/drawingml/2006/main" xmlns:r="http://schemas.openxmlformats.org/officeDocument/2006/relationships" xmlns:p188="http://schemas.microsoft.com/office/powerpoint/2018/8/main">
  <p188:cm id="{2380F4CF-9BAB-47E2-BA3D-C96B39DC73FD}" authorId="{684A066F-9CD3-B36B-D1AF-54EEF8C11B89}" created="2021-12-02T22:56:07.278">
    <pc:sldMkLst xmlns:pc="http://schemas.microsoft.com/office/powerpoint/2013/main/command">
      <pc:docMk/>
      <pc:sldMk cId="0" sldId="971"/>
    </pc:sldMkLst>
    <p188:txBody>
      <a:bodyPr/>
      <a:lstStyle/>
      <a:p>
        <a:r>
          <a:rPr lang="en-AU"/>
          <a:t>examples from Crim</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A31A52-E90E-4B72-881B-061B7F1836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E4BEA0F4-8775-4FA6-9548-DECD8D3851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AFEC0C-D5F5-436F-9A17-034146BB7C9D}" type="datetimeFigureOut">
              <a:rPr lang="en-AU" smtClean="0"/>
              <a:t>15/2/22</a:t>
            </a:fld>
            <a:endParaRPr lang="en-AU"/>
          </a:p>
        </p:txBody>
      </p:sp>
      <p:sp>
        <p:nvSpPr>
          <p:cNvPr id="4" name="Footer Placeholder 3">
            <a:extLst>
              <a:ext uri="{FF2B5EF4-FFF2-40B4-BE49-F238E27FC236}">
                <a16:creationId xmlns:a16="http://schemas.microsoft.com/office/drawing/2014/main" id="{04D102EC-9C08-4734-B6C5-762A6212D10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61C2423-D5FD-43EF-A24E-5502AEF95C9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F5B9A-0D53-40D3-BD4F-A7801B6E8A8E}" type="slidenum">
              <a:rPr lang="en-AU" smtClean="0"/>
              <a:t>‹#›</a:t>
            </a:fld>
            <a:endParaRPr lang="en-AU"/>
          </a:p>
        </p:txBody>
      </p:sp>
    </p:spTree>
    <p:extLst>
      <p:ext uri="{BB962C8B-B14F-4D97-AF65-F5344CB8AC3E}">
        <p14:creationId xmlns:p14="http://schemas.microsoft.com/office/powerpoint/2010/main" val="1594897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DFEA7-860F-41B6-8391-BCF627B5C1E2}" type="datetimeFigureOut">
              <a:rPr lang="en-AU" smtClean="0"/>
              <a:t>15/2/22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0A2BDC-6303-498D-8C4A-41B2B115900E}" type="slidenum">
              <a:rPr lang="en-AU" smtClean="0"/>
              <a:t>‹#›</a:t>
            </a:fld>
            <a:endParaRPr lang="en-AU"/>
          </a:p>
        </p:txBody>
      </p:sp>
    </p:spTree>
    <p:extLst>
      <p:ext uri="{BB962C8B-B14F-4D97-AF65-F5344CB8AC3E}">
        <p14:creationId xmlns:p14="http://schemas.microsoft.com/office/powerpoint/2010/main" val="2379312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handbook.ourwatch.org.au/leadership-resource/upskilling-pre-service-professionals-to-support-the-prevention-of-gender-based-violence-an-overview"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ainbowhealthvic.org.au/news/launch-pride-in-prevention-evidence-guid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jss.org.au/what-we-do/the-mens-project/the-man-box/"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ourwatch.org.au/resource/men-in-focus-unpacking-masculinities-and-engaging-men-in-the-prevention-of-violence-against-women/"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elizabethbroderick.com.au/wp-content/uploads/Final-Report-into-the-NSW-Police-Promotions-System.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ime.com/5786710/kimberle-crenshaw-intersectionalit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urwatch.org.au/resource/changing-the-picture/"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urwatch.org.au/resource/background-paper-for-changing-the-picture-understanding-violence-against-aboriginal-and-torres-strait-islander-women-and-their-childre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abs.gov.au/ausstats/abs@.nsf/mf/4906.0"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vic.gov.au/safe-and-strong-victorian-gender-equality"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s://www.humanrights.gov.au/face-facts-lesbian-gay-bisexual-trans-and-intersex-people" TargetMode="External"/><Relationship Id="rId3" Type="http://schemas.openxmlformats.org/officeDocument/2006/relationships/hyperlink" Target="https://www.aihw.gov.au/reports/domestic-violence/family-domestic-sexual-violence-australia-2019/contents/table-of-contents" TargetMode="External"/><Relationship Id="rId7" Type="http://schemas.openxmlformats.org/officeDocument/2006/relationships/hyperlink" Target="https://www.ncbi.nlm.nih.gov/pubmed/25377000"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rainbowhealthvic.org.au/news/launch-pride-in-prevention-evidence-guide" TargetMode="External"/><Relationship Id="rId5" Type="http://schemas.openxmlformats.org/officeDocument/2006/relationships/hyperlink" Target="https://www.dss.gov.au/women/publications-articles/reducing-violence/the-cost-of-violence-against-women-and-their-children-in-australia-may-2016" TargetMode="External"/><Relationship Id="rId10" Type="http://schemas.openxmlformats.org/officeDocument/2006/relationships/hyperlink" Target="https://www.vic.gov.au/safe-and-strong-victorian-gender-equality" TargetMode="External"/><Relationship Id="rId4" Type="http://schemas.openxmlformats.org/officeDocument/2006/relationships/hyperlink" Target="https://www.aihw.gov.au/reports/homelessness-services/specialist-homelessness-services-annual-report/contents/clients-who-have-experienced-family-and-domestic-violence" TargetMode="External"/><Relationship Id="rId9" Type="http://schemas.openxmlformats.org/officeDocument/2006/relationships/hyperlink" Target="https://www.abs.gov.au/statistics/people/crime-and-justice/personal-safety-australia/latest-release"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ourwatch.org.au/getmedia/0aa0109b-6b03-43f2-85fe-a9f5ec92ae4e/Change-the-story-framework-prevent-violence-women-children-AA-new.pdf.aspx"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aihw.gov.au/reports/domestic-violence/family-domestic-sexual-violence-in-australia-2018/summary"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ourwatch.org.au/resource/primary-prevention-of-family-violence-against-people-from-lgbtiq-communities-an-analysis-of-existing-research/" TargetMode="External"/><Relationship Id="rId5" Type="http://schemas.openxmlformats.org/officeDocument/2006/relationships/hyperlink" Target="https://apo.org.au/node/211166" TargetMode="External"/><Relationship Id="rId4" Type="http://schemas.openxmlformats.org/officeDocument/2006/relationships/hyperlink" Target="https://www.wdv.org.au/our-work/building-the-knowledge/voices-against-violenc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familyviolencelaw.gov.au/domestic-family-violence/myths-and-misunderstandings/"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s://www.mcwh.com.au/challenging-myths-about-culture-and-violence-in-migrant-and-refugee-communiti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nrows.org.au/NCAS/2017/home/" TargetMode="External"/><Relationship Id="rId2" Type="http://schemas.openxmlformats.org/officeDocument/2006/relationships/slide" Target="../slides/slide38.xml"/><Relationship Id="rId1" Type="http://schemas.openxmlformats.org/officeDocument/2006/relationships/notesMaster" Target="../notesMasters/notesMaster1.xml"/><Relationship Id="rId4" Type="http://schemas.openxmlformats.org/officeDocument/2006/relationships/hyperlink" Target="https://conradliveris.com/"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theguardian.com/world/2014/aug/07/jedi-council-sex-ring-171-australian-defence-force-staff-disciplined" TargetMode="External"/><Relationship Id="rId2" Type="http://schemas.openxmlformats.org/officeDocument/2006/relationships/slide" Target="../slides/slide40.xml"/><Relationship Id="rId1" Type="http://schemas.openxmlformats.org/officeDocument/2006/relationships/notesMaster" Target="../notesMasters/notesMaster1.xml"/><Relationship Id="rId5" Type="http://schemas.openxmlformats.org/officeDocument/2006/relationships/hyperlink" Target="https://www.anrows.org.au/NCAS/2017/home/" TargetMode="External"/><Relationship Id="rId4" Type="http://schemas.openxmlformats.org/officeDocument/2006/relationships/hyperlink" Target="https://www.abc.net.au/news/2019-10-21/st-kevins-apologises-after-students-sexist-chant/11623880"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amilyviolencelaw.gov.au/get-hel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anrows.org.au/support-directory/" TargetMode="Externa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ourwatch.org.au/resource/unpacking-violence-a-storytelling-resource-for-understanding-nonphysical-forms-of-abuse-and-the-gendered-drivers-of-violence-against-wome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youtube.com/watch?v=ShS4uEY2Jw8"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health.gov.au/internet/publications/publishing.nsf/Content/whdp-09~whdp-09-ch5~whdp-09-ch5-1"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hra.org.au/"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nderbread.org/wp-content/uploads/2017/02/Breaking-through-the-Binary-by-Sam-Killermann.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Facilitator notes</a:t>
            </a:r>
          </a:p>
          <a:p>
            <a:pPr marL="171450" indent="-171450">
              <a:buFont typeface="Arial" panose="020B0604020202020204" pitchFamily="34" charset="0"/>
              <a:buChar char="•"/>
            </a:pPr>
            <a:r>
              <a:rPr lang="en-AU" dirty="0"/>
              <a:t>This slide aims to give an overview of how the content in this slide can support teaching about the threshold concepts related to the primary prevention of gender-based violence. These need to be embedded across the life of a program to ensure basic levels of understanding are established in primary education graduates.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For further information about upskilling students in your university about the prevention of gender-based violence, refer </a:t>
            </a:r>
            <a:r>
              <a:rPr lang="en-AU" b="0" dirty="0"/>
              <a:t>to </a:t>
            </a:r>
            <a:r>
              <a:rPr lang="en-AU" sz="1800" u="sng" dirty="0">
                <a:solidFill>
                  <a:srgbClr val="000000"/>
                </a:solidFill>
                <a:effectLst/>
                <a:latin typeface="Calibri" panose="020F0502020204030204" pitchFamily="34" charset="0"/>
                <a:ea typeface="Calibri" panose="020F0502020204030204" pitchFamily="34" charset="0"/>
                <a:hlinkClick r:id="rId3"/>
              </a:rPr>
              <a:t>https://handbook.ourwatch.org.au/leadership-resource/upskilling-pre-service-professionals-to-support-the-prevention-of-gender-based-violence-an-overview</a:t>
            </a:r>
            <a:endParaRPr lang="en-AU" sz="1800" dirty="0">
              <a:effectLst/>
              <a:latin typeface="Calibri" panose="020F0502020204030204" pitchFamily="34" charset="0"/>
              <a:ea typeface="Calibri" panose="020F0502020204030204" pitchFamily="34" charset="0"/>
            </a:endParaRPr>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1</a:t>
            </a:fld>
            <a:endParaRPr lang="en-AU"/>
          </a:p>
        </p:txBody>
      </p:sp>
    </p:spTree>
    <p:extLst>
      <p:ext uri="{BB962C8B-B14F-4D97-AF65-F5344CB8AC3E}">
        <p14:creationId xmlns:p14="http://schemas.microsoft.com/office/powerpoint/2010/main" val="2630854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r>
              <a:rPr lang="en-US" dirty="0"/>
              <a:t> </a:t>
            </a:r>
          </a:p>
          <a:p>
            <a:pPr marL="171450" indent="-171450">
              <a:buFont typeface="Arial" panose="020B0604020202020204" pitchFamily="34" charset="0"/>
              <a:buChar char="•"/>
            </a:pPr>
            <a:r>
              <a:rPr lang="en-US" b="0" dirty="0"/>
              <a:t>Use these slides to clarify understanding of different terms related to gender and sexual diversity.</a:t>
            </a:r>
          </a:p>
          <a:p>
            <a:pPr marL="171450" indent="-171450">
              <a:buFont typeface="Arial" panose="020B0604020202020204" pitchFamily="34" charset="0"/>
              <a:buChar char="•"/>
            </a:pPr>
            <a:r>
              <a:rPr lang="en-US" b="0" dirty="0"/>
              <a:t>Draw attention to the fact that in Australia the Q is sometimes left out. This is because Queer was historically used as a term of abuse – a derogatory word for people who were not heterosexual.</a:t>
            </a:r>
            <a:endParaRPr lang="en-US" b="1" dirty="0"/>
          </a:p>
          <a:p>
            <a:pPr marL="171450" indent="-171450">
              <a:buFont typeface="Arial" panose="020B0604020202020204" pitchFamily="34" charset="0"/>
              <a:buChar char="•"/>
            </a:pPr>
            <a:r>
              <a:rPr lang="en-US" b="0" dirty="0"/>
              <a:t>There are still people who define themselves as Gay or Lesbian who do not want to call themselves Queer. </a:t>
            </a:r>
            <a:r>
              <a:rPr lang="en-US" dirty="0"/>
              <a:t>There are other people who have embraced the word Queer and who see it as a non-conformist lens on the world and a life-style, rather than simply relating to sexual identity.</a:t>
            </a:r>
          </a:p>
          <a:p>
            <a:pPr marL="171450" indent="-171450">
              <a:buFont typeface="Arial" panose="020B0604020202020204" pitchFamily="34" charset="0"/>
              <a:buChar char="•"/>
            </a:pPr>
            <a:r>
              <a:rPr lang="en-US" dirty="0"/>
              <a:t>Often people who identify as Queer have sexual and romantic partners of all genders.</a:t>
            </a:r>
          </a:p>
          <a:p>
            <a:endParaRPr lang="en-US" dirty="0"/>
          </a:p>
          <a:p>
            <a:r>
              <a:rPr lang="en-US" b="1" dirty="0"/>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class to define acronym LGBTIQ.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b="1" dirty="0"/>
              <a:t>Watch</a:t>
            </a:r>
          </a:p>
          <a:p>
            <a:pPr marL="0" indent="0">
              <a:buFont typeface="Arial" panose="020B0604020202020204" pitchFamily="34" charset="0"/>
              <a:buNone/>
            </a:pPr>
            <a:r>
              <a:rPr lang="en-AU" dirty="0"/>
              <a:t>Refer to this video for a detailed explanation of the terms and related concepts</a:t>
            </a:r>
          </a:p>
          <a:p>
            <a:pPr marL="0" indent="0">
              <a:buFont typeface="Arial" panose="020B0604020202020204" pitchFamily="34" charset="0"/>
              <a:buNone/>
            </a:pPr>
            <a:r>
              <a:rPr lang="en-US" dirty="0"/>
              <a:t>LGBT 101: An introduction to the Queer community (7 mins) https://www.youtube.com/watch?v=DE7bKmOXY3w&amp;t=14s&amp;ab_channel=MargalitSchindlerMargalitSchindler</a:t>
            </a:r>
          </a:p>
          <a:p>
            <a:endParaRPr lang="en-US" dirty="0"/>
          </a:p>
          <a:p>
            <a:r>
              <a:rPr lang="en-US" b="1" dirty="0"/>
              <a:t>Resources</a:t>
            </a:r>
          </a:p>
          <a:p>
            <a:r>
              <a:rPr lang="en-US" dirty="0"/>
              <a:t>The following article describes how ‘lesbian’ can feel limited for some, who prefer the fluidity offered by Queer</a:t>
            </a:r>
          </a:p>
          <a:p>
            <a:r>
              <a:rPr lang="en-US" dirty="0"/>
              <a:t>https://slate.com/human-interest/2016/12/young-queer-women-dont-like-lesbian-as-a-name-heres-why.html</a:t>
            </a:r>
          </a:p>
          <a:p>
            <a:r>
              <a:rPr lang="en-US" dirty="0"/>
              <a:t>“The word lesbian, insofar as it means a woman who is primarily attracted to women, does not correctly describe our reality. My personal queer community comprises cisgender and transgender women; transgender men and transmasculine people; and people who identify as non-binary or genderqueer. One friend told me queer works better for her and her female spouse because lesbian implies a kind of sameness she doesn’t see in her relationship or those of her peers.” </a:t>
            </a:r>
          </a:p>
          <a:p>
            <a:endParaRPr lang="en-US"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12</a:t>
            </a:fld>
            <a:endParaRPr lang="en-AU"/>
          </a:p>
        </p:txBody>
      </p:sp>
    </p:spTree>
    <p:extLst>
      <p:ext uri="{BB962C8B-B14F-4D97-AF65-F5344CB8AC3E}">
        <p14:creationId xmlns:p14="http://schemas.microsoft.com/office/powerpoint/2010/main" val="1937059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Let class know that it is important to understanding gender – as a social system of power, privilege and oppression, patriarchy expects and values particular gendered attributes in women and men (as well as gender diverse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It’s important to </a:t>
            </a:r>
            <a:r>
              <a:rPr lang="en-US" err="1"/>
              <a:t>emphasise</a:t>
            </a:r>
            <a:r>
              <a:rPr lang="en-US"/>
              <a:t> that although men are privileged by the patriarchy, it is a system that also limits men – for example via rigid gender roles and expectations around acceptable ways to be a man. Note that this differs between countries and cultures., which is why we know that gender and it’s embedded concepts of masculinity and femininity are socially constructed.</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a:t>‘This is a culture that teaches us that gender inequality doesn’t exist, or if there are inequalities, then they are deserved, biologically ordained or just and fair,’ Michal Flood, VicHealth</a:t>
            </a:r>
          </a:p>
          <a:p>
            <a:endParaRPr lang="en-US" b="1"/>
          </a:p>
          <a:p>
            <a:r>
              <a:rPr lang="en-US" b="1"/>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Ask class if they are familiar with the term ‘patriarchy’ and what they understand by it. </a:t>
            </a:r>
          </a:p>
          <a:p>
            <a:endParaRPr lang="en-US" b="1"/>
          </a:p>
          <a:p>
            <a:r>
              <a:rPr lang="en-US" b="1"/>
              <a:t>Watch </a:t>
            </a:r>
          </a:p>
          <a:p>
            <a:r>
              <a:rPr lang="en-US"/>
              <a:t>What is patriarchy?(2:37)</a:t>
            </a:r>
          </a:p>
          <a:p>
            <a:r>
              <a:rPr lang="en-US"/>
              <a:t>https://www.youtube.com/watch?v=R0LXAC2PXuU&amp;ab_channel=ChoicesProgram</a:t>
            </a:r>
          </a:p>
          <a:p>
            <a:endParaRPr lang="en-US"/>
          </a:p>
          <a:p>
            <a:r>
              <a:rPr lang="en-US" b="1"/>
              <a:t>Sources/resources</a:t>
            </a:r>
          </a:p>
          <a:p>
            <a:r>
              <a:rPr lang="en-US"/>
              <a:t>https://www.vichealth.vic.gov.au/-/media/ResourceCentre/PublicationsandResources/PVAW/Encountering-Resistance-Gender-Equality.pdf</a:t>
            </a:r>
          </a:p>
          <a:p>
            <a:endParaRPr lang="en-US"/>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B8F15DDF-DBE2-4A48-A0CB-7C2D17BCED8A}" type="slidenum">
              <a:rPr lang="en-AU" smtClean="0"/>
              <a:t>15</a:t>
            </a:fld>
            <a:endParaRPr lang="en-AU"/>
          </a:p>
        </p:txBody>
      </p:sp>
    </p:spTree>
    <p:extLst>
      <p:ext uri="{BB962C8B-B14F-4D97-AF65-F5344CB8AC3E}">
        <p14:creationId xmlns:p14="http://schemas.microsoft.com/office/powerpoint/2010/main" val="3854262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p>
          <a:p>
            <a:r>
              <a:rPr lang="en-US" b="0"/>
              <a:t>Heteronormativity and cisnormativity are also systems of power, privilege and oppression that expect and value particular attributes of people based on their sexuality and gender identity. They support the binary notions of gender/sex/sexuality being aligned and rigid, as shown on slide 9.</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AU"/>
              <a:t>Rigid gender norms are reinforced by the idea that the only ‘normal’ and ‘natural’ bodies and gender identities are ‘male’ and ‘female’. The binary gender norms that drive violence against women are therefore inherently linked to the cisnormativity that drives violence against trans and gender diverse people, and motivates medical interventions aimed at ‘normalising’ intersex bodies. </a:t>
            </a:r>
            <a:endParaRPr lang="en-US"/>
          </a:p>
          <a:p>
            <a:endParaRPr lang="en-US"/>
          </a:p>
          <a:p>
            <a:r>
              <a:rPr lang="en-US"/>
              <a:t>We live in a heterosexist society. In the most basic terms this means that there is a deep-rooted belief and assumption that everyone is heterosexual and anyone who is not is not normal. Heterosexism is any attitude, action, or practice backed by an institutional power that subordinates people because of their sexual orientation. Remind students that it wasn’t until Dec. 7, 2017, that the Australian Parliament passed legislation allowing gay and lesbian couples to legally wed. And it was only in 1975 that homosexuality was decriminalized in South Australia – everywhere else in Aust it was a criminal offence.</a:t>
            </a:r>
          </a:p>
          <a:p>
            <a:endParaRPr lang="en-US" b="1"/>
          </a:p>
          <a:p>
            <a:r>
              <a:rPr lang="en-US" b="1"/>
              <a:t>Prompts</a:t>
            </a:r>
          </a:p>
          <a:p>
            <a:pPr marL="171450" indent="-171450">
              <a:buFont typeface="Arial" panose="020B0604020202020204" pitchFamily="34" charset="0"/>
              <a:buChar char="•"/>
            </a:pPr>
            <a:r>
              <a:rPr lang="en-US" b="0"/>
              <a:t>Ask students to think of </a:t>
            </a:r>
            <a:r>
              <a:rPr lang="en-US" sz="1600" b="0"/>
              <a:t>ways that heterosexual people are privileged in society</a:t>
            </a:r>
          </a:p>
          <a:p>
            <a:pPr marL="171450" indent="-171450">
              <a:buFont typeface="Arial" panose="020B0604020202020204" pitchFamily="34" charset="0"/>
              <a:buChar char="•"/>
            </a:pPr>
            <a:r>
              <a:rPr lang="en-US"/>
              <a:t>Refer to the queer ally homework pdf if necessary to get some ideas for the discussion on the way heterosexual people are privileged. Ask students to come up with some more. http://queer.ucmerced.edu/sites/queer.ucmerced.edu/files/page/documents/queer_ally_homework.pdf</a:t>
            </a:r>
          </a:p>
          <a:p>
            <a:endParaRPr lang="en-US"/>
          </a:p>
          <a:p>
            <a:r>
              <a:rPr lang="en-US" b="1"/>
              <a:t>Sources/resources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https://www.abc.net.au/news/2015-08-24/timeline:-australian-states-decriminalise-male-homosexuality/6719702?nw=0)</a:t>
            </a:r>
          </a:p>
          <a:p>
            <a:r>
              <a:rPr lang="en-US"/>
              <a:t>https://www.hrc.org/resources/marriage-equality-around-the-world</a:t>
            </a:r>
          </a:p>
          <a:p>
            <a:r>
              <a:rPr lang="en-US"/>
              <a:t>https://en.wikipedia.org/wiki/Timeline_of_same-sex_marriage</a:t>
            </a:r>
          </a:p>
          <a:p>
            <a:r>
              <a:rPr lang="en-US"/>
              <a:t>Judith Butler's Theory of Gender Performativity, Explained - https://www.youtube.com/watch?v=0XFg8f1STLk&amp;ab_channel=MediaStudieswithJordanSchonigMediaStudieswithJordanSchonig</a:t>
            </a:r>
          </a:p>
          <a:p>
            <a:r>
              <a:rPr lang="en-AU">
                <a:hlinkClick r:id="rId3"/>
              </a:rPr>
              <a:t>Rainbow Health Victoria | Pride in Prevention Evidence Guide</a:t>
            </a:r>
            <a:endParaRPr lang="en-US"/>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16</a:t>
            </a:fld>
            <a:endParaRPr lang="en-AU"/>
          </a:p>
        </p:txBody>
      </p:sp>
    </p:spTree>
    <p:extLst>
      <p:ext uri="{BB962C8B-B14F-4D97-AF65-F5344CB8AC3E}">
        <p14:creationId xmlns:p14="http://schemas.microsoft.com/office/powerpoint/2010/main" val="128775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4D4D4C"/>
                </a:solidFill>
                <a:latin typeface="+mn-lt"/>
                <a:cs typeface="Calibri Light"/>
              </a:rPr>
              <a:t>Facilitator notes</a:t>
            </a:r>
          </a:p>
          <a:p>
            <a:r>
              <a:rPr lang="en-US" sz="1200" dirty="0">
                <a:solidFill>
                  <a:srgbClr val="4D4D4C"/>
                </a:solidFill>
                <a:latin typeface="+mn-lt"/>
                <a:cs typeface="Calibri Light"/>
              </a:rPr>
              <a:t>Gender manifests through norms, practices and structures. These are the building blocks of gender and when they are unequal, inequitable or harmful, they can lead to gender unequal outcomes for women, men and gender diverse people. </a:t>
            </a:r>
          </a:p>
          <a:p>
            <a:endParaRPr lang="en-US" sz="1200" dirty="0">
              <a:solidFill>
                <a:srgbClr val="4D4D4C"/>
              </a:solidFill>
              <a:latin typeface="+mn-lt"/>
              <a:cs typeface="Calibri Light"/>
            </a:endParaRPr>
          </a:p>
          <a:p>
            <a:pPr marL="342900" lvl="0" indent="-342900">
              <a:spcBef>
                <a:spcPts val="600"/>
              </a:spcBef>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Calibri" panose="020F0502020204030204" pitchFamily="34" charset="0"/>
              </a:rPr>
              <a:t>Norms:</a:t>
            </a:r>
            <a:r>
              <a:rPr lang="en-AU" sz="1800" dirty="0">
                <a:effectLst/>
                <a:latin typeface="Calibri" panose="020F0502020204030204" pitchFamily="34" charset="0"/>
                <a:ea typeface="Calibri" panose="020F0502020204030204" pitchFamily="34" charset="0"/>
                <a:cs typeface="Calibri" panose="020F0502020204030204" pitchFamily="34" charset="0"/>
              </a:rPr>
              <a:t> the things which represent our knowledge about what other people do and what we think we should do, such as the belief that, because of biology, women are ‘naturally’ best suited to care for children.</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Calibri" panose="020F0502020204030204" pitchFamily="34" charset="0"/>
              </a:rPr>
              <a:t>Practices:</a:t>
            </a:r>
            <a:r>
              <a:rPr lang="en-AU" sz="1800" dirty="0">
                <a:effectLst/>
                <a:latin typeface="Calibri" panose="020F0502020204030204" pitchFamily="34" charset="0"/>
                <a:ea typeface="Calibri" panose="020F0502020204030204" pitchFamily="34" charset="0"/>
                <a:cs typeface="Calibri" panose="020F0502020204030204" pitchFamily="34" charset="0"/>
              </a:rPr>
              <a:t> the ways these norms are usually or habitually performed, such as differences in childrearing practices for boys and girls.</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Symbol" panose="05050102010706020507" pitchFamily="18" charset="2"/>
              <a:buChar char=""/>
            </a:pPr>
            <a:r>
              <a:rPr lang="en-AU" sz="1800" b="1" dirty="0">
                <a:effectLst/>
                <a:latin typeface="Calibri" panose="020F0502020204030204" pitchFamily="34" charset="0"/>
                <a:ea typeface="Calibri" panose="020F0502020204030204" pitchFamily="34" charset="0"/>
                <a:cs typeface="Calibri" panose="020F0502020204030204" pitchFamily="34" charset="0"/>
              </a:rPr>
              <a:t>Structures:</a:t>
            </a:r>
            <a:r>
              <a:rPr lang="en-AU" sz="1800" dirty="0">
                <a:effectLst/>
                <a:latin typeface="Calibri" panose="020F0502020204030204" pitchFamily="34" charset="0"/>
                <a:ea typeface="Calibri" panose="020F0502020204030204" pitchFamily="34" charset="0"/>
                <a:cs typeface="Calibri" panose="020F0502020204030204" pitchFamily="34" charset="0"/>
              </a:rPr>
              <a:t> systems such as organisations, policies or rules that arrange our norms and practices in particular ways, </a:t>
            </a:r>
            <a:r>
              <a:rPr lang="en-AU" sz="1800" dirty="0">
                <a:solidFill>
                  <a:srgbClr val="111111"/>
                </a:solidFill>
                <a:effectLst/>
                <a:latin typeface="Calibri" panose="020F0502020204030204" pitchFamily="34" charset="0"/>
                <a:ea typeface="Calibri" panose="020F0502020204030204" pitchFamily="34" charset="0"/>
                <a:cs typeface="Calibri" panose="020F0502020204030204" pitchFamily="34" charset="0"/>
              </a:rPr>
              <a:t>such as the gender pay gap or differences in access to parental leave.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solidFill>
                <a:srgbClr val="4D4D4C"/>
              </a:solidFill>
              <a:latin typeface="+mn-lt"/>
              <a:cs typeface="Calibri Light"/>
            </a:endParaRPr>
          </a:p>
          <a:p>
            <a:r>
              <a:rPr lang="en-US" sz="1200" dirty="0">
                <a:solidFill>
                  <a:srgbClr val="4D4D4C"/>
                </a:solidFill>
                <a:latin typeface="+mn-lt"/>
                <a:cs typeface="Calibri Light"/>
              </a:rPr>
              <a:t>For example:</a:t>
            </a:r>
            <a:endParaRPr lang="en-US" sz="1200" i="1" dirty="0">
              <a:solidFill>
                <a:srgbClr val="4D4D4C"/>
              </a:solidFill>
              <a:latin typeface="+mn-lt"/>
              <a:cs typeface="Calibri Light"/>
            </a:endParaRPr>
          </a:p>
          <a:p>
            <a:pPr defTabSz="990752">
              <a:defRPr/>
            </a:pPr>
            <a:r>
              <a:rPr lang="en-US" sz="1200" i="1" dirty="0">
                <a:latin typeface="+mn-lt"/>
              </a:rPr>
              <a:t>The belief in our society that women should be the primary caregivers for children (norm) means there is an expectation that they will do a majority of the caregiving tasks (practice), resulting in gestating parents, mothers, having access to the majority of paid and unpaid parental leave (structure). This, in turn, reinforces the norm and practice that women are responsible for childrearing and perpetuates norms, practices and structures that work against men performing this role (including men who are the primary carer and men in same-sex relationships).</a:t>
            </a:r>
          </a:p>
          <a:p>
            <a:endParaRPr lang="en-US" sz="1200" dirty="0">
              <a:solidFill>
                <a:srgbClr val="4D4D4C"/>
              </a:solidFill>
              <a:latin typeface="+mn-lt"/>
              <a:cs typeface="Calibri Light"/>
            </a:endParaRPr>
          </a:p>
          <a:p>
            <a:pPr defTabSz="990752">
              <a:defRPr/>
            </a:pPr>
            <a:r>
              <a:rPr lang="en-US" sz="1200" dirty="0">
                <a:solidFill>
                  <a:srgbClr val="4D4D4C"/>
                </a:solidFill>
                <a:latin typeface="+mn-lt"/>
                <a:cs typeface="Calibri Light"/>
              </a:rPr>
              <a:t>Summary: Norms, practices and structures interact and reinforce each other, </a:t>
            </a:r>
            <a:r>
              <a:rPr lang="en-US" sz="1200" dirty="0">
                <a:latin typeface="+mn-lt"/>
              </a:rPr>
              <a:t>and have a cumulative impact over time, profoundly influencing outcomes for women, men and gender diverse people across the life course. Where these different outcomes equate to disadvantage or harm for one group over another it is described as </a:t>
            </a:r>
            <a:r>
              <a:rPr lang="en-US" sz="1200" b="1" dirty="0">
                <a:latin typeface="+mn-lt"/>
              </a:rPr>
              <a:t>gender inequality (see next slide).</a:t>
            </a:r>
          </a:p>
          <a:p>
            <a:pPr defTabSz="990752">
              <a:defRPr/>
            </a:pPr>
            <a:endParaRPr lang="en-US" sz="1200" b="1" dirty="0">
              <a:latin typeface="+mn-lt"/>
            </a:endParaRPr>
          </a:p>
          <a:p>
            <a:pPr defTabSz="990752">
              <a:defRPr/>
            </a:pPr>
            <a:endParaRPr lang="en-US" sz="1200" i="1" dirty="0">
              <a:latin typeface="+mn-lt"/>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17</a:t>
            </a:fld>
            <a:endParaRPr lang="en-AU"/>
          </a:p>
        </p:txBody>
      </p:sp>
    </p:spTree>
    <p:extLst>
      <p:ext uri="{BB962C8B-B14F-4D97-AF65-F5344CB8AC3E}">
        <p14:creationId xmlns:p14="http://schemas.microsoft.com/office/powerpoint/2010/main" val="1406622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0" dirty="0"/>
              <a:t>Where gender norms, practices and structures lead to </a:t>
            </a:r>
            <a:r>
              <a:rPr lang="en-US" sz="1200" b="0" dirty="0">
                <a:latin typeface="+mn-lt"/>
              </a:rPr>
              <a:t>different outcomes that equate to disadvantage or harm for one group over another it is described as gender inequality. </a:t>
            </a:r>
            <a:r>
              <a:rPr lang="en-AU" sz="1200" dirty="0">
                <a:solidFill>
                  <a:srgbClr val="000000"/>
                </a:solidFill>
                <a:latin typeface="+mn-lt"/>
              </a:rPr>
              <a:t>Gender inequality is a social condition characterised by unequal value afforded to men and women and an unequal distribution of power, resources and opportunity between them. </a:t>
            </a:r>
          </a:p>
          <a:p>
            <a:endParaRPr lang="en-US" dirty="0"/>
          </a:p>
          <a:p>
            <a:r>
              <a:rPr lang="en-US" dirty="0"/>
              <a:t>Gender equality and gender equity are often used interchangeably, but they are distinct. </a:t>
            </a:r>
          </a:p>
          <a:p>
            <a:pPr marL="171450" indent="-171450">
              <a:buFont typeface="Arial" panose="020B0604020202020204" pitchFamily="34" charset="0"/>
              <a:buChar char="•"/>
            </a:pPr>
            <a:r>
              <a:rPr lang="en-US" sz="1200" b="1" dirty="0"/>
              <a:t>Equality</a:t>
            </a:r>
            <a:r>
              <a:rPr lang="en-US" sz="1200" dirty="0"/>
              <a:t> of opportunity is the outcome we are trying to achieve.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Equity</a:t>
            </a:r>
            <a:r>
              <a:rPr lang="en-US" sz="1200" dirty="0"/>
              <a:t> is the process and means that people are treated differently depending on need and situation. Equity takes into account barriers and disadvantage that may have been created by economic situations, gender, language, racism, sexism, ageism and ableism.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image aims to capture the difference.</a:t>
            </a:r>
            <a:r>
              <a:rPr lang="en-AU" b="0" i="0" dirty="0">
                <a:solidFill>
                  <a:srgbClr val="909090"/>
                </a:solidFill>
                <a:effectLst/>
                <a:latin typeface="Lato"/>
              </a:rPr>
              <a:t>The first image shows how ineffective same or equal treatment can be. The second image shows equitable treatment – each person is given an equity measure according to their unique and diverse needs – much more effective. The third image shows the systemic barrier (i.e. literally the fence, figuratively the unequal norms, practice and structures) has been removed and all people can enjoy and watch the game equally.</a:t>
            </a:r>
            <a:endParaRPr lang="en-US" dirty="0"/>
          </a:p>
          <a:p>
            <a:endParaRPr lang="en-US" sz="1200" dirty="0"/>
          </a:p>
          <a:p>
            <a:r>
              <a:rPr lang="en-US" sz="1200" b="0" dirty="0"/>
              <a:t>Because women and men, and different groups of women, men and gender diverse people, do not have equal status in society, an equity approach is necessary.</a:t>
            </a:r>
          </a:p>
          <a:p>
            <a:endParaRPr lang="en-US" sz="1200" dirty="0"/>
          </a:p>
          <a:p>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18</a:t>
            </a:fld>
            <a:endParaRPr lang="en-AU"/>
          </a:p>
        </p:txBody>
      </p:sp>
    </p:spTree>
    <p:extLst>
      <p:ext uri="{BB962C8B-B14F-4D97-AF65-F5344CB8AC3E}">
        <p14:creationId xmlns:p14="http://schemas.microsoft.com/office/powerpoint/2010/main" val="322967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dirty="0">
                <a:solidFill>
                  <a:srgbClr val="4D4D4C"/>
                </a:solidFill>
                <a:latin typeface="+mn-lt"/>
                <a:cs typeface="Calibri Light"/>
              </a:rPr>
              <a:t>Facilitator notes</a:t>
            </a:r>
          </a:p>
          <a:p>
            <a:pPr marL="171450" indent="-171450" algn="l">
              <a:buFont typeface="Arial" panose="020B0604020202020204" pitchFamily="34" charset="0"/>
              <a:buChar char="•"/>
            </a:pPr>
            <a:r>
              <a:rPr lang="en-US" sz="1200" dirty="0">
                <a:solidFill>
                  <a:srgbClr val="4D4D4C"/>
                </a:solidFill>
                <a:latin typeface="+mn-lt"/>
                <a:cs typeface="Calibri Light"/>
              </a:rPr>
              <a:t>Norms, practices and structures occur across multiple levels of society, </a:t>
            </a:r>
            <a:r>
              <a:rPr lang="en-AU" sz="1200" dirty="0">
                <a:latin typeface="+mn-lt"/>
              </a:rPr>
              <a:t>supporting and reinforcing one another to influence gender unequal outcomes for women, men and gender diverse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latin typeface="+mn-lt"/>
              </a:rPr>
              <a:t>The widespread and pervasive nature of gender inequality means that no one action or initiative will work to address it. Every person, organisation and community has a role to play.</a:t>
            </a:r>
          </a:p>
          <a:p>
            <a:pPr marL="171450" indent="-171450" defTabSz="990752">
              <a:buFont typeface="Arial" panose="020B0604020202020204" pitchFamily="34" charset="0"/>
              <a:buChar char="•"/>
              <a:defRPr/>
            </a:pPr>
            <a:r>
              <a:rPr lang="en-AU" sz="1200" dirty="0">
                <a:latin typeface="+mn-lt"/>
              </a:rPr>
              <a:t>Gender inequality is a complex historical issue that is deeply embedded at all levels of the socio-ecological model. It is important to unpack this to understand the causes and impacts of gender inequality in relation to people as individuals, how they operate in relationships and how this is either reinforced or challenged in the community and societal structure which we operate within.</a:t>
            </a:r>
          </a:p>
          <a:p>
            <a:pPr marL="171450" indent="-171450" defTabSz="990752">
              <a:buFont typeface="Arial" panose="020B0604020202020204" pitchFamily="34" charset="0"/>
              <a:buChar char="•"/>
              <a:defRPr/>
            </a:pPr>
            <a:endParaRPr lang="en-AU" sz="1200" b="0" dirty="0">
              <a:solidFill>
                <a:srgbClr val="333333"/>
              </a:solidFill>
              <a:highlight>
                <a:srgbClr val="FFFF00"/>
              </a:highlight>
              <a:latin typeface="+mn-lt"/>
              <a:ea typeface="+mn-ea"/>
            </a:endParaRPr>
          </a:p>
          <a:p>
            <a:pPr marL="0" indent="0" defTabSz="990752">
              <a:buFont typeface="Arial" panose="020B0604020202020204" pitchFamily="34" charset="0"/>
              <a:buNone/>
              <a:defRPr/>
            </a:pPr>
            <a:r>
              <a:rPr lang="en-AU" sz="1200" b="0" dirty="0">
                <a:solidFill>
                  <a:srgbClr val="333333"/>
                </a:solidFill>
                <a:highlight>
                  <a:srgbClr val="FFFF00"/>
                </a:highlight>
                <a:latin typeface="+mn-lt"/>
                <a:ea typeface="+mn-ea"/>
              </a:rPr>
              <a:t>For example, </a:t>
            </a:r>
            <a:r>
              <a:rPr lang="en-AU" sz="1200" dirty="0">
                <a:solidFill>
                  <a:srgbClr val="333333"/>
                </a:solidFill>
                <a:highlight>
                  <a:srgbClr val="FFFF00"/>
                </a:highlight>
                <a:latin typeface="+mn-lt"/>
                <a:ea typeface="+mn-ea"/>
              </a:rPr>
              <a:t>think about the widespread social and community norm that men are strong and able to physically protect themselves. How might this impact on a gay man experiencing violence from his husband? At an individual level, he may feel ashamed by his inability to protect himself (norm) and this might stop him from seeking support (practice). At an interpersonal level, this also stops him telling family and friends (practice) because he’s scared of being judged (norm). At an organisational level, there are limited family violence services he can access because many work only with women (practice and structure). </a:t>
            </a:r>
            <a:r>
              <a:rPr lang="en-AU" sz="1200" dirty="0">
                <a:solidFill>
                  <a:srgbClr val="333333"/>
                </a:solidFill>
                <a:latin typeface="+mn-lt"/>
                <a:ea typeface="+mn-ea"/>
              </a:rPr>
              <a:t>At a systems level, he may hesitate to report the violence to the police fearing he might not be taken seriously as some people think that men can’t be victims (norm and practice). Here you can see how norms, practices and structures occur across all levels of the socio-ecological model, and how they reinforce each other in turn.</a:t>
            </a:r>
          </a:p>
          <a:p>
            <a:pPr marL="0" indent="0" defTabSz="990752">
              <a:buFont typeface="Arial" panose="020B0604020202020204" pitchFamily="34" charset="0"/>
              <a:buNone/>
              <a:defRPr/>
            </a:pPr>
            <a:endParaRPr lang="en-AU" sz="1200" dirty="0">
              <a:latin typeface="+mn-lt"/>
            </a:endParaRPr>
          </a:p>
          <a:p>
            <a:pPr algn="l"/>
            <a:r>
              <a:rPr lang="en-AU" sz="1200" b="0" dirty="0">
                <a:latin typeface="+mn-lt"/>
              </a:rPr>
              <a:t>Explain the meaning of each level:</a:t>
            </a:r>
          </a:p>
          <a:p>
            <a:pPr algn="l"/>
            <a:r>
              <a:rPr lang="en-AU" sz="1200" b="1" dirty="0">
                <a:latin typeface="+mn-lt"/>
              </a:rPr>
              <a:t>Individual:</a:t>
            </a:r>
            <a:r>
              <a:rPr lang="en-AU" sz="1200" dirty="0">
                <a:latin typeface="+mn-lt"/>
              </a:rPr>
              <a:t> Personal knowledge, attitudes, rigid stereotypes and behaviours. These are impacted by every other level of the socio-ecology.</a:t>
            </a:r>
          </a:p>
          <a:p>
            <a:pPr algn="l"/>
            <a:r>
              <a:rPr lang="en-AU" sz="1200" dirty="0">
                <a:latin typeface="+mn-lt"/>
              </a:rPr>
              <a:t>Examples: </a:t>
            </a:r>
            <a:endParaRPr lang="en-US" sz="1200" dirty="0">
              <a:latin typeface="+mn-lt"/>
            </a:endParaRPr>
          </a:p>
          <a:p>
            <a:pPr marL="681142" lvl="1" indent="-185766">
              <a:buFont typeface="Arial" panose="020B0604020202020204" pitchFamily="34" charset="0"/>
              <a:buChar char="•"/>
            </a:pPr>
            <a:r>
              <a:rPr lang="en-US" sz="1200" dirty="0">
                <a:latin typeface="+mn-lt"/>
              </a:rPr>
              <a:t>Pressure to conform to limiting gender stereotypes</a:t>
            </a:r>
          </a:p>
          <a:p>
            <a:pPr marL="681142" lvl="1" indent="-185766">
              <a:buFont typeface="Arial" panose="020B0604020202020204" pitchFamily="34" charset="0"/>
              <a:buChar char="•"/>
            </a:pPr>
            <a:r>
              <a:rPr lang="en-US" sz="1200" dirty="0">
                <a:latin typeface="+mn-lt"/>
              </a:rPr>
              <a:t>Women </a:t>
            </a:r>
            <a:r>
              <a:rPr lang="en-US" sz="1200" dirty="0" err="1">
                <a:latin typeface="+mn-lt"/>
              </a:rPr>
              <a:t>socialised</a:t>
            </a:r>
            <a:r>
              <a:rPr lang="en-US" sz="1200" dirty="0">
                <a:latin typeface="+mn-lt"/>
              </a:rPr>
              <a:t> to be fearful (restricting their social and civic life)</a:t>
            </a:r>
            <a:endParaRPr lang="en-US" sz="1200" b="1" dirty="0">
              <a:latin typeface="+mn-lt"/>
            </a:endParaRPr>
          </a:p>
          <a:p>
            <a:r>
              <a:rPr lang="en-AU" sz="1200" b="1" dirty="0">
                <a:latin typeface="+mn-lt"/>
              </a:rPr>
              <a:t>Relationship:</a:t>
            </a:r>
            <a:r>
              <a:rPr lang="en-AU" sz="1200" dirty="0">
                <a:latin typeface="+mn-lt"/>
              </a:rPr>
              <a:t> Personal relationships with friends and family support or challenge stereotypes and norms and influence the individual’s own knowledge of gendered attitudes and behaviours.</a:t>
            </a:r>
          </a:p>
          <a:p>
            <a:r>
              <a:rPr lang="en-AU" sz="1200" dirty="0">
                <a:latin typeface="+mn-lt"/>
              </a:rPr>
              <a:t>Examples:</a:t>
            </a:r>
          </a:p>
          <a:p>
            <a:pPr marL="681142" lvl="1" indent="-185766">
              <a:buFont typeface="Arial" panose="020B0604020202020204" pitchFamily="34" charset="0"/>
              <a:buChar char="•"/>
            </a:pPr>
            <a:r>
              <a:rPr lang="en-US" sz="1200" dirty="0">
                <a:latin typeface="+mn-lt"/>
              </a:rPr>
              <a:t>Negative impact of rigid gender roles in peer relations (for example, aggressive masculinities and submissive femininities)</a:t>
            </a:r>
          </a:p>
          <a:p>
            <a:pPr marL="681142" lvl="1" indent="-185766">
              <a:buFont typeface="Arial" panose="020B0604020202020204" pitchFamily="34" charset="0"/>
              <a:buChar char="•"/>
            </a:pPr>
            <a:r>
              <a:rPr lang="en-US" sz="1200" dirty="0">
                <a:latin typeface="+mn-lt"/>
              </a:rPr>
              <a:t>Domestic violence and sexual assault</a:t>
            </a:r>
            <a:endParaRPr lang="en-US" sz="1200" b="1" dirty="0">
              <a:latin typeface="+mn-lt"/>
            </a:endParaRPr>
          </a:p>
          <a:p>
            <a:r>
              <a:rPr lang="en-AU" sz="1200" b="1" dirty="0">
                <a:latin typeface="+mn-lt"/>
              </a:rPr>
              <a:t>Organisational/community</a:t>
            </a:r>
            <a:r>
              <a:rPr lang="en-AU" sz="1200" dirty="0">
                <a:latin typeface="+mn-lt"/>
              </a:rPr>
              <a:t>: Workplaces, schools and other social institutions have cultural norms, practices and policies that influence how they operate.</a:t>
            </a:r>
          </a:p>
          <a:p>
            <a:r>
              <a:rPr lang="en-AU" sz="1200" dirty="0">
                <a:latin typeface="+mn-lt"/>
              </a:rPr>
              <a:t>Examples: </a:t>
            </a:r>
          </a:p>
          <a:p>
            <a:pPr marL="804986" lvl="1" indent="-309610">
              <a:buFont typeface="Arial" panose="020B0604020202020204" pitchFamily="34" charset="0"/>
              <a:buChar char="•"/>
            </a:pPr>
            <a:r>
              <a:rPr lang="en-US" sz="1200" dirty="0">
                <a:latin typeface="+mn-lt"/>
              </a:rPr>
              <a:t>Inequitable policies and culture of workplaces and social institutions (for example, inadequate parental leave policies)</a:t>
            </a:r>
          </a:p>
          <a:p>
            <a:pPr marL="804986" lvl="1" indent="-309610">
              <a:buFont typeface="Arial" panose="020B0604020202020204" pitchFamily="34" charset="0"/>
              <a:buChar char="•"/>
            </a:pPr>
            <a:r>
              <a:rPr lang="en-US" sz="1200" dirty="0">
                <a:latin typeface="+mn-lt"/>
              </a:rPr>
              <a:t>Greater pay and value afforded to male dominated sectors</a:t>
            </a:r>
            <a:endParaRPr lang="en-US" sz="1200" b="1" dirty="0">
              <a:latin typeface="+mn-lt"/>
            </a:endParaRPr>
          </a:p>
          <a:p>
            <a:r>
              <a:rPr lang="en-AU" sz="1200" b="1" dirty="0">
                <a:latin typeface="+mn-lt"/>
              </a:rPr>
              <a:t>System/institutional</a:t>
            </a:r>
            <a:r>
              <a:rPr lang="en-AU" sz="1200" dirty="0">
                <a:latin typeface="+mn-lt"/>
              </a:rPr>
              <a:t>: Systems, institutions and policies that either promote or fail to promote gender equality and women’s economic, legal and social autonomy. </a:t>
            </a:r>
          </a:p>
          <a:p>
            <a:r>
              <a:rPr lang="en-AU" sz="1200" dirty="0">
                <a:latin typeface="+mn-lt"/>
              </a:rPr>
              <a:t>Examples:</a:t>
            </a:r>
          </a:p>
          <a:p>
            <a:pPr marL="681142" lvl="1" indent="-185766">
              <a:buFont typeface="Arial" panose="020B0604020202020204" pitchFamily="34" charset="0"/>
              <a:buChar char="•"/>
            </a:pPr>
            <a:r>
              <a:rPr lang="en-US" sz="1200" dirty="0">
                <a:latin typeface="+mn-lt"/>
              </a:rPr>
              <a:t>Women’s perceptions of safety in their communities</a:t>
            </a:r>
          </a:p>
          <a:p>
            <a:pPr marL="681142" lvl="1" indent="-185766">
              <a:buFont typeface="Arial" panose="020B0604020202020204" pitchFamily="34" charset="0"/>
              <a:buChar char="•"/>
            </a:pPr>
            <a:r>
              <a:rPr lang="en-US" sz="1200" dirty="0">
                <a:latin typeface="+mn-lt"/>
              </a:rPr>
              <a:t>Male dominated community spaces and places (for example, sporting clubs)</a:t>
            </a:r>
            <a:endParaRPr lang="en-US" sz="1200" b="1" dirty="0">
              <a:latin typeface="+mn-lt"/>
            </a:endParaRPr>
          </a:p>
          <a:p>
            <a:r>
              <a:rPr lang="en-AU" sz="1200" b="1" dirty="0">
                <a:latin typeface="+mn-lt"/>
              </a:rPr>
              <a:t>Societal</a:t>
            </a:r>
            <a:r>
              <a:rPr lang="en-AU" sz="1200" dirty="0">
                <a:latin typeface="+mn-lt"/>
              </a:rPr>
              <a:t>: Dominant social norms and stereotypes that influence each of the levels.</a:t>
            </a:r>
          </a:p>
          <a:p>
            <a:r>
              <a:rPr lang="en-AU" sz="1200" dirty="0">
                <a:latin typeface="+mn-lt"/>
              </a:rPr>
              <a:t>Examples: </a:t>
            </a:r>
          </a:p>
          <a:p>
            <a:pPr marL="681142" lvl="1" indent="-185766">
              <a:buFont typeface="Arial" panose="020B0604020202020204" pitchFamily="34" charset="0"/>
              <a:buChar char="•"/>
            </a:pPr>
            <a:r>
              <a:rPr lang="en-US" sz="1200" dirty="0">
                <a:latin typeface="+mn-lt"/>
              </a:rPr>
              <a:t>Discriminatory laws and policies</a:t>
            </a:r>
          </a:p>
          <a:p>
            <a:pPr marL="681142" lvl="1" indent="-185766">
              <a:buFont typeface="Arial" panose="020B0604020202020204" pitchFamily="34" charset="0"/>
              <a:buChar char="•"/>
            </a:pPr>
            <a:r>
              <a:rPr lang="en-US" sz="1200" dirty="0">
                <a:latin typeface="+mn-lt"/>
              </a:rPr>
              <a:t>Inequitable access to power and resources</a:t>
            </a:r>
          </a:p>
          <a:p>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19</a:t>
            </a:fld>
            <a:endParaRPr lang="en-AU"/>
          </a:p>
        </p:txBody>
      </p:sp>
    </p:spTree>
    <p:extLst>
      <p:ext uri="{BB962C8B-B14F-4D97-AF65-F5344CB8AC3E}">
        <p14:creationId xmlns:p14="http://schemas.microsoft.com/office/powerpoint/2010/main" val="2101842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defTabSz="931774">
              <a:defRPr/>
            </a:pPr>
            <a:fld id="{11545FF5-F7E3-49D0-91BF-50EADB4842DB}" type="slidenum">
              <a:rPr lang="en-AU">
                <a:solidFill>
                  <a:prstClr val="black"/>
                </a:solidFill>
                <a:latin typeface="Calibri" panose="020F0502020204030204"/>
              </a:rPr>
              <a:pPr defTabSz="931774">
                <a:defRPr/>
              </a:pPr>
              <a:t>20</a:t>
            </a:fld>
            <a:endParaRPr lang="en-AU" dirty="0">
              <a:solidFill>
                <a:prstClr val="black"/>
              </a:solidFill>
              <a:latin typeface="Calibri" panose="020F0502020204030204"/>
            </a:endParaRPr>
          </a:p>
        </p:txBody>
      </p:sp>
      <p:sp>
        <p:nvSpPr>
          <p:cNvPr id="2" name="Notes Placeholder 1"/>
          <p:cNvSpPr>
            <a:spLocks noGrp="1"/>
          </p:cNvSpPr>
          <p:nvPr>
            <p:ph type="body" idx="1"/>
          </p:nvPr>
        </p:nvSpPr>
        <p:spPr>
          <a:xfrm>
            <a:off x="637994" y="530615"/>
            <a:ext cx="5510089" cy="4313873"/>
          </a:xfrm>
        </p:spPr>
        <p:txBody>
          <a:bodyPr/>
          <a:lstStyle/>
          <a:p>
            <a:r>
              <a:rPr lang="en-AU" b="1" dirty="0">
                <a:cs typeface="Calibri"/>
              </a:rPr>
              <a:t>Facilitator notes</a:t>
            </a:r>
          </a:p>
          <a:p>
            <a:r>
              <a:rPr lang="en-AU" dirty="0">
                <a:cs typeface="Calibri"/>
              </a:rPr>
              <a:t>The Man Box: A study on being a young man in Australia, released in 2018 (The Men’s Project and Flood, 2018), was the first study that focused specifically on</a:t>
            </a:r>
          </a:p>
          <a:p>
            <a:r>
              <a:rPr lang="en-AU" dirty="0">
                <a:cs typeface="Calibri"/>
              </a:rPr>
              <a:t>the associations between attitudes to manhood or masculinity and the behaviours of Australian men aged 18-30. It involved a representative online survey of 1,000</a:t>
            </a:r>
          </a:p>
          <a:p>
            <a:r>
              <a:rPr lang="en-AU" dirty="0">
                <a:cs typeface="Calibri"/>
              </a:rPr>
              <a:t>young men from across the country.</a:t>
            </a:r>
          </a:p>
          <a:p>
            <a:endParaRPr lang="en-AU" dirty="0">
              <a:cs typeface="Calibri"/>
            </a:endParaRPr>
          </a:p>
          <a:p>
            <a:pPr algn="l"/>
            <a:r>
              <a:rPr lang="en-AU" sz="1800" b="0" i="0" u="none" strike="noStrike" baseline="0" dirty="0">
                <a:solidFill>
                  <a:srgbClr val="56575A"/>
                </a:solidFill>
                <a:latin typeface="Raleway-Medium"/>
              </a:rPr>
              <a:t>The Man Box attitudes are a set of beliefs within society that place pressure on young men to act in a certain way. The initial report on the Man Box demonstrated that the Man Box attitudes are alive and well in Australia. Two thirds of young men said that since they were a boy they had been told a “real man” behaves in a certain way. While young men’s personal views are more progressive than what society is telling them, there is a substantial minority (averaging around 30 percent) of young men who endorse most of the Man Box rules.</a:t>
            </a:r>
          </a:p>
          <a:p>
            <a:pPr algn="l"/>
            <a:endParaRPr lang="en-AU" sz="1800" b="0" i="0" u="none" strike="noStrike" baseline="0" dirty="0">
              <a:solidFill>
                <a:srgbClr val="56575A"/>
              </a:solidFill>
              <a:latin typeface="Raleway-Medium"/>
              <a:cs typeface="Calibri"/>
            </a:endParaRPr>
          </a:p>
          <a:p>
            <a:pPr algn="l"/>
            <a:r>
              <a:rPr lang="en-AU" sz="1800" b="0" i="0" u="none" strike="noStrike" baseline="0" dirty="0">
                <a:solidFill>
                  <a:srgbClr val="56575A"/>
                </a:solidFill>
                <a:latin typeface="Raleway-Medium"/>
                <a:cs typeface="Calibri"/>
              </a:rPr>
              <a:t>The Man Box Study found </a:t>
            </a:r>
            <a:r>
              <a:rPr lang="en-AU" sz="1800" b="0" i="0" u="none" strike="noStrike" baseline="0" dirty="0">
                <a:solidFill>
                  <a:srgbClr val="4D4D4F"/>
                </a:solidFill>
                <a:latin typeface="Calibri" panose="020F0502020204030204" pitchFamily="34" charset="0"/>
                <a:cs typeface="Calibri"/>
              </a:rPr>
              <a:t>m</a:t>
            </a:r>
            <a:r>
              <a:rPr lang="en-AU" sz="1800" b="0" i="0" u="none" strike="noStrike" baseline="0" dirty="0">
                <a:solidFill>
                  <a:srgbClr val="4D4D4F"/>
                </a:solidFill>
                <a:latin typeface="Calibri" panose="020F0502020204030204" pitchFamily="34" charset="0"/>
              </a:rPr>
              <a:t>en who form a </a:t>
            </a:r>
            <a:r>
              <a:rPr lang="en-AU" sz="1800" b="0" i="1" u="none" strike="noStrike" baseline="0" dirty="0">
                <a:solidFill>
                  <a:srgbClr val="4D4D4F"/>
                </a:solidFill>
                <a:latin typeface="Calibri-Italic"/>
              </a:rPr>
              <a:t>rigid attachment </a:t>
            </a:r>
            <a:r>
              <a:rPr lang="en-AU" sz="1800" b="0" i="0" u="none" strike="noStrike" baseline="0" dirty="0">
                <a:solidFill>
                  <a:srgbClr val="4D4D4F"/>
                </a:solidFill>
                <a:latin typeface="Calibri" panose="020F0502020204030204" pitchFamily="34" charset="0"/>
              </a:rPr>
              <a:t>to dominant norms and stereotypes of masculinity are more likely to display sexist attitudes and</a:t>
            </a:r>
          </a:p>
          <a:p>
            <a:pPr algn="l"/>
            <a:r>
              <a:rPr lang="en-AU" sz="1800" b="0" i="0" u="none" strike="noStrike" baseline="0" dirty="0">
                <a:solidFill>
                  <a:srgbClr val="4D4D4F"/>
                </a:solidFill>
                <a:latin typeface="Calibri" panose="020F0502020204030204" pitchFamily="34" charset="0"/>
              </a:rPr>
              <a:t>behaviours, and are therefore more likely to perpetrate violence against women. Therefore challenging dominant and harmful forms of masculinity is part of the approach to help prevent violence against women.</a:t>
            </a:r>
            <a:endParaRPr lang="en-AU" sz="1800" b="0" i="0" u="none" strike="noStrike" baseline="0" dirty="0">
              <a:solidFill>
                <a:srgbClr val="56575A"/>
              </a:solidFill>
              <a:latin typeface="Raleway-Medium"/>
              <a:cs typeface="Calibri"/>
            </a:endParaRPr>
          </a:p>
          <a:p>
            <a:pPr algn="l"/>
            <a:endParaRPr lang="en-AU" dirty="0">
              <a:cs typeface="Calibri"/>
            </a:endParaRPr>
          </a:p>
          <a:p>
            <a:r>
              <a:rPr lang="en-AU" b="1" dirty="0">
                <a:cs typeface="Calibri"/>
              </a:rPr>
              <a:t>Prompt</a:t>
            </a:r>
          </a:p>
          <a:p>
            <a:r>
              <a:rPr lang="en-AU" dirty="0">
                <a:cs typeface="Calibri"/>
              </a:rPr>
              <a:t>Ask students to think of some of the common stereotypes that men and boys internalise as they relate to violence, aggression and power and control, such as not crying or expressing emotion, being bullied with homophobic taunts, being encouraged to take physical risks etc.</a:t>
            </a:r>
          </a:p>
          <a:p>
            <a:endParaRPr lang="en-AU" dirty="0">
              <a:cs typeface="Calibri"/>
            </a:endParaRPr>
          </a:p>
          <a:p>
            <a:r>
              <a:rPr lang="en-AU" dirty="0">
                <a:cs typeface="Calibri"/>
              </a:rPr>
              <a:t>Sources</a:t>
            </a:r>
          </a:p>
          <a:p>
            <a:r>
              <a:rPr lang="en-AU">
                <a:hlinkClick r:id="rId3"/>
              </a:rPr>
              <a:t>Jesuit Social Services - The Man Box (jss.org.au)</a:t>
            </a:r>
            <a:endParaRPr lang="en-AU">
              <a:cs typeface="Calibri"/>
            </a:endParaRPr>
          </a:p>
          <a:p>
            <a:r>
              <a:rPr lang="en-AU">
                <a:hlinkClick r:id="rId4"/>
              </a:rPr>
              <a:t>Men in focus: unpacking masculinities and engaging men in the prevention of violence against women - Our Watch</a:t>
            </a:r>
            <a:endParaRPr lang="en-AU" dirty="0">
              <a:cs typeface="Calibri"/>
            </a:endParaRPr>
          </a:p>
        </p:txBody>
      </p:sp>
    </p:spTree>
    <p:extLst>
      <p:ext uri="{BB962C8B-B14F-4D97-AF65-F5344CB8AC3E}">
        <p14:creationId xmlns:p14="http://schemas.microsoft.com/office/powerpoint/2010/main" val="2442649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dirty="0">
                <a:latin typeface="+mn-lt"/>
              </a:rPr>
              <a:t>Facilitator notes</a:t>
            </a:r>
            <a:endParaRPr lang="en-AU"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rPr>
              <a:t>Highlight some of the examples that show gender inequity in the criminal justice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a:latin typeface="+mn-lt"/>
            </a:endParaRPr>
          </a:p>
          <a:p>
            <a:r>
              <a:rPr lang="en-AU" sz="1200" b="1" dirty="0">
                <a:latin typeface="+mn-lt"/>
              </a:rPr>
              <a:t>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latin typeface="+mn-lt"/>
              </a:rPr>
              <a:t>Use these examples to prompt discussion about how students might see – or have seen – gender inequality playing out in their profession through inequitable gender norms, practices and structures.</a:t>
            </a:r>
          </a:p>
          <a:p>
            <a:r>
              <a:rPr lang="en-AU" sz="1200" dirty="0">
                <a:latin typeface="+mn-lt"/>
              </a:rPr>
              <a:t>Ask students to think of other examples, and describe why they are inequitable i.e. how they might lead to unequal outcomes for women, men or gender diverse people.</a:t>
            </a:r>
          </a:p>
          <a:p>
            <a:endParaRPr lang="en-AU" dirty="0"/>
          </a:p>
          <a:p>
            <a:endParaRPr lang="en-AU" dirty="0"/>
          </a:p>
          <a:p>
            <a:r>
              <a:rPr lang="en-AU" b="1" dirty="0"/>
              <a:t>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Abusers in the ranks https://www.abc.net.au/news/2020-10-19/police-in-australia-are-failing-to-take-action-against-domestic/12757914?nw=0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hlinkClick r:id="rId3"/>
              </a:rPr>
              <a:t>Final-Report-into-the-NSW-Police-Promotions-System.pdf (elizabethbroderick.com.au)</a:t>
            </a:r>
            <a:endParaRPr lang="en-AU"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21</a:t>
            </a:fld>
            <a:endParaRPr lang="en-AU"/>
          </a:p>
        </p:txBody>
      </p:sp>
    </p:spTree>
    <p:extLst>
      <p:ext uri="{BB962C8B-B14F-4D97-AF65-F5344CB8AC3E}">
        <p14:creationId xmlns:p14="http://schemas.microsoft.com/office/powerpoint/2010/main" val="3581128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22</a:t>
            </a:fld>
            <a:endParaRPr lang="en-AU"/>
          </a:p>
        </p:txBody>
      </p:sp>
    </p:spTree>
    <p:extLst>
      <p:ext uri="{BB962C8B-B14F-4D97-AF65-F5344CB8AC3E}">
        <p14:creationId xmlns:p14="http://schemas.microsoft.com/office/powerpoint/2010/main" val="116275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endParaRPr lang="en-US" dirty="0"/>
          </a:p>
          <a:p>
            <a:r>
              <a:rPr lang="en-US" dirty="0"/>
              <a:t>Let class know that ‘Intersectionality’ stems from Critical Race Theory, and presented a challenge to the way feminism had previously been conceptualized in America (it had been dominated by white women’s voices and concerns). </a:t>
            </a:r>
            <a:r>
              <a:rPr lang="en-US" sz="1200" dirty="0" err="1"/>
              <a:t>Kimberl</a:t>
            </a:r>
            <a:r>
              <a:rPr lang="en-AU" sz="1200" dirty="0"/>
              <a:t>é</a:t>
            </a:r>
            <a:r>
              <a:rPr lang="en-US" sz="1200" dirty="0"/>
              <a:t> </a:t>
            </a:r>
            <a:r>
              <a:rPr lang="en-US" dirty="0"/>
              <a:t> Crenshaw originally used intersectionality to illuminate the way that in a legal context, Black American women suffered more discrimination than Black American men due to sexism and more discrimination that White American women due to racism.</a:t>
            </a:r>
          </a:p>
          <a:p>
            <a:endParaRPr lang="en-US" dirty="0"/>
          </a:p>
          <a:p>
            <a:r>
              <a:rPr lang="en-US" dirty="0"/>
              <a:t>For example, </a:t>
            </a:r>
            <a:r>
              <a:rPr lang="en-US" dirty="0" err="1"/>
              <a:t>DeGraffenreid</a:t>
            </a:r>
            <a:r>
              <a:rPr lang="en-US" dirty="0"/>
              <a:t> v. General Motors was a 1976 case in which five black women sued General Motors for a seniority policy that they argued targeted black women exclusively. The company did not hire black women before 1964, meaning that when seniority-based layoffs arrived during an early 1970s recession, all the black women hired after 1964 were laid off. A policy like that didn’t fall under just gender or just race discrimination. But the court decided that efforts to bind together both racial discrimination and sex discrimination claims — rather than sue on the basis of each separately — would be unworkable.</a:t>
            </a:r>
          </a:p>
          <a:p>
            <a:endParaRPr lang="en-US" dirty="0"/>
          </a:p>
          <a:p>
            <a:r>
              <a:rPr lang="en-US" dirty="0"/>
              <a:t>Since then intersectionality has been used to look at a diverse range of interlocking oppressions in addition to racism and sexism, such as ableism, hetero-sexism, age-ism and classism. We could also use intersectionality to productively illuminate how particular groups benefit from interlocking systems of privilege and advantage.</a:t>
            </a:r>
          </a:p>
          <a:p>
            <a:endParaRPr lang="en-US" dirty="0"/>
          </a:p>
          <a:p>
            <a:r>
              <a:rPr lang="en-US" dirty="0"/>
              <a:t>For example Audre Lorde referred to the ‘mythical norm’, which is a White, middle-class, cis-gendered, able-bodied man in his thirties. See following paper by Lorde: https://www.colorado.edu/odece/sites/default/files/attached-files/rba09-sb4converted_8.pdf</a:t>
            </a:r>
          </a:p>
          <a:p>
            <a:endParaRPr lang="en-US" dirty="0"/>
          </a:p>
          <a:p>
            <a:r>
              <a:rPr lang="en-US" dirty="0"/>
              <a:t>Because of systemic and everyday oppressions people do not have the same opportunities or the knowledge and confidence to access them. Often systems work best for the people who they were created by. An obvious example is the vast majority of buildings that do not cater to people who use wheelchairs.</a:t>
            </a:r>
          </a:p>
          <a:p>
            <a:endParaRPr lang="en-US" dirty="0"/>
          </a:p>
          <a:p>
            <a:r>
              <a:rPr lang="en-US" b="1" dirty="0"/>
              <a:t>Sources/resources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https://time.com/5786710/kimberle-crenshaw-intersectionality/</a:t>
            </a:r>
            <a:endParaRPr lang="en-US" dirty="0"/>
          </a:p>
          <a:p>
            <a:r>
              <a:rPr lang="en-US" dirty="0"/>
              <a:t>https://www.law.columbia.edu/news/archive/kimberle-crenshaw-intersectionality-more-two-decades-later </a:t>
            </a:r>
          </a:p>
          <a:p>
            <a:r>
              <a:rPr lang="en-US" dirty="0"/>
              <a:t>https://www.vox.com/the-highlight/2019/5/20/18542843/intersectionality-conservatism-law-race-gender-discrimination </a:t>
            </a:r>
          </a:p>
          <a:p>
            <a:endParaRPr lang="en-US"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23</a:t>
            </a:fld>
            <a:endParaRPr lang="en-AU"/>
          </a:p>
        </p:txBody>
      </p:sp>
    </p:spTree>
    <p:extLst>
      <p:ext uri="{BB962C8B-B14F-4D97-AF65-F5344CB8AC3E}">
        <p14:creationId xmlns:p14="http://schemas.microsoft.com/office/powerpoint/2010/main" val="252882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i="0">
                <a:latin typeface="+mn-lt"/>
              </a:rPr>
              <a:t>Before the training:</a:t>
            </a:r>
            <a:endParaRPr lang="en-AU" sz="1200" b="1" i="0">
              <a:latin typeface="+mn-lt"/>
              <a:cs typeface="Calibri"/>
            </a:endParaRPr>
          </a:p>
          <a:p>
            <a:pPr marL="185766" indent="-185766" defTabSz="990752">
              <a:buFont typeface="Arial" panose="020B0604020202020204" pitchFamily="34" charset="0"/>
              <a:buChar char="•"/>
              <a:defRPr/>
            </a:pPr>
            <a:r>
              <a:rPr lang="en-AU" sz="1200" b="0" i="0">
                <a:latin typeface="+mn-lt"/>
              </a:rPr>
              <a:t>You may want to include your university’s branding on these slides.</a:t>
            </a:r>
            <a:endParaRPr lang="en-AU" sz="1200" b="0" i="0">
              <a:latin typeface="+mn-lt"/>
              <a:cs typeface="Calibri"/>
            </a:endParaRPr>
          </a:p>
          <a:p>
            <a:pPr marL="185766" indent="-185766" defTabSz="990752">
              <a:buFont typeface="Arial" panose="020B0604020202020204" pitchFamily="34" charset="0"/>
              <a:buChar char="•"/>
              <a:defRPr/>
            </a:pPr>
            <a:r>
              <a:rPr lang="en-AU" sz="1200" b="0" i="0">
                <a:latin typeface="+mn-lt"/>
              </a:rPr>
              <a:t>Note that </a:t>
            </a:r>
            <a:r>
              <a:rPr lang="en-AU" sz="1200">
                <a:solidFill>
                  <a:srgbClr val="000000"/>
                </a:solidFill>
                <a:latin typeface="+mn-lt"/>
                <a:ea typeface="Times New Roman" panose="02020603050405020304" pitchFamily="18" charset="0"/>
                <a:cs typeface="Calibri"/>
              </a:rPr>
              <a:t>Our Watch has endeavoured to ensure that the information contained in this training is correct and current at the time of publication. It is at the discretion of the user to deliver the training as outlined and no responsibility is taken by Our Watch if content is altered or omitted. </a:t>
            </a:r>
          </a:p>
          <a:p>
            <a:pPr marL="185766" indent="-185766" defTabSz="990752">
              <a:buFont typeface="Arial" panose="020B0604020202020204" pitchFamily="34" charset="0"/>
              <a:buChar char="•"/>
              <a:defRPr/>
            </a:pPr>
            <a:r>
              <a:rPr lang="en-AU" sz="1200">
                <a:solidFill>
                  <a:srgbClr val="000000"/>
                </a:solidFill>
                <a:latin typeface="+mn-lt"/>
                <a:ea typeface="Times New Roman" panose="02020603050405020304" pitchFamily="18" charset="0"/>
                <a:cs typeface="Calibri"/>
              </a:rPr>
              <a:t>All information is current as at November 2021.</a:t>
            </a:r>
            <a:endParaRPr lang="en-AU" sz="1200" b="0" i="0">
              <a:latin typeface="+mn-lt"/>
              <a:cs typeface="Calibri"/>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a:t>
            </a:fld>
            <a:endParaRPr lang="en-AU"/>
          </a:p>
        </p:txBody>
      </p:sp>
    </p:spTree>
    <p:extLst>
      <p:ext uri="{BB962C8B-B14F-4D97-AF65-F5344CB8AC3E}">
        <p14:creationId xmlns:p14="http://schemas.microsoft.com/office/powerpoint/2010/main" val="1421153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dirty="0">
                <a:solidFill>
                  <a:srgbClr val="4D4D4C"/>
                </a:solidFill>
                <a:latin typeface="+mn-lt"/>
                <a:cs typeface="Calibri Light"/>
              </a:rPr>
              <a:t>Facilitator notes</a:t>
            </a:r>
          </a:p>
          <a:p>
            <a:r>
              <a:rPr lang="en-AU" dirty="0"/>
              <a:t>Intersectionality presents a way of seeing or analysing the dynamics of power and social inequality in our society.</a:t>
            </a:r>
          </a:p>
          <a:p>
            <a:endParaRPr lang="en-AU" dirty="0"/>
          </a:p>
          <a:p>
            <a:r>
              <a:rPr lang="en-AU" dirty="0"/>
              <a:t>It’s a reminder that gender is not experienced in the same way by everyone. Our age, gender identity, life stage, ability, sexuality,  Indigeneity, race, ethnicity, class, religious beliefs, family, geographical location and profession can all change our perceptions of gender as well as the way our gender is perceived and treated by law, policy, institutions and others.</a:t>
            </a:r>
          </a:p>
          <a:p>
            <a:pPr defTabSz="990752">
              <a:defRPr/>
            </a:pPr>
            <a:endParaRPr lang="en-US" sz="1200" b="1" dirty="0">
              <a:solidFill>
                <a:srgbClr val="4D4D4C"/>
              </a:solidFill>
              <a:latin typeface="+mn-lt"/>
              <a:cs typeface="Calibri Light"/>
            </a:endParaRPr>
          </a:p>
          <a:p>
            <a:r>
              <a:rPr lang="en-US" sz="1200" dirty="0">
                <a:latin typeface="+mn-lt"/>
                <a:ea typeface="Arial" panose="020B0604020202020204" pitchFamily="34" charset="0"/>
                <a:cs typeface="Arial" panose="020B0604020202020204" pitchFamily="34" charset="0"/>
              </a:rPr>
              <a:t>The diagram (Our Watch, 2017) shows the layers of interaction between systems, forms of discrimination and social identities as they shape the experience of the individual. </a:t>
            </a:r>
          </a:p>
          <a:p>
            <a:r>
              <a:rPr lang="en-US" sz="1200" dirty="0">
                <a:latin typeface="+mn-lt"/>
                <a:ea typeface="Arial" panose="020B0604020202020204" pitchFamily="34" charset="0"/>
                <a:cs typeface="Arial" panose="020B0604020202020204" pitchFamily="34" charset="0"/>
              </a:rPr>
              <a:t>Explain the ribbons:</a:t>
            </a:r>
          </a:p>
          <a:p>
            <a:pPr marL="185766" indent="-185766">
              <a:buFont typeface="Arial" panose="020B0604020202020204" pitchFamily="34" charset="0"/>
              <a:buChar char="•"/>
            </a:pPr>
            <a:r>
              <a:rPr lang="en-US" sz="1200" dirty="0">
                <a:latin typeface="+mn-lt"/>
                <a:ea typeface="Arial" panose="020B0604020202020204" pitchFamily="34" charset="0"/>
                <a:cs typeface="Arial" panose="020B0604020202020204" pitchFamily="34" charset="0"/>
              </a:rPr>
              <a:t>The green ribbon represents the variety of factors that make up a person’s social status and identities. </a:t>
            </a:r>
            <a:r>
              <a:rPr lang="en-AU" sz="1200" dirty="0">
                <a:latin typeface="+mn-lt"/>
              </a:rPr>
              <a:t>These factors are what we often consider when we address the issue of ‘diversity’.</a:t>
            </a:r>
            <a:endParaRPr lang="en-US" sz="1200" dirty="0">
              <a:latin typeface="+mn-lt"/>
              <a:ea typeface="Arial" panose="020B0604020202020204" pitchFamily="34" charset="0"/>
              <a:cs typeface="Arial" panose="020B0604020202020204" pitchFamily="34" charset="0"/>
            </a:endParaRPr>
          </a:p>
          <a:p>
            <a:pPr marL="185766" indent="-185766">
              <a:buFont typeface="Arial" panose="020B0604020202020204" pitchFamily="34" charset="0"/>
              <a:buChar char="•"/>
            </a:pPr>
            <a:r>
              <a:rPr lang="en-US" sz="1200" dirty="0">
                <a:latin typeface="+mn-lt"/>
                <a:ea typeface="Arial" panose="020B0604020202020204" pitchFamily="34" charset="0"/>
                <a:cs typeface="Arial" panose="020B0604020202020204" pitchFamily="34" charset="0"/>
              </a:rPr>
              <a:t>The purple ribbon describes the social systems, which people can experience in a positive or negative way depending on their group membership. </a:t>
            </a:r>
          </a:p>
          <a:p>
            <a:pPr marL="185766" indent="-185766">
              <a:buFont typeface="Arial" panose="020B0604020202020204" pitchFamily="34" charset="0"/>
              <a:buChar char="•"/>
            </a:pPr>
            <a:r>
              <a:rPr lang="en-US" sz="1200" dirty="0">
                <a:latin typeface="+mn-lt"/>
                <a:ea typeface="Arial" panose="020B0604020202020204" pitchFamily="34" charset="0"/>
                <a:cs typeface="Arial" panose="020B0604020202020204" pitchFamily="34" charset="0"/>
              </a:rPr>
              <a:t>The grey ribbon represents forms of oppression and discrimination </a:t>
            </a:r>
            <a:r>
              <a:rPr lang="en-AU" sz="1200" dirty="0">
                <a:latin typeface="+mn-lt"/>
              </a:rPr>
              <a:t>which can form the basis on which people are excluded.</a:t>
            </a:r>
          </a:p>
          <a:p>
            <a:pPr marL="185766" indent="-185766">
              <a:buFont typeface="Arial" panose="020B0604020202020204" pitchFamily="34" charset="0"/>
              <a:buChar char="•"/>
            </a:pPr>
            <a:endParaRPr lang="en-AU" sz="1200" dirty="0">
              <a:latin typeface="+mn-lt"/>
            </a:endParaRPr>
          </a:p>
          <a:p>
            <a:pPr marL="0" indent="0">
              <a:buFont typeface="Arial" panose="020B0604020202020204" pitchFamily="34" charset="0"/>
              <a:buNone/>
            </a:pPr>
            <a:r>
              <a:rPr lang="en-AU" sz="1200" dirty="0">
                <a:latin typeface="+mn-lt"/>
              </a:rPr>
              <a:t>For example, a woman with a disability isn’t just at risk of experiencing sexism, but she may also experience ableism such as dealing with social stigma around her sexual expression, have difficulty getting access to contraception, face physical barriers to some spaces if she uses a wheelchair or not be taken seriously if she complains of her parent, guardian or partner making all her life decisions on her behalf. If she is a white woman with a disability her experience of fairness and justice may be different again to a woman of colour with a disability, who may experience racism in her daily life. All the systems and processes of advantage and disadvantage need to be taken into consideration in order to treat people with respect as humans first, and address any social, health or economic barriers they may face.</a:t>
            </a:r>
          </a:p>
          <a:p>
            <a:pPr marL="185766" indent="-185766">
              <a:buFont typeface="Arial" panose="020B0604020202020204" pitchFamily="34" charset="0"/>
              <a:buChar char="•"/>
            </a:pPr>
            <a:endParaRPr lang="en-AU" sz="1200" b="1" dirty="0">
              <a:latin typeface="+mn-lt"/>
              <a:ea typeface="Arial" panose="020B0604020202020204" pitchFamily="34" charset="0"/>
              <a:cs typeface="Arial" panose="020B0604020202020204" pitchFamily="34" charset="0"/>
            </a:endParaRPr>
          </a:p>
          <a:p>
            <a:r>
              <a:rPr lang="en-US" sz="1200" b="1" dirty="0">
                <a:latin typeface="+mn-lt"/>
                <a:ea typeface="Arial" panose="020B0604020202020204" pitchFamily="34" charset="0"/>
                <a:cs typeface="Arial" panose="020B0604020202020204" pitchFamily="34" charset="0"/>
              </a:rPr>
              <a:t>Intersectional feminism: </a:t>
            </a:r>
            <a:r>
              <a:rPr lang="en-AU" sz="1200" i="1" dirty="0">
                <a:latin typeface="+mn-lt"/>
                <a:ea typeface="Arial" panose="020B0604020202020204" pitchFamily="34" charset="0"/>
                <a:cs typeface="Arial" panose="020B0604020202020204" pitchFamily="34" charset="0"/>
              </a:rPr>
              <a:t>Gender inequality is not experienced the same way by all women, nor expressed the  same way in all contexts. For example, an Anglo-Australian, able-bodied woman, is likely to have a vastly different experience of sexism in the workplace than a  recently arrived refugee or a woman living with a disability. To achieve equality and respect for all women, gender inequality cannot be seen as  separate from other forms of discrimination and disadvantage that women face.  Everyone’s identities, social positions and experiences are shaped not just by gender, but by a range of other social categories of difference, including </a:t>
            </a:r>
            <a:r>
              <a:rPr lang="en-AU" sz="1200" i="1" dirty="0">
                <a:latin typeface="+mn-lt"/>
              </a:rPr>
              <a:t>Aboriginality, culture, race, ethnicity, faith, socio-economic status, ability, sexuality, gender identity, education, age, and migration status. The consideration of how people experience multiple and intersecting forms of discrimination and disadvantage is referred to as ‘intersectionality’. The image below illustrates the various systems and structures which affect people differently. </a:t>
            </a:r>
          </a:p>
          <a:p>
            <a:endParaRPr lang="en-AU" sz="1200" i="1" dirty="0">
              <a:latin typeface="+mn-lt"/>
              <a:ea typeface="Arial" panose="020B0604020202020204" pitchFamily="34" charset="0"/>
              <a:cs typeface="Arial" panose="020B0604020202020204" pitchFamily="34" charset="0"/>
            </a:endParaRPr>
          </a:p>
          <a:p>
            <a:r>
              <a:rPr lang="en-AU" sz="1200" b="1" i="0" dirty="0">
                <a:latin typeface="+mn-lt"/>
                <a:ea typeface="Arial" panose="020B0604020202020204" pitchFamily="34" charset="0"/>
                <a:cs typeface="Arial" panose="020B0604020202020204" pitchFamily="34" charset="0"/>
              </a:rPr>
              <a:t>Prompts</a:t>
            </a:r>
          </a:p>
          <a:p>
            <a:r>
              <a:rPr lang="en-AU" sz="1200" i="0" dirty="0">
                <a:latin typeface="+mn-lt"/>
                <a:ea typeface="Arial" panose="020B0604020202020204" pitchFamily="34" charset="0"/>
                <a:cs typeface="Arial" panose="020B0604020202020204" pitchFamily="34" charset="0"/>
              </a:rPr>
              <a:t>Ask students to reflect on the types of advantage or disadvantage they are familiar with experiencing themselves. </a:t>
            </a:r>
          </a:p>
          <a:p>
            <a:r>
              <a:rPr lang="en-AU" sz="1200" i="0" dirty="0">
                <a:latin typeface="+mn-lt"/>
                <a:ea typeface="Arial" panose="020B0604020202020204" pitchFamily="34" charset="0"/>
                <a:cs typeface="Arial" panose="020B0604020202020204" pitchFamily="34" charset="0"/>
              </a:rPr>
              <a:t>What systems of discrimination and oppression might be influencing this experience?</a:t>
            </a:r>
            <a:endParaRPr lang="en-US" sz="1200" i="0" dirty="0">
              <a:latin typeface="+mn-lt"/>
              <a:ea typeface="Arial" panose="020B0604020202020204" pitchFamily="34" charset="0"/>
              <a:cs typeface="Arial" panose="020B0604020202020204" pitchFamily="34" charset="0"/>
            </a:endParaRPr>
          </a:p>
          <a:p>
            <a:pPr marL="185766" indent="-185766">
              <a:buFont typeface="Arial" panose="020B0604020202020204" pitchFamily="34" charset="0"/>
              <a:buChar char="•"/>
            </a:pPr>
            <a:endParaRPr lang="en-US" sz="1200" dirty="0">
              <a:latin typeface="+mn-lt"/>
              <a:ea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24</a:t>
            </a:fld>
            <a:endParaRPr lang="en-AU"/>
          </a:p>
        </p:txBody>
      </p:sp>
    </p:spTree>
    <p:extLst>
      <p:ext uri="{BB962C8B-B14F-4D97-AF65-F5344CB8AC3E}">
        <p14:creationId xmlns:p14="http://schemas.microsoft.com/office/powerpoint/2010/main" val="2839427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Facilitators notes</a:t>
            </a:r>
            <a:endParaRPr lang="en-US" dirty="0"/>
          </a:p>
          <a:p>
            <a:r>
              <a:rPr lang="en-US" dirty="0"/>
              <a:t>It can be easier to talk about the oppression of African Americans and People of </a:t>
            </a:r>
            <a:r>
              <a:rPr lang="en-US" dirty="0" err="1"/>
              <a:t>Colour</a:t>
            </a:r>
            <a:r>
              <a:rPr lang="en-US" dirty="0"/>
              <a:t> in an American context than talk about the oppression of Aboriginal and Torres Strait Islanders in Australia.</a:t>
            </a:r>
          </a:p>
          <a:p>
            <a:r>
              <a:rPr lang="en-US" dirty="0"/>
              <a:t>Intersectionality provides a lens that is applicable to the disadvantage experienced by Aboriginal and Torres Strait Islander Australians.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While gender inequality is a global phenomenon, in the Australian context its roots lie in the patriarchal colonial culture that was introduced with colonisation. For Aboriginal and Torres Strait Islander people, the particular patriarchal norms and values, practices and structures that were imposed were at odds with their existing cultures. </a:t>
            </a:r>
            <a:endParaRPr lang="en-US" dirty="0"/>
          </a:p>
          <a:p>
            <a:endParaRPr lang="en-US" dirty="0"/>
          </a:p>
          <a:p>
            <a:r>
              <a:rPr lang="en-US" dirty="0"/>
              <a:t>The ongoing impacts of a history of genocide and colonization mean that Aboriginal and Torres Strait Islanders face significant systemic racism and disadvantage. </a:t>
            </a:r>
            <a:r>
              <a:rPr lang="en-AU" dirty="0"/>
              <a:t>Experiences of gender inequality cannot be separated from experiences of racism and racial discrimination, nor from the ongoing impacts of colonisation and colonial violence. These experiences are part of what has been called ‘the “double bind” of gender and racial discrimination and oppression’ for Aboriginal and Torres Strait Islander women.</a:t>
            </a:r>
            <a:endParaRPr lang="en-US" dirty="0"/>
          </a:p>
          <a:p>
            <a:endParaRPr lang="en-US" dirty="0"/>
          </a:p>
          <a:p>
            <a:r>
              <a:rPr lang="en-AU" dirty="0"/>
              <a:t>Service providers observe that it can be extremely difficult to provide effective intervention and support for many Aboriginal and Torres Strait Islander women, as violence is often co-occurring with one or more other health and wellbeing concerns. These may include but not be limited to, childhood trauma, substance misuse, and mental and physical health issues. For example, treatment for drug and alcohol misuse is less likely to be effective when the woman is also experiencing untreated violence and vice versa. Providing support to a woman experiencing violence can be equally as challenging when she is also presenting with mental health or substance misuse issues which are not being treated effectively. </a:t>
            </a:r>
          </a:p>
          <a:p>
            <a:endParaRPr lang="en-AU" dirty="0"/>
          </a:p>
          <a:p>
            <a:r>
              <a:rPr lang="en-AU" dirty="0"/>
              <a:t>Service provider challenges aside, many Aboriginal and Torres Strait Islander people experience significant frustration at the tendency for available services to work in ‘silos’, rather than respond to their various needs in an integrated and holistic manner.</a:t>
            </a:r>
          </a:p>
          <a:p>
            <a:endParaRPr lang="en-US" b="1" dirty="0"/>
          </a:p>
          <a:p>
            <a:r>
              <a:rPr lang="en-US" b="1" dirty="0"/>
              <a:t>Resources:</a:t>
            </a:r>
            <a:endParaRPr lang="en-US" dirty="0"/>
          </a:p>
          <a:p>
            <a:r>
              <a:rPr lang="en-AU" dirty="0">
                <a:hlinkClick r:id="rId3"/>
              </a:rPr>
              <a:t>Changing the picture - Our Watch</a:t>
            </a:r>
            <a:endParaRPr lang="en-US" dirty="0"/>
          </a:p>
          <a:p>
            <a:r>
              <a:rPr lang="en-AU" dirty="0">
                <a:hlinkClick r:id="rId4"/>
              </a:rPr>
              <a:t>Changing the picture background paper - Our Watch</a:t>
            </a:r>
            <a:endParaRPr lang="en-US" dirty="0"/>
          </a:p>
          <a:p>
            <a:endParaRPr lang="en-US"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25</a:t>
            </a:fld>
            <a:endParaRPr lang="en-AU"/>
          </a:p>
        </p:txBody>
      </p:sp>
    </p:spTree>
    <p:extLst>
      <p:ext uri="{BB962C8B-B14F-4D97-AF65-F5344CB8AC3E}">
        <p14:creationId xmlns:p14="http://schemas.microsoft.com/office/powerpoint/2010/main" val="290187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26</a:t>
            </a:fld>
            <a:endParaRPr lang="en-AU"/>
          </a:p>
        </p:txBody>
      </p:sp>
    </p:spTree>
    <p:extLst>
      <p:ext uri="{BB962C8B-B14F-4D97-AF65-F5344CB8AC3E}">
        <p14:creationId xmlns:p14="http://schemas.microsoft.com/office/powerpoint/2010/main" val="39400386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endParaRPr lang="en-AU"/>
          </a:p>
          <a:p>
            <a:pPr marL="185766" indent="-185766">
              <a:buFont typeface="Arial" panose="020B0604020202020204" pitchFamily="34" charset="0"/>
              <a:buChar char="•"/>
              <a:defRPr/>
            </a:pPr>
            <a:r>
              <a:rPr lang="en-AU"/>
              <a:t>Explain to the participants that throughout this training, you will use the term ‘gender-based violence’. This is a broader term that encompasses all the types of violence experienced by women, girls and LGBTIQ+ people, and across multiple contexts. Gender-based violence is not just physical – it includes behaviours that are controlling or cause psychological, emotional or financial harm, as discussed in the previous slide.</a:t>
            </a:r>
            <a:endParaRPr lang="en-AU">
              <a:cs typeface="Calibri"/>
            </a:endParaRPr>
          </a:p>
          <a:p>
            <a:pPr marL="185766" indent="-185766">
              <a:buFont typeface="Arial" panose="020B0604020202020204" pitchFamily="34" charset="0"/>
              <a:buChar char="•"/>
              <a:defRPr/>
            </a:pPr>
            <a:r>
              <a:rPr lang="en-AU"/>
              <a:t>Many participants may be more familiar with the terms ‘family violence’, ‘domestic violence’, and ‘sexual assault and sexual harassment’, and we still use these terms when we are talking about specific contexts or types of violence. </a:t>
            </a:r>
            <a:endParaRPr lang="en-AU">
              <a:cs typeface="Calibri"/>
            </a:endParaRPr>
          </a:p>
          <a:p>
            <a:pPr marL="309610" indent="-309610">
              <a:buFont typeface="Arial,Sans-Serif"/>
              <a:buChar char="•"/>
              <a:defRPr/>
            </a:pPr>
            <a:r>
              <a:rPr lang="en-AU"/>
              <a:t>Note that of course non-LGBTIQ men experience violence too and that all forms of violence are serious. However, the </a:t>
            </a:r>
            <a:r>
              <a:rPr lang="en-AU" u="sng"/>
              <a:t>prevalence</a:t>
            </a:r>
            <a:r>
              <a:rPr lang="en-AU"/>
              <a:t> and </a:t>
            </a:r>
            <a:r>
              <a:rPr lang="en-AU" u="sng"/>
              <a:t>nature</a:t>
            </a:r>
            <a:r>
              <a:rPr lang="en-AU"/>
              <a:t> of gender-based violence means we need to pay specific attention to it and we need to address preventing it in a particular way.</a:t>
            </a:r>
          </a:p>
          <a:p>
            <a:pPr marL="309610" indent="-309610">
              <a:buFont typeface="Arial,Sans-Serif"/>
              <a:buChar char="•"/>
              <a:defRPr/>
            </a:pPr>
            <a:r>
              <a:rPr lang="en-AU"/>
              <a:t>The statistic on pertaining to male perpetration of violence is evidence in the 2015 ABS Personal Safety Survey, The </a:t>
            </a:r>
            <a:r>
              <a:rPr lang="en-AU" err="1"/>
              <a:t>Mens</a:t>
            </a:r>
            <a:r>
              <a:rPr lang="en-AU"/>
              <a:t> Project, 2018 and Our Watch, Change the Story, 2015.</a:t>
            </a:r>
          </a:p>
          <a:p>
            <a:pPr>
              <a:defRPr/>
            </a:pPr>
            <a:endParaRPr lang="en-AU"/>
          </a:p>
          <a:p>
            <a:pPr>
              <a:defRPr/>
            </a:pPr>
            <a:r>
              <a:rPr lang="en-AU" b="1"/>
              <a:t>Potential resistance:</a:t>
            </a:r>
            <a:endParaRPr lang="en-US"/>
          </a:p>
          <a:p>
            <a:pPr marL="185766" indent="-185766">
              <a:buFont typeface="Arial,Sans-Serif"/>
              <a:buChar char="•"/>
              <a:defRPr/>
            </a:pPr>
            <a:r>
              <a:rPr lang="en-AU"/>
              <a:t>You may experience resistance to the idea that women and LGBTIQ people experience higher rates of some forms of violence than men. This will be covered further in the session, but helpful statistics include:</a:t>
            </a:r>
            <a:endParaRPr lang="en-US"/>
          </a:p>
          <a:p>
            <a:pPr marL="681142" lvl="1" indent="-185766">
              <a:buFont typeface="Arial,Sans-Serif"/>
              <a:buChar char="•"/>
              <a:defRPr/>
            </a:pPr>
            <a:r>
              <a:rPr lang="en-AU"/>
              <a:t>1 in 3 Australian women (34.2%) has experienced physical and/or sexual violence perpetrated by a man since the age of 15. (Australian Bureau of Statistics, 2017)</a:t>
            </a:r>
          </a:p>
          <a:p>
            <a:pPr marL="681142" lvl="1" indent="-185766">
              <a:buFont typeface="Arial,Sans-Serif"/>
              <a:buChar char="•"/>
              <a:defRPr/>
            </a:pPr>
            <a:r>
              <a:rPr lang="en-AU"/>
              <a:t>Recent data shows that 75 per cent of victims of family violence are women. (Victorian Government, 2018) </a:t>
            </a:r>
            <a:r>
              <a:rPr lang="en-US"/>
              <a:t> </a:t>
            </a:r>
            <a:endParaRPr lang="en-US">
              <a:cs typeface="Calibri"/>
            </a:endParaRPr>
          </a:p>
          <a:p>
            <a:pPr marL="681142" lvl="1" indent="-185766">
              <a:buFont typeface="Arial,Sans-Serif"/>
              <a:buChar char="•"/>
              <a:defRPr/>
            </a:pPr>
            <a:r>
              <a:rPr lang="en-AU"/>
              <a:t>One in two adult Australian women has experienced sexual harassment during their lifetime (Australian Bureau of Statistics, 2017)</a:t>
            </a:r>
            <a:endParaRPr lang="en-US"/>
          </a:p>
          <a:p>
            <a:pPr marL="681142" lvl="1" indent="-185766">
              <a:buFont typeface="Arial,Sans-Serif"/>
              <a:buChar char="•"/>
              <a:defRPr/>
            </a:pPr>
            <a:r>
              <a:rPr lang="en-AU"/>
              <a:t>Emerging evidence suggests intimate partner violence is experienced at similar or higher rates in same-sex couples as in heterosexual couples, and that experiences of sexual violence and abuse may be higher, particularly for transgender and gender diverse people (Rainbow Health, 2020).  </a:t>
            </a:r>
            <a:endParaRPr lang="en-US"/>
          </a:p>
          <a:p>
            <a:pPr>
              <a:defRPr/>
            </a:pPr>
            <a:endParaRPr lang="en-AU"/>
          </a:p>
          <a:p>
            <a:pPr>
              <a:defRPr/>
            </a:pPr>
            <a:r>
              <a:rPr lang="en-AU" b="1"/>
              <a:t>Sources/resources</a:t>
            </a:r>
            <a:endParaRPr lang="en-US"/>
          </a:p>
          <a:p>
            <a:pPr marL="185766" indent="-185766">
              <a:buFont typeface="Arial,Sans-Serif"/>
              <a:buChar char="•"/>
              <a:defRPr/>
            </a:pPr>
            <a:r>
              <a:rPr lang="en-AU"/>
              <a:t>Australian Bureau of Statistics, 2017. </a:t>
            </a:r>
            <a:r>
              <a:rPr lang="en-GB">
                <a:hlinkClick r:id="rId3"/>
              </a:rPr>
              <a:t>Personal Safety Survey, Australia, 2016, ABS cat. no. 4906.0</a:t>
            </a:r>
            <a:r>
              <a:rPr lang="en-AU"/>
              <a:t>. Canberra: ABS.</a:t>
            </a:r>
            <a:endParaRPr lang="en-US"/>
          </a:p>
          <a:p>
            <a:pPr marL="185766" indent="-185766">
              <a:buFont typeface="Arial,Sans-Serif"/>
              <a:buChar char="•"/>
              <a:defRPr/>
            </a:pPr>
            <a:r>
              <a:rPr lang="en-AU"/>
              <a:t>Victorian Government, 2018. </a:t>
            </a:r>
            <a:r>
              <a:rPr lang="en-GB">
                <a:hlinkClick r:id="rId4"/>
              </a:rPr>
              <a:t>Safe and Strong: A Victorian Gender Equality Strategy</a:t>
            </a:r>
            <a:r>
              <a:rPr lang="en-AU"/>
              <a:t>. Melbourne: Victorian Government.</a:t>
            </a:r>
            <a:endParaRPr lang="en-US"/>
          </a:p>
          <a:p>
            <a:pPr marL="185766" indent="-185766">
              <a:buFont typeface="Arial,Sans-Serif"/>
              <a:buChar char="•"/>
              <a:defRPr/>
            </a:pPr>
            <a:r>
              <a:rPr lang="en-AU"/>
              <a:t>Rainbow Health, 2020. </a:t>
            </a:r>
            <a:r>
              <a:rPr lang="en-AU" u="sng"/>
              <a:t>Pride in Prevention</a:t>
            </a:r>
            <a:r>
              <a:rPr lang="en-AU"/>
              <a:t>. Melbourne.</a:t>
            </a:r>
            <a:endParaRPr lang="en-US"/>
          </a:p>
          <a:p>
            <a:pPr defTabSz="990752">
              <a:defRPr/>
            </a:pPr>
            <a:endParaRPr lang="en-AU">
              <a:cs typeface="Calibri"/>
            </a:endParaRPr>
          </a:p>
          <a:p>
            <a:pPr defTabSz="990752">
              <a:defRPr/>
            </a:pPr>
            <a:endParaRPr lang="en-AU"/>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27</a:t>
            </a:fld>
            <a:endParaRPr lang="en-AU"/>
          </a:p>
        </p:txBody>
      </p:sp>
    </p:spTree>
    <p:extLst>
      <p:ext uri="{BB962C8B-B14F-4D97-AF65-F5344CB8AC3E}">
        <p14:creationId xmlns:p14="http://schemas.microsoft.com/office/powerpoint/2010/main" val="1170125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Facilitator notes:</a:t>
            </a:r>
          </a:p>
          <a:p>
            <a:pPr marL="0" indent="0" defTabSz="990752">
              <a:buFont typeface="Arial" panose="020B0604020202020204" pitchFamily="34" charset="0"/>
              <a:buNone/>
              <a:defRPr/>
            </a:pPr>
            <a:r>
              <a:rPr lang="en-AU" sz="1200"/>
              <a:t>Briefly introduce these statistics, and explain to the students:</a:t>
            </a:r>
          </a:p>
          <a:p>
            <a:pPr marL="185766" lvl="0" indent="-185766" defTabSz="990752">
              <a:buFont typeface="Arial" panose="020B0604020202020204" pitchFamily="34" charset="0"/>
              <a:buChar char="•"/>
              <a:defRPr/>
            </a:pPr>
            <a:r>
              <a:rPr lang="en-AU" sz="1200"/>
              <a:t>Violence against women is prevalent, and has a profound impact on women’s health and wellbeing, on families, communities and our society:</a:t>
            </a:r>
          </a:p>
          <a:p>
            <a:pPr marL="719318" lvl="1" indent="-185766">
              <a:buFont typeface="Arial" panose="020B0604020202020204" pitchFamily="34" charset="0"/>
              <a:buChar char="•"/>
              <a:defRPr/>
            </a:pPr>
            <a:r>
              <a:rPr lang="en-AU" sz="1200"/>
              <a:t>Violence from a current or former partner is the third greatest health risk factor for women aged 25-44, with the first being childhood abuse and neglect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3"/>
              </a:rPr>
              <a:t>AIHW 2019</a:t>
            </a:r>
            <a:r>
              <a:rPr lang="en-AU" sz="1200">
                <a:effectLst/>
                <a:ea typeface="Calibri" panose="020F0502020204030204" pitchFamily="34" charset="0"/>
                <a:cs typeface="Times New Roman" panose="02020603050405020304" pitchFamily="18" charset="0"/>
              </a:rPr>
              <a:t>)</a:t>
            </a:r>
          </a:p>
          <a:p>
            <a:pPr marL="719318" lvl="1" indent="-185766">
              <a:buFont typeface="Arial" panose="020B0604020202020204" pitchFamily="34" charset="0"/>
              <a:buChar char="•"/>
              <a:defRPr/>
            </a:pPr>
            <a:r>
              <a:rPr lang="en-US" sz="1200"/>
              <a:t>Domestic or family violence is a leading driver of homelessness for women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4"/>
              </a:rPr>
              <a:t>AIHW 2020</a:t>
            </a:r>
            <a:r>
              <a:rPr lang="en-AU" sz="1200">
                <a:effectLst/>
                <a:ea typeface="Calibri" panose="020F0502020204030204" pitchFamily="34" charset="0"/>
                <a:cs typeface="Times New Roman" panose="02020603050405020304" pitchFamily="18" charset="0"/>
              </a:rPr>
              <a:t>) </a:t>
            </a:r>
            <a:endParaRPr lang="en-US" sz="1200"/>
          </a:p>
          <a:p>
            <a:pPr marL="719318" lvl="1" indent="-185766">
              <a:buFont typeface="Arial" panose="020B0604020202020204" pitchFamily="34" charset="0"/>
              <a:buChar char="•"/>
              <a:defRPr/>
            </a:pPr>
            <a:r>
              <a:rPr lang="en-AU" sz="1200"/>
              <a:t>In Australia, one woman is killed every nine days by a current or former partner; and every day, 12 women are hospitalised for assault injuries due to family and domestic violence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3"/>
              </a:rPr>
              <a:t>AIHW 2019</a:t>
            </a:r>
            <a:r>
              <a:rPr lang="en-AU" sz="1200">
                <a:effectLst/>
                <a:ea typeface="Calibri" panose="020F0502020204030204" pitchFamily="34" charset="0"/>
                <a:cs typeface="Times New Roman" panose="02020603050405020304" pitchFamily="18" charset="0"/>
              </a:rPr>
              <a:t>)</a:t>
            </a:r>
          </a:p>
          <a:p>
            <a:pPr marL="719318" lvl="1" indent="-185766">
              <a:buFont typeface="Arial" panose="020B0604020202020204" pitchFamily="34" charset="0"/>
              <a:buChar char="•"/>
              <a:defRPr/>
            </a:pPr>
            <a:r>
              <a:rPr lang="en-US" sz="1200"/>
              <a:t>Violence against women is costing Australia up to $26 billion each year </a:t>
            </a:r>
            <a:r>
              <a:rPr lang="en-AU" sz="1200">
                <a:effectLst/>
                <a:ea typeface="Calibri" panose="020F0502020204030204" pitchFamily="34" charset="0"/>
                <a:cs typeface="Times New Roman" panose="02020603050405020304" pitchFamily="18" charset="0"/>
              </a:rPr>
              <a:t>(</a:t>
            </a:r>
            <a:r>
              <a:rPr lang="en-AU" sz="1200" u="sng">
                <a:solidFill>
                  <a:srgbClr val="0563C1"/>
                </a:solidFill>
                <a:effectLst/>
                <a:ea typeface="Calibri" panose="020F0502020204030204" pitchFamily="34" charset="0"/>
                <a:cs typeface="Times New Roman" panose="02020603050405020304" pitchFamily="18" charset="0"/>
                <a:hlinkClick r:id="rId5"/>
              </a:rPr>
              <a:t>KPMG 2016</a:t>
            </a:r>
            <a:r>
              <a:rPr lang="en-AU" sz="1200">
                <a:effectLst/>
                <a:ea typeface="Calibri" panose="020F0502020204030204" pitchFamily="34" charset="0"/>
                <a:cs typeface="Times New Roman" panose="02020603050405020304" pitchFamily="18" charset="0"/>
              </a:rPr>
              <a:t>)</a:t>
            </a:r>
          </a:p>
          <a:p>
            <a:pPr marL="223942" lvl="0" indent="-185766" defTabSz="990752">
              <a:buFont typeface="Arial" panose="020B0604020202020204" pitchFamily="34" charset="0"/>
              <a:buChar char="•"/>
              <a:defRPr/>
            </a:pPr>
            <a:r>
              <a:rPr lang="en-AU" sz="1200" b="0"/>
              <a:t>Emerging evidence of LGBTIQ+ people’s experience of violence shows:</a:t>
            </a:r>
          </a:p>
          <a:p>
            <a:pPr marL="719318" lvl="1" indent="-185766" defTabSz="990752">
              <a:buFont typeface="Arial" panose="020B0604020202020204" pitchFamily="34" charset="0"/>
              <a:buChar char="•"/>
              <a:defRPr/>
            </a:pPr>
            <a:r>
              <a:rPr lang="en-AU" sz="1200" b="0"/>
              <a:t>Same-sex couples (including men) experience partner violence at similar or higher rates as heterosexual couples</a:t>
            </a:r>
          </a:p>
          <a:p>
            <a:pPr marL="719318" lvl="1" indent="-185766" defTabSz="990752">
              <a:buFont typeface="Arial" panose="020B0604020202020204" pitchFamily="34" charset="0"/>
              <a:buChar char="•"/>
              <a:defRPr/>
            </a:pPr>
            <a:r>
              <a:rPr lang="en-AU" sz="1200" b="0"/>
              <a:t>Experiences of sexual violence and abuse may be higher, particularly for transgender </a:t>
            </a:r>
            <a:r>
              <a:rPr lang="en-AU" sz="1200" b="0">
                <a:solidFill>
                  <a:schemeClr val="tx1"/>
                </a:solidFill>
              </a:rPr>
              <a:t>and gender </a:t>
            </a:r>
            <a:r>
              <a:rPr lang="en-AU" sz="1200">
                <a:effectLst/>
                <a:ea typeface="Calibri" panose="020F0502020204030204" pitchFamily="34" charset="0"/>
                <a:cs typeface="Times New Roman" panose="02020603050405020304" pitchFamily="18" charset="0"/>
              </a:rPr>
              <a:t>diverse people (</a:t>
            </a:r>
            <a:r>
              <a:rPr lang="en-AU" sz="1200" u="sng">
                <a:solidFill>
                  <a:srgbClr val="0563C1"/>
                </a:solidFill>
                <a:effectLst/>
                <a:ea typeface="Calibri" panose="020F0502020204030204" pitchFamily="34" charset="0"/>
                <a:cs typeface="Times New Roman" panose="02020603050405020304" pitchFamily="18" charset="0"/>
                <a:hlinkClick r:id="rId6"/>
              </a:rPr>
              <a:t>Rainbow Health Victoria 2020</a:t>
            </a:r>
            <a:r>
              <a:rPr lang="en-AU" sz="1200">
                <a:effectLst/>
                <a:ea typeface="Calibri" panose="020F0502020204030204" pitchFamily="34" charset="0"/>
                <a:cs typeface="Times New Roman" panose="02020603050405020304" pitchFamily="18" charset="0"/>
              </a:rPr>
              <a:t>)</a:t>
            </a:r>
          </a:p>
          <a:p>
            <a:pPr marL="719318" lvl="1" indent="-185766" defTabSz="990752">
              <a:buFont typeface="Arial" panose="020B0604020202020204" pitchFamily="34" charset="0"/>
              <a:buChar char="•"/>
              <a:defRPr/>
            </a:pPr>
            <a:r>
              <a:rPr lang="en-AU" sz="1200"/>
              <a:t>Women</a:t>
            </a:r>
            <a:r>
              <a:rPr lang="en-AU" sz="1200">
                <a:effectLst/>
                <a:ea typeface="Calibri" panose="020F0502020204030204" pitchFamily="34" charset="0"/>
                <a:cs typeface="Times New Roman" panose="02020603050405020304" pitchFamily="18" charset="0"/>
              </a:rPr>
              <a:t> who identify as lesbian or bisexual experience far higher rates of sexual violence than heterosexual women (</a:t>
            </a:r>
            <a:r>
              <a:rPr lang="en-AU" sz="1200" u="sng">
                <a:solidFill>
                  <a:srgbClr val="0563C1"/>
                </a:solidFill>
                <a:effectLst/>
                <a:ea typeface="Calibri" panose="020F0502020204030204" pitchFamily="34" charset="0"/>
                <a:cs typeface="Times New Roman" panose="02020603050405020304" pitchFamily="18" charset="0"/>
                <a:hlinkClick r:id="rId7"/>
              </a:rPr>
              <a:t>de Visser et al., 2014</a:t>
            </a:r>
            <a:r>
              <a:rPr lang="en-AU" sz="1200">
                <a:effectLst/>
                <a:ea typeface="Calibri" panose="020F0502020204030204" pitchFamily="34" charset="0"/>
                <a:cs typeface="Times New Roman" panose="02020603050405020304" pitchFamily="18" charset="0"/>
              </a:rPr>
              <a:t>) </a:t>
            </a:r>
          </a:p>
          <a:p>
            <a:pPr marL="719318" lvl="1" indent="-185766" defTabSz="990752">
              <a:buFont typeface="Arial" panose="020B0604020202020204" pitchFamily="34" charset="0"/>
              <a:buChar char="•"/>
              <a:defRPr/>
            </a:pPr>
            <a:r>
              <a:rPr lang="en-AU" sz="1200">
                <a:effectLst/>
                <a:ea typeface="Calibri" panose="020F0502020204030204" pitchFamily="34" charset="0"/>
                <a:cs typeface="Times New Roman" panose="02020603050405020304" pitchFamily="18" charset="0"/>
              </a:rPr>
              <a:t>One in five LGBTIQ+ Australians has experienced physical forms of homophobic abuse (</a:t>
            </a:r>
            <a:r>
              <a:rPr lang="en-AU" sz="1200" u="sng">
                <a:solidFill>
                  <a:srgbClr val="0563C1"/>
                </a:solidFill>
                <a:effectLst/>
                <a:ea typeface="Calibri" panose="020F0502020204030204" pitchFamily="34" charset="0"/>
                <a:cs typeface="Times New Roman" panose="02020603050405020304" pitchFamily="18" charset="0"/>
                <a:hlinkClick r:id="rId8"/>
              </a:rPr>
              <a:t>AHRC 2014</a:t>
            </a:r>
            <a:r>
              <a:rPr lang="en-AU" sz="1200">
                <a:effectLst/>
                <a:ea typeface="Calibri" panose="020F0502020204030204" pitchFamily="34" charset="0"/>
                <a:cs typeface="Times New Roman" panose="02020603050405020304" pitchFamily="18" charset="0"/>
              </a:rPr>
              <a:t>) </a:t>
            </a:r>
          </a:p>
          <a:p>
            <a:pPr marL="223942" lvl="0" indent="-185766" defTabSz="990752">
              <a:buFont typeface="Arial" panose="020B0604020202020204" pitchFamily="34" charset="0"/>
              <a:buChar char="•"/>
              <a:defRPr/>
            </a:pPr>
            <a:r>
              <a:rPr lang="en-AU" sz="1200"/>
              <a:t>All forms of violence are unacceptable, whether it is perpetrated by men or women. Family, domestic and sexual violence is overwhelmingly perpetrated by men against women:</a:t>
            </a:r>
          </a:p>
          <a:p>
            <a:pPr marL="719318" lvl="1" indent="-185766">
              <a:buFont typeface="Arial" panose="020B0604020202020204" pitchFamily="34" charset="0"/>
              <a:buChar char="•"/>
              <a:defRPr/>
            </a:pPr>
            <a:r>
              <a:rPr lang="en-AU" sz="1200"/>
              <a:t>One in five women and one in 20 men have experienced sexual violence since the age of 15 (</a:t>
            </a:r>
            <a:r>
              <a:rPr lang="en-AU" sz="1200" u="sng">
                <a:solidFill>
                  <a:srgbClr val="0563C1"/>
                </a:solidFill>
                <a:effectLst/>
                <a:ea typeface="Calibri" panose="020F0502020204030204" pitchFamily="34" charset="0"/>
                <a:cs typeface="Times New Roman" panose="02020603050405020304" pitchFamily="18" charset="0"/>
                <a:hlinkClick r:id="rId9"/>
              </a:rPr>
              <a:t>ABS 2017</a:t>
            </a:r>
            <a:r>
              <a:rPr lang="en-AU" sz="1200"/>
              <a:t>)</a:t>
            </a:r>
          </a:p>
          <a:p>
            <a:pPr marL="719318" lvl="1" indent="-185766">
              <a:buFont typeface="Arial" panose="020B0604020202020204" pitchFamily="34" charset="0"/>
              <a:buChar char="•"/>
              <a:defRPr/>
            </a:pPr>
            <a:r>
              <a:rPr lang="en-AU" sz="1200"/>
              <a:t>Women are nearly three times more likely than men to have experienced violence from a former or current partner (</a:t>
            </a:r>
            <a:r>
              <a:rPr lang="en-AU" sz="1200" u="sng">
                <a:solidFill>
                  <a:srgbClr val="0563C1"/>
                </a:solidFill>
                <a:effectLst/>
                <a:ea typeface="Calibri" panose="020F0502020204030204" pitchFamily="34" charset="0"/>
                <a:cs typeface="Times New Roman" panose="02020603050405020304" pitchFamily="18" charset="0"/>
                <a:hlinkClick r:id="rId9"/>
              </a:rPr>
              <a:t>ABS 2017</a:t>
            </a:r>
            <a:r>
              <a:rPr lang="en-AU" sz="1200"/>
              <a:t>)</a:t>
            </a:r>
          </a:p>
          <a:p>
            <a:pPr marL="719318" lvl="1" indent="-185766">
              <a:buFont typeface="Arial" panose="020B0604020202020204" pitchFamily="34" charset="0"/>
              <a:buChar char="•"/>
              <a:defRPr/>
            </a:pPr>
            <a:r>
              <a:rPr lang="en-AU" sz="1200"/>
              <a:t>Recent data from the Victorian Government shows that 75 per cent of victims of family violence are women (</a:t>
            </a:r>
            <a:r>
              <a:rPr lang="en-AU" sz="1200" u="sng">
                <a:solidFill>
                  <a:srgbClr val="0563C1"/>
                </a:solidFill>
                <a:effectLst/>
                <a:ea typeface="Calibri" panose="020F0502020204030204" pitchFamily="34" charset="0"/>
                <a:cs typeface="Times New Roman" panose="02020603050405020304" pitchFamily="18" charset="0"/>
                <a:hlinkClick r:id="rId10"/>
              </a:rPr>
              <a:t>Victorian Government 2018</a:t>
            </a:r>
            <a:r>
              <a:rPr lang="en-AU" sz="1200"/>
              <a:t>)</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28</a:t>
            </a:fld>
            <a:endParaRPr lang="en-AU"/>
          </a:p>
        </p:txBody>
      </p:sp>
    </p:spTree>
    <p:extLst>
      <p:ext uri="{BB962C8B-B14F-4D97-AF65-F5344CB8AC3E}">
        <p14:creationId xmlns:p14="http://schemas.microsoft.com/office/powerpoint/2010/main" val="2309827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a:t>
            </a:r>
          </a:p>
          <a:p>
            <a:pPr marL="0" indent="0" algn="just">
              <a:buFont typeface="Arial" panose="020B0604020202020204" pitchFamily="34" charset="0"/>
              <a:buNone/>
            </a:pPr>
            <a:r>
              <a:rPr lang="en-AU" sz="1200"/>
              <a:t>Briefly discuss examples of different types of abusive and violent behaviour including non-physical forms of coercion. Some examples are:</a:t>
            </a:r>
          </a:p>
          <a:p>
            <a:pPr marL="223942" lvl="0" indent="-185766" algn="just">
              <a:buFont typeface="Arial" panose="020B0604020202020204" pitchFamily="34" charset="0"/>
              <a:buChar char="•"/>
            </a:pPr>
            <a:r>
              <a:rPr lang="en-AU" sz="1200"/>
              <a:t>Physical violence: murder, strangling, choking, punching, throwing objects, reckless driving, cruelty to pets, damage to possessions</a:t>
            </a:r>
          </a:p>
          <a:p>
            <a:pPr marL="223942" lvl="0" indent="-185766" algn="just">
              <a:buFont typeface="Arial" panose="020B0604020202020204" pitchFamily="34" charset="0"/>
              <a:buChar char="•"/>
            </a:pPr>
            <a:r>
              <a:rPr lang="en-AU" sz="1200"/>
              <a:t>Social abuse: includes isolating from friends or family, controlling someone’s appearance, monitoring phone calls or messages, controlling who someone can speak to or see</a:t>
            </a:r>
          </a:p>
          <a:p>
            <a:pPr marL="223942" lvl="0" indent="-185766" algn="just">
              <a:buFont typeface="Arial" panose="020B0604020202020204" pitchFamily="34" charset="0"/>
              <a:buChar char="•"/>
            </a:pPr>
            <a:r>
              <a:rPr lang="en-AU" sz="1200"/>
              <a:t>Emotional/psychological abuse: threats of suicide or self-harm to get someone to do what you want, criticising or blaming someone, implying or spreading rumours of mental illness, minimising or dismissing someone’s feelings or experiences, mind games and ‘gaslighting’ </a:t>
            </a:r>
            <a:r>
              <a:rPr lang="en-US" sz="1200"/>
              <a:t>(denying or distorting the truth and causing someone to question their own reality/sanity) </a:t>
            </a:r>
          </a:p>
          <a:p>
            <a:pPr marL="223942" lvl="0" indent="-185766" algn="just" defTabSz="990752">
              <a:buFont typeface="Arial" panose="020B0604020202020204" pitchFamily="34" charset="0"/>
              <a:buChar char="•"/>
              <a:defRPr/>
            </a:pPr>
            <a:r>
              <a:rPr lang="en-AU" sz="1200"/>
              <a:t>Financial abuse: </a:t>
            </a:r>
            <a:r>
              <a:rPr lang="en-US" sz="1200"/>
              <a:t>limiting or denying someone access to finances, incurring debt in someone’s name, not allowing someone to work</a:t>
            </a:r>
            <a:endParaRPr lang="en-AU" sz="1200"/>
          </a:p>
          <a:p>
            <a:pPr marL="223942" lvl="0" indent="-185766" algn="just">
              <a:buFont typeface="Arial" panose="020B0604020202020204" pitchFamily="34" charset="0"/>
              <a:buChar char="•"/>
            </a:pPr>
            <a:r>
              <a:rPr lang="en-AU" sz="1200"/>
              <a:t>Cultural/spiritual abuse: using culture or religion as an excuse for abuse, denying someone the right to practice their religion or engage in cultural/spiritual practices</a:t>
            </a:r>
          </a:p>
          <a:p>
            <a:pPr marL="223942" lvl="0" indent="-185766" algn="just">
              <a:buFont typeface="Arial" panose="020B0604020202020204" pitchFamily="34" charset="0"/>
              <a:buChar char="•"/>
            </a:pPr>
            <a:r>
              <a:rPr lang="en-AU" sz="1200"/>
              <a:t>Sexual violence: rape, forcing or coercing someone to engage in sexual acts, denying choice in contraception</a:t>
            </a:r>
          </a:p>
          <a:p>
            <a:pPr marL="0" indent="0" algn="just">
              <a:buFont typeface="Arial" panose="020B0604020202020204" pitchFamily="34" charset="0"/>
              <a:buNone/>
            </a:pPr>
            <a:r>
              <a:rPr lang="en-AU" sz="1200"/>
              <a:t>Inform participants of the following points:</a:t>
            </a:r>
          </a:p>
          <a:p>
            <a:pPr marL="223942" lvl="0" indent="-185766" algn="just" defTabSz="990752">
              <a:buFont typeface="Arial" panose="020B0604020202020204" pitchFamily="34" charset="0"/>
              <a:buChar char="•"/>
              <a:defRPr/>
            </a:pPr>
            <a:r>
              <a:rPr lang="en-AU" sz="1200"/>
              <a:t>All forms of violence – including non-physical forms of coercion and control – are harmful, and can have devastating long-term impacts on our communities and society. </a:t>
            </a:r>
          </a:p>
          <a:p>
            <a:pPr marL="223942" lvl="0" indent="-185766" algn="just" defTabSz="990752">
              <a:buFont typeface="Arial" panose="020B0604020202020204" pitchFamily="34" charset="0"/>
              <a:buChar char="•"/>
              <a:defRPr/>
            </a:pPr>
            <a:r>
              <a:rPr lang="en-AU" sz="1200"/>
              <a:t>What is common across the different types of violence is that they are used to create fear and enforce power and control over another person or people in a relationship. </a:t>
            </a:r>
          </a:p>
          <a:p>
            <a:pPr marL="223942" lvl="0" indent="-185766" algn="just">
              <a:buFont typeface="Arial" panose="020B0604020202020204" pitchFamily="34" charset="0"/>
              <a:buChar char="•"/>
            </a:pPr>
            <a:r>
              <a:rPr lang="en-AU" sz="1200"/>
              <a:t>Violence in a relationship is not usually a single act or incident, but a pattern of coercive, humiliating or threatening behaviour that forces people to change their day-to-day behaviour – often in ways that they do not want to – due to fear of more violence and abuse.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29</a:t>
            </a:fld>
            <a:endParaRPr lang="en-AU"/>
          </a:p>
        </p:txBody>
      </p:sp>
    </p:spTree>
    <p:extLst>
      <p:ext uri="{BB962C8B-B14F-4D97-AF65-F5344CB8AC3E}">
        <p14:creationId xmlns:p14="http://schemas.microsoft.com/office/powerpoint/2010/main" val="4174604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endParaRPr lang="en-AU"/>
          </a:p>
          <a:p>
            <a:pPr marL="223942" lvl="0" indent="-185766" defTabSz="990752">
              <a:buFont typeface="Arial" panose="020B0604020202020204" pitchFamily="34" charset="0"/>
              <a:buChar char="•"/>
              <a:defRPr/>
            </a:pPr>
            <a:r>
              <a:rPr lang="en-AU"/>
              <a:t>The evidence also shows that women and men in Australia experience violence differently.</a:t>
            </a:r>
          </a:p>
          <a:p>
            <a:pPr marL="223942" lvl="0" indent="-185766" defTabSz="990752">
              <a:buFont typeface="Arial" panose="020B0604020202020204" pitchFamily="34" charset="0"/>
              <a:buChar char="•"/>
              <a:defRPr/>
            </a:pPr>
            <a:r>
              <a:rPr lang="en-AU"/>
              <a:t>Men are more likely to experience violence from strangers and in a public place. Men are more likely to have one-off experiences of violence than women. The nature of men’s experiences means it is more likely that emergency services will respond quickly.</a:t>
            </a:r>
          </a:p>
          <a:p>
            <a:pPr marL="223942" lvl="0" indent="-185766" defTabSz="990752">
              <a:buFont typeface="Arial" panose="020B0604020202020204" pitchFamily="34" charset="0"/>
              <a:buChar char="•"/>
              <a:defRPr/>
            </a:pPr>
            <a:r>
              <a:rPr lang="en-AU"/>
              <a:t>Women are more likely to know the perpetrator (often their current or former partner), and the violence usually takes place in their home. Women’s experiences of violence are rarely one-off incidents, but are part of a coercive pattern of behaviour with violence increasing in severity and frequency over time. Women can live with violence over a period of weeks, months and years. Women are more than twice as likely as men to experience fear or anxiety due to violence from a former partner, and the nature of their experience often means there is more responsibility placed on them to seek support and/or report violence. </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30</a:t>
            </a:fld>
            <a:endParaRPr lang="en-AU"/>
          </a:p>
        </p:txBody>
      </p:sp>
    </p:spTree>
    <p:extLst>
      <p:ext uri="{BB962C8B-B14F-4D97-AF65-F5344CB8AC3E}">
        <p14:creationId xmlns:p14="http://schemas.microsoft.com/office/powerpoint/2010/main" val="233668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a:t>
            </a:r>
            <a:endParaRPr lang="en-AU" sz="1200" b="1">
              <a:latin typeface="+mn-lt"/>
              <a:cs typeface="Arial" panose="020B0604020202020204" pitchFamily="34" charset="0"/>
            </a:endParaRPr>
          </a:p>
          <a:p>
            <a:pPr marL="185766" indent="-185766" defTabSz="990752">
              <a:buFont typeface="Arial" panose="020B0604020202020204" pitchFamily="34" charset="0"/>
              <a:buChar char="•"/>
              <a:defRPr/>
            </a:pPr>
            <a:r>
              <a:rPr lang="en-US" sz="1200">
                <a:latin typeface="+mn-lt"/>
              </a:rPr>
              <a:t>Gender inequality is what lies below the surface driving violence against women</a:t>
            </a:r>
            <a:r>
              <a:rPr lang="en-US" sz="1200" i="1">
                <a:latin typeface="+mn-lt"/>
              </a:rPr>
              <a:t>. </a:t>
            </a:r>
          </a:p>
          <a:p>
            <a:pPr marL="185766" indent="-185766" defTabSz="990752">
              <a:buFont typeface="Arial" panose="020B0604020202020204" pitchFamily="34" charset="0"/>
              <a:buChar char="•"/>
              <a:defRPr/>
            </a:pPr>
            <a:r>
              <a:rPr lang="en-US" sz="1200">
                <a:latin typeface="+mn-lt"/>
              </a:rPr>
              <a:t>Evidence shows that violence against women is much more likely to occur when power, opportunities and resources are not shared equally between men and women in society, and when women are not valued and respected as much as men </a:t>
            </a:r>
            <a:r>
              <a:rPr lang="en-US" sz="1200">
                <a:latin typeface="+mn-lt"/>
                <a:hlinkClick r:id="rId3"/>
              </a:rPr>
              <a:t>Our Watch, VicHealth, ANROWS</a:t>
            </a:r>
            <a:r>
              <a:rPr lang="en-US" sz="1200">
                <a:latin typeface="+mn-lt"/>
              </a:rPr>
              <a:t>, 2015</a:t>
            </a:r>
          </a:p>
          <a:p>
            <a:pPr marL="185766" indent="-185766" defTabSz="990752">
              <a:buFont typeface="Arial" panose="020B0604020202020204" pitchFamily="34" charset="0"/>
              <a:buChar char="•"/>
              <a:defRPr/>
            </a:pPr>
            <a:r>
              <a:rPr lang="en-US" sz="1200">
                <a:latin typeface="+mn-lt"/>
              </a:rPr>
              <a:t>Research tells us that there are four key drivers of violence against women.</a:t>
            </a:r>
            <a:r>
              <a:rPr lang="en-US" sz="1200">
                <a:latin typeface="+mn-lt"/>
                <a:hlinkClick r:id="rId3"/>
              </a:rPr>
              <a:t> Our Watch, VicHealth, ANROWS</a:t>
            </a:r>
            <a:r>
              <a:rPr lang="en-US" sz="1200">
                <a:latin typeface="+mn-lt"/>
              </a:rPr>
              <a:t>, 2015</a:t>
            </a:r>
          </a:p>
          <a:p>
            <a:pPr marL="185766" indent="-185766" defTabSz="990752">
              <a:buFont typeface="Arial" panose="020B0604020202020204" pitchFamily="34" charset="0"/>
              <a:buChar char="•"/>
              <a:defRPr/>
            </a:pPr>
            <a:endParaRPr lang="en-US" sz="1200">
              <a:latin typeface="+mn-lt"/>
            </a:endParaRPr>
          </a:p>
          <a:p>
            <a:pPr marL="185766" indent="-185766" defTabSz="990752">
              <a:buFont typeface="Arial" panose="020B0604020202020204" pitchFamily="34" charset="0"/>
              <a:buChar char="•"/>
              <a:defRPr/>
            </a:pPr>
            <a:endParaRPr lang="en-US"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31</a:t>
            </a:fld>
            <a:endParaRPr lang="en-AU"/>
          </a:p>
        </p:txBody>
      </p:sp>
    </p:spTree>
    <p:extLst>
      <p:ext uri="{BB962C8B-B14F-4D97-AF65-F5344CB8AC3E}">
        <p14:creationId xmlns:p14="http://schemas.microsoft.com/office/powerpoint/2010/main" val="3865744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latin typeface="+mn-lt"/>
              </a:rPr>
              <a:t>Facilitator notes:</a:t>
            </a:r>
          </a:p>
          <a:p>
            <a:pPr marL="185766" indent="-185766" defTabSz="990752">
              <a:buFont typeface="Arial" panose="020B0604020202020204" pitchFamily="34" charset="0"/>
              <a:buChar char="•"/>
              <a:defRPr/>
            </a:pPr>
            <a:r>
              <a:rPr lang="en-AU" sz="1200">
                <a:latin typeface="+mn-lt"/>
              </a:rPr>
              <a:t>Colonisation, racism, ableism, homophobia, transphobia, biphobia and other forms of discrimination interact to make the experience of gendered violence more prevalent or severe for some groups of women.</a:t>
            </a:r>
          </a:p>
          <a:p>
            <a:pPr marL="185766" indent="-185766" defTabSz="990752">
              <a:buFont typeface="Arial" panose="020B0604020202020204" pitchFamily="34" charset="0"/>
              <a:buChar char="•"/>
              <a:defRPr/>
            </a:pPr>
            <a:r>
              <a:rPr lang="en-AU" sz="1200">
                <a:latin typeface="+mn-lt"/>
              </a:rPr>
              <a:t>Talk through the statistics on this slide to highlight that violence is not experienced by all women and LGBTIQ+ people in the same way, and people who face multiple forms of discrimination and inequality experience violence more frequently, more severely, over a longer period of time, and in additional forms (such as denying a women with disability access to her medicine or mobility aids, or threatening to ‘out’ a LGBTIQ+ person). </a:t>
            </a:r>
          </a:p>
          <a:p>
            <a:pPr marL="185766" indent="-185766" defTabSz="990752">
              <a:buFont typeface="Arial" panose="020B0604020202020204" pitchFamily="34" charset="0"/>
              <a:buChar char="•"/>
              <a:defRPr/>
            </a:pPr>
            <a:r>
              <a:rPr lang="en-AU" sz="1200">
                <a:latin typeface="+mn-lt"/>
              </a:rPr>
              <a:t>Make clear that this violence is perpetrated by a range of perpetrators – for instance, both Aboriginal and non-Indigenous men perpetrate violence against Aboriginal women, and immigrant women can experience violence from both immigrant or non-immigrant men.</a:t>
            </a:r>
          </a:p>
          <a:p>
            <a:pPr marL="185766" indent="-185766" defTabSz="990752">
              <a:buFont typeface="Arial" panose="020B0604020202020204" pitchFamily="34" charset="0"/>
              <a:buChar char="•"/>
              <a:defRPr/>
            </a:pPr>
            <a:endParaRPr lang="en-AU" sz="1200">
              <a:latin typeface="+mn-lt"/>
            </a:endParaRPr>
          </a:p>
          <a:p>
            <a:pPr defTabSz="990752">
              <a:defRPr/>
            </a:pPr>
            <a:r>
              <a:rPr lang="en-AU" sz="1200" b="1">
                <a:latin typeface="+mn-lt"/>
              </a:rPr>
              <a:t>Sources:</a:t>
            </a:r>
          </a:p>
          <a:p>
            <a:pPr>
              <a:lnSpc>
                <a:spcPct val="107000"/>
              </a:lnSpc>
              <a:spcAft>
                <a:spcPts val="867"/>
              </a:spcAft>
            </a:pPr>
            <a:r>
              <a:rPr lang="en-US" sz="1200" u="sng">
                <a:solidFill>
                  <a:srgbClr val="0563C1"/>
                </a:solidFill>
                <a:latin typeface="+mn-lt"/>
                <a:ea typeface="Calibri" panose="020F0502020204030204" pitchFamily="34" charset="0"/>
                <a:cs typeface="Times New Roman" panose="02020603050405020304" pitchFamily="18" charset="0"/>
                <a:hlinkClick r:id="rId3"/>
              </a:rPr>
              <a:t>AIHW 2018</a:t>
            </a:r>
            <a:endParaRPr lang="en-AU" sz="1200">
              <a:latin typeface="+mn-lt"/>
              <a:ea typeface="Calibri" panose="020F0502020204030204" pitchFamily="34" charset="0"/>
              <a:cs typeface="Times New Roman" panose="02020603050405020304" pitchFamily="18" charset="0"/>
            </a:endParaRPr>
          </a:p>
          <a:p>
            <a:pPr>
              <a:lnSpc>
                <a:spcPct val="107000"/>
              </a:lnSpc>
              <a:spcAft>
                <a:spcPts val="867"/>
              </a:spcAft>
            </a:pPr>
            <a:r>
              <a:rPr lang="en-US" sz="1200" u="sng" err="1">
                <a:solidFill>
                  <a:srgbClr val="0563C1"/>
                </a:solidFill>
                <a:latin typeface="+mn-lt"/>
                <a:ea typeface="Calibri" panose="020F0502020204030204" pitchFamily="34" charset="0"/>
                <a:cs typeface="Times New Roman" panose="02020603050405020304" pitchFamily="18" charset="0"/>
                <a:hlinkClick r:id="rId4"/>
              </a:rPr>
              <a:t>Woodlock</a:t>
            </a:r>
            <a:r>
              <a:rPr lang="en-US" sz="1200" u="sng">
                <a:solidFill>
                  <a:srgbClr val="0563C1"/>
                </a:solidFill>
                <a:latin typeface="+mn-lt"/>
                <a:ea typeface="Calibri" panose="020F0502020204030204" pitchFamily="34" charset="0"/>
                <a:cs typeface="Times New Roman" panose="02020603050405020304" pitchFamily="18" charset="0"/>
                <a:hlinkClick r:id="rId4"/>
              </a:rPr>
              <a:t> et al. 2014</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5"/>
              </a:rPr>
              <a:t>El-</a:t>
            </a:r>
            <a:r>
              <a:rPr lang="en-US" sz="1200" u="sng" err="1">
                <a:solidFill>
                  <a:srgbClr val="0563C1"/>
                </a:solidFill>
                <a:latin typeface="+mn-lt"/>
                <a:ea typeface="Calibri" panose="020F0502020204030204" pitchFamily="34" charset="0"/>
                <a:cs typeface="Times New Roman" panose="02020603050405020304" pitchFamily="18" charset="0"/>
                <a:hlinkClick r:id="rId5"/>
              </a:rPr>
              <a:t>Murr</a:t>
            </a:r>
            <a:r>
              <a:rPr lang="en-US" sz="1200" u="sng">
                <a:solidFill>
                  <a:srgbClr val="0563C1"/>
                </a:solidFill>
                <a:latin typeface="+mn-lt"/>
                <a:ea typeface="Calibri" panose="020F0502020204030204" pitchFamily="34" charset="0"/>
                <a:cs typeface="Times New Roman" panose="02020603050405020304" pitchFamily="18" charset="0"/>
                <a:hlinkClick r:id="rId5"/>
              </a:rPr>
              <a:t> 2018</a:t>
            </a:r>
            <a:endParaRPr lang="en-AU" sz="1200">
              <a:latin typeface="+mn-lt"/>
              <a:ea typeface="Calibri" panose="020F0502020204030204" pitchFamily="34" charset="0"/>
              <a:cs typeface="Times New Roman" panose="02020603050405020304" pitchFamily="18" charset="0"/>
            </a:endParaRPr>
          </a:p>
          <a:p>
            <a:pPr>
              <a:lnSpc>
                <a:spcPct val="107000"/>
              </a:lnSpc>
              <a:spcAft>
                <a:spcPts val="867"/>
              </a:spcAft>
            </a:pPr>
            <a:r>
              <a:rPr lang="en-US" sz="1200" u="sng">
                <a:solidFill>
                  <a:srgbClr val="0563C1"/>
                </a:solidFill>
                <a:latin typeface="+mn-lt"/>
                <a:ea typeface="Calibri" panose="020F0502020204030204" pitchFamily="34" charset="0"/>
                <a:cs typeface="Times New Roman" panose="02020603050405020304" pitchFamily="18" charset="0"/>
                <a:hlinkClick r:id="rId6"/>
              </a:rPr>
              <a:t>Our Watch 2017</a:t>
            </a:r>
            <a:endParaRPr lang="en-AU" sz="1200">
              <a:latin typeface="+mn-lt"/>
              <a:ea typeface="Calibri" panose="020F0502020204030204" pitchFamily="34" charset="0"/>
              <a:cs typeface="Times New Roman" panose="02020603050405020304" pitchFamily="18" charset="0"/>
            </a:endParaRPr>
          </a:p>
          <a:p>
            <a:endParaRPr lang="en-AU" sz="1200">
              <a:latin typeface="+mn-lt"/>
            </a:endParaRPr>
          </a:p>
          <a:p>
            <a:r>
              <a:rPr lang="en-AU" sz="1200" b="1">
                <a:latin typeface="+mn-lt"/>
              </a:rPr>
              <a:t>Additional information about violence against women with disabilities</a:t>
            </a:r>
            <a:br>
              <a:rPr lang="en-AU" sz="1200">
                <a:latin typeface="+mn-lt"/>
              </a:rPr>
            </a:br>
            <a:r>
              <a:rPr lang="en-AU" sz="1200">
                <a:latin typeface="+mn-lt"/>
              </a:rPr>
              <a:t>Economic abuse is a common form of violence experienced by women who come into contact with OPA. Examples of economic abuse included perpetrators controlling women’s money, prostituting women and keeping the money for themselves and using Powers of Attorney to facilitate economic abuse (particularly large transactions involving money or property)</a:t>
            </a:r>
          </a:p>
          <a:p>
            <a:endParaRPr lang="en-AU" sz="1200">
              <a:latin typeface="+mn-lt"/>
            </a:endParaRPr>
          </a:p>
          <a:p>
            <a:r>
              <a:rPr lang="en-AU" sz="1200">
                <a:latin typeface="+mn-lt"/>
              </a:rPr>
              <a:t>Whilst men as intimate partners were found to be the most common perpetrators, fathers, brothers, sons, male carers, male acquaintances and strangers were also found to have perpetrated violence against women with disabilities.</a:t>
            </a:r>
          </a:p>
          <a:p>
            <a:endParaRPr lang="en-AU" sz="1200">
              <a:latin typeface="+mn-lt"/>
            </a:endParaRPr>
          </a:p>
          <a:p>
            <a:r>
              <a:rPr lang="en-AU" sz="1200">
                <a:latin typeface="+mn-lt"/>
              </a:rPr>
              <a:t>As noted, perpetrators may perceive women with disabilities as being easy targets because of stereotypical attitudes about women with disabilities, for example, women being seen as incompetent and voiceless. These stereotypes often become overwhelming barriers when women attempt to seek help, as they are seen as not being credible witnesses or are not listened to when they make attempts to tell others about the violence. Perpetrators may target women because there are low rates of detection and it might be easier to isolate women with disabilities in the privacy of their homes where they are dependent on them for assistance</a:t>
            </a:r>
          </a:p>
          <a:p>
            <a:endParaRPr lang="en-AU" sz="1200">
              <a:latin typeface="+mn-lt"/>
            </a:endParaRPr>
          </a:p>
          <a:p>
            <a:r>
              <a:rPr lang="en-AU" sz="1200" b="1">
                <a:latin typeface="+mn-lt"/>
              </a:rPr>
              <a:t>Sources</a:t>
            </a:r>
          </a:p>
          <a:p>
            <a:r>
              <a:rPr lang="en-AU" sz="1200" err="1">
                <a:solidFill>
                  <a:srgbClr val="000000"/>
                </a:solidFill>
                <a:latin typeface="+mn-lt"/>
              </a:rPr>
              <a:t>Woodlock</a:t>
            </a:r>
            <a:r>
              <a:rPr lang="en-AU" sz="1200">
                <a:solidFill>
                  <a:srgbClr val="000000"/>
                </a:solidFill>
                <a:latin typeface="+mn-lt"/>
              </a:rPr>
              <a:t> Delanie, Healey Lucy, Howe </a:t>
            </a:r>
            <a:r>
              <a:rPr lang="en-AU" sz="1200" err="1">
                <a:solidFill>
                  <a:srgbClr val="000000"/>
                </a:solidFill>
                <a:latin typeface="+mn-lt"/>
              </a:rPr>
              <a:t>Keran</a:t>
            </a:r>
            <a:r>
              <a:rPr lang="en-AU" sz="1200">
                <a:solidFill>
                  <a:srgbClr val="000000"/>
                </a:solidFill>
                <a:latin typeface="+mn-lt"/>
              </a:rPr>
              <a:t>, McGuire Magdalena, Geddes </a:t>
            </a:r>
            <a:r>
              <a:rPr lang="en-AU" sz="1200" err="1">
                <a:solidFill>
                  <a:srgbClr val="000000"/>
                </a:solidFill>
                <a:latin typeface="+mn-lt"/>
              </a:rPr>
              <a:t>Vig</a:t>
            </a:r>
            <a:r>
              <a:rPr lang="en-AU" sz="1200">
                <a:solidFill>
                  <a:srgbClr val="000000"/>
                </a:solidFill>
                <a:latin typeface="+mn-lt"/>
              </a:rPr>
              <a:t> and </a:t>
            </a:r>
            <a:r>
              <a:rPr lang="en-AU" sz="1200" err="1">
                <a:solidFill>
                  <a:srgbClr val="000000"/>
                </a:solidFill>
                <a:latin typeface="+mn-lt"/>
              </a:rPr>
              <a:t>Granek</a:t>
            </a:r>
            <a:r>
              <a:rPr lang="en-AU" sz="1200">
                <a:solidFill>
                  <a:srgbClr val="000000"/>
                </a:solidFill>
                <a:latin typeface="+mn-lt"/>
              </a:rPr>
              <a:t> Sharon: Voices Against Violence Paper One: Summary Report and Recommendations (Women with Disabilities Victoria, Office of the Public Advocate and Domestic Violence Resource Centre Victoria, 2014). </a:t>
            </a:r>
            <a:endParaRPr lang="en-AU" sz="1200">
              <a:latin typeface="+mn-lt"/>
            </a:endParaRPr>
          </a:p>
          <a:p>
            <a:pPr defTabSz="990752">
              <a:defRPr/>
            </a:pPr>
            <a:r>
              <a:rPr lang="en-AU" sz="1200">
                <a:solidFill>
                  <a:srgbClr val="58595B"/>
                </a:solidFill>
                <a:latin typeface="+mn-lt"/>
              </a:rPr>
              <a:t>Women With Disabilities Australia, University of New South Wales and People with Disabilities Australia, Stop the Violence: Improving Service Delivery for Women and Girls with disabilities, Sydney, (2013).</a:t>
            </a:r>
          </a:p>
          <a:p>
            <a:pPr defTabSz="990752">
              <a:defRPr/>
            </a:pPr>
            <a:r>
              <a:rPr lang="en-AU" sz="1200">
                <a:latin typeface="+mn-lt"/>
              </a:rPr>
              <a:t>Voices against violence – WDV, DVRCV 2014</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32</a:t>
            </a:fld>
            <a:endParaRPr lang="en-AU"/>
          </a:p>
        </p:txBody>
      </p:sp>
    </p:spTree>
    <p:extLst>
      <p:ext uri="{BB962C8B-B14F-4D97-AF65-F5344CB8AC3E}">
        <p14:creationId xmlns:p14="http://schemas.microsoft.com/office/powerpoint/2010/main" val="1510764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a:t>Facilitator notes</a:t>
            </a:r>
          </a:p>
          <a:p>
            <a:pPr marL="223942" lvl="0" indent="-185766" defTabSz="990752">
              <a:buFont typeface="Arial" panose="020B0604020202020204" pitchFamily="34" charset="0"/>
              <a:buChar char="•"/>
              <a:defRPr/>
            </a:pPr>
            <a:r>
              <a:rPr lang="en-AU" sz="1200"/>
              <a:t>Stress: In the aftermath of bush fires or increases in industrial communities where many male workers have lost their jobs. </a:t>
            </a:r>
            <a:r>
              <a:rPr lang="en-AU" sz="1200" u="sng"/>
              <a:t>BUT</a:t>
            </a:r>
            <a:r>
              <a:rPr lang="en-AU" sz="1200"/>
              <a:t> </a:t>
            </a:r>
            <a:r>
              <a:rPr lang="en-US" sz="1200"/>
              <a:t>If stress drives violence, then we would see it perpetrated more equally across the genders – as women also experience stress. </a:t>
            </a:r>
          </a:p>
          <a:p>
            <a:pPr marL="223942" lvl="0" indent="-185766">
              <a:buFont typeface="Arial" panose="020B0604020202020204" pitchFamily="34" charset="0"/>
              <a:buChar char="•"/>
            </a:pPr>
            <a:r>
              <a:rPr lang="en-US" sz="1200"/>
              <a:t>Alcohol is a feature in a disproportionate number of police call-outs to family violence and is correlated with a higher number of, and more severe incidents of violence against women. </a:t>
            </a:r>
            <a:r>
              <a:rPr lang="en-US" sz="1200" u="sng"/>
              <a:t>BUT </a:t>
            </a:r>
            <a:r>
              <a:rPr lang="en-US" sz="1200"/>
              <a:t>Not all violence against women involves alcohol, nor does alcohol consumption (even when it is excessive) always result in violence. </a:t>
            </a:r>
            <a:r>
              <a:rPr lang="en-US" sz="1200" u="sng"/>
              <a:t>AND</a:t>
            </a:r>
            <a:r>
              <a:rPr lang="en-US" sz="1200"/>
              <a:t> Not all people who drink are violent, and many people who do not drink perpetrate violence against women. </a:t>
            </a:r>
          </a:p>
          <a:p>
            <a:pPr marL="223942" marR="0" lvl="0" indent="-185766" algn="l" defTabSz="99075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Mental illness: Research shows us that people with mental health issues are </a:t>
            </a:r>
            <a:r>
              <a:rPr lang="en-US" sz="1200" i="1"/>
              <a:t>equally as likely</a:t>
            </a:r>
            <a:r>
              <a:rPr lang="en-US" sz="1200"/>
              <a:t> as the general population to commit violence. However, people with mental health issues are </a:t>
            </a:r>
            <a:r>
              <a:rPr lang="en-US" sz="1200" i="1"/>
              <a:t>much more</a:t>
            </a:r>
            <a:r>
              <a:rPr lang="en-US" sz="1200"/>
              <a:t> likely to be victims of family violence than the general population. </a:t>
            </a:r>
          </a:p>
          <a:p>
            <a:pPr marL="223942" lvl="0" indent="-185766" defTabSz="990752">
              <a:buFont typeface="Arial" panose="020B0604020202020204" pitchFamily="34" charset="0"/>
              <a:buChar char="•"/>
              <a:defRPr/>
            </a:pPr>
            <a:r>
              <a:rPr lang="en-US" sz="1200"/>
              <a:t>Anger management issues: Most perpetrators of violence against women have no problem managing their anger and emotions in other contexts (for example, at work or in the general community). </a:t>
            </a:r>
            <a:endParaRPr lang="en-AU" sz="1200"/>
          </a:p>
          <a:p>
            <a:pPr marL="223942" lvl="0" indent="-185766">
              <a:buFont typeface="Arial" panose="020B0604020202020204" pitchFamily="34" charset="0"/>
              <a:buChar char="•"/>
            </a:pPr>
            <a:r>
              <a:rPr lang="en-US" sz="1200" b="1">
                <a:highlight>
                  <a:srgbClr val="FFFF00"/>
                </a:highlight>
              </a:rPr>
              <a:t>Most victims do not go on to become perpetrators and most perpetrators were never victims. </a:t>
            </a:r>
            <a:r>
              <a:rPr lang="en-US" sz="1200" b="1" i="1">
                <a:highlight>
                  <a:srgbClr val="FFFF00"/>
                </a:highlight>
              </a:rPr>
              <a:t>Many</a:t>
            </a:r>
            <a:r>
              <a:rPr lang="en-US" sz="1200" b="1">
                <a:highlight>
                  <a:srgbClr val="FFFF00"/>
                </a:highlight>
              </a:rPr>
              <a:t> victims of violence against women and children (both male and female) go on to become some of the strongest advocates against violence.  They often become highly attuned to identifying controlling and abusive behavior and do not associate with people displaying these sorts of behaviours. It is also important that boys who are victims of violence and abuse in childhood are seen and supported as </a:t>
            </a:r>
            <a:r>
              <a:rPr lang="en-US" sz="1200" b="1" i="1">
                <a:highlight>
                  <a:srgbClr val="FFFF00"/>
                </a:highlight>
              </a:rPr>
              <a:t>victims</a:t>
            </a:r>
            <a:r>
              <a:rPr lang="en-US" sz="1200" b="1">
                <a:highlight>
                  <a:srgbClr val="FFFF00"/>
                </a:highlight>
              </a:rPr>
              <a:t> of violence –not as </a:t>
            </a:r>
            <a:r>
              <a:rPr lang="en-US" sz="1200" b="1" i="1">
                <a:highlight>
                  <a:srgbClr val="FFFF00"/>
                </a:highlight>
              </a:rPr>
              <a:t>future perpetrators</a:t>
            </a:r>
            <a:r>
              <a:rPr lang="en-US" sz="1200" b="1">
                <a:highlight>
                  <a:srgbClr val="FFFF00"/>
                </a:highlight>
              </a:rPr>
              <a:t> - and it is harmful and disrespectful to male victims to reinforce this myth. </a:t>
            </a:r>
          </a:p>
          <a:p>
            <a:pPr marL="223942" lvl="0" indent="-185766" defTabSz="990752">
              <a:buFont typeface="Arial" panose="020B0604020202020204" pitchFamily="34" charset="0"/>
              <a:buChar char="•"/>
              <a:defRPr/>
            </a:pPr>
            <a:r>
              <a:rPr lang="en-US" sz="1200"/>
              <a:t>This does not provide an adequate explanation for why most men are </a:t>
            </a:r>
            <a:r>
              <a:rPr lang="en-US" sz="1200" i="1"/>
              <a:t>not</a:t>
            </a:r>
            <a:r>
              <a:rPr lang="en-US" sz="1200"/>
              <a:t> violent or sexual assault perpetrators. An excuse. </a:t>
            </a:r>
            <a:endParaRPr lang="en-AU" sz="1200"/>
          </a:p>
          <a:p>
            <a:pPr marL="681142" lvl="1" indent="-185766">
              <a:buFont typeface="Arial" panose="020B0604020202020204" pitchFamily="34" charset="0"/>
              <a:buChar char="•"/>
            </a:pPr>
            <a:endParaRPr lang="en-AU" sz="1200"/>
          </a:p>
          <a:p>
            <a:pPr marL="185766" indent="-185766">
              <a:buFont typeface="Arial" panose="020B0604020202020204" pitchFamily="34" charset="0"/>
              <a:buChar char="•"/>
            </a:pPr>
            <a:r>
              <a:rPr lang="en-AU" sz="1200"/>
              <a:t>Reiterate- these </a:t>
            </a:r>
            <a:r>
              <a:rPr lang="en-AU" sz="1200" u="sng"/>
              <a:t>can</a:t>
            </a:r>
            <a:r>
              <a:rPr lang="en-AU" sz="1200"/>
              <a:t> contribute to but are not the key drivers of VAW. i.e. </a:t>
            </a:r>
            <a:r>
              <a:rPr lang="en-AU" sz="1200" i="1"/>
              <a:t>Individual level factors may be relevant but they don’t explain why most men to whom they apply, are not violent, and why other men not exposed to any of these factors are violent. </a:t>
            </a:r>
          </a:p>
          <a:p>
            <a:endParaRPr lang="en-AU" sz="1200" i="1"/>
          </a:p>
          <a:p>
            <a:endParaRPr lang="en-AU" sz="1200"/>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33</a:t>
            </a:fld>
            <a:endParaRPr lang="en-AU"/>
          </a:p>
        </p:txBody>
      </p:sp>
    </p:spTree>
    <p:extLst>
      <p:ext uri="{BB962C8B-B14F-4D97-AF65-F5344CB8AC3E}">
        <p14:creationId xmlns:p14="http://schemas.microsoft.com/office/powerpoint/2010/main" val="1812499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a:t>Facilitator notes:</a:t>
            </a:r>
          </a:p>
          <a:p>
            <a:pPr marL="185766" indent="-185766">
              <a:buFont typeface="Arial" panose="020B0604020202020204" pitchFamily="34" charset="0"/>
              <a:buChar char="•"/>
            </a:pPr>
            <a:r>
              <a:rPr lang="en-AU" i="0"/>
              <a:t>Inform participants that this training will cover information about gender-based violence, and can be personally challenging. </a:t>
            </a:r>
          </a:p>
          <a:p>
            <a:pPr marL="185766" indent="-185766">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frame the discussion in relation to the facts and evidence base, and invite students to ask questions to unpack any uncertainties throughout the session.</a:t>
            </a:r>
          </a:p>
          <a:p>
            <a:pPr marL="185766" indent="-185766">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Reiterate throughout the relevance of this content to the students’ discipline and to their future professional lives. </a:t>
            </a:r>
            <a:endParaRPr lang="en-AU" i="0"/>
          </a:p>
          <a:p>
            <a:pPr marL="185766" indent="-185766">
              <a:buFont typeface="Arial" panose="020B0604020202020204" pitchFamily="34" charset="0"/>
              <a:buChar char="•"/>
            </a:pPr>
            <a:r>
              <a:rPr lang="en-AU" i="0"/>
              <a:t>Let participants know that internal and external support services are available if they, or anyone they know, needs support during or after the training. Use the next slide to communicate referral information.</a:t>
            </a:r>
          </a:p>
        </p:txBody>
      </p:sp>
      <p:sp>
        <p:nvSpPr>
          <p:cNvPr id="4" name="Slide Number Placeholder 3"/>
          <p:cNvSpPr>
            <a:spLocks noGrp="1"/>
          </p:cNvSpPr>
          <p:nvPr>
            <p:ph type="sldNum" sz="quarter" idx="5"/>
          </p:nvPr>
        </p:nvSpPr>
        <p:spPr/>
        <p:txBody>
          <a:bodyPr/>
          <a:lstStyle/>
          <a:p>
            <a:fld id="{8BB94019-0E25-4257-96DF-6793D54FD680}" type="slidenum">
              <a:rPr lang="en-AU" smtClean="0"/>
              <a:t>4</a:t>
            </a:fld>
            <a:endParaRPr lang="en-AU"/>
          </a:p>
        </p:txBody>
      </p:sp>
    </p:spTree>
    <p:extLst>
      <p:ext uri="{BB962C8B-B14F-4D97-AF65-F5344CB8AC3E}">
        <p14:creationId xmlns:p14="http://schemas.microsoft.com/office/powerpoint/2010/main" val="540293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marL="171450" indent="-171450">
              <a:buFont typeface="Arial" panose="020B0604020202020204" pitchFamily="34" charset="0"/>
              <a:buChar char="•"/>
            </a:pPr>
            <a:r>
              <a:rPr lang="en-AU"/>
              <a:t>There are many misconceptions about what family violence is and why it occurs. </a:t>
            </a:r>
            <a:br>
              <a:rPr lang="en-AU"/>
            </a:br>
            <a:r>
              <a:rPr lang="en-AU"/>
              <a:t>Use this slide to explore the myths and facts if you think it will be helpful to students to have further background on the issue.</a:t>
            </a:r>
          </a:p>
          <a:p>
            <a:pPr marL="171450" indent="-171450">
              <a:buFont typeface="Arial" panose="020B0604020202020204" pitchFamily="34" charset="0"/>
              <a:buChar char="•"/>
            </a:pPr>
            <a:r>
              <a:rPr lang="en-AU"/>
              <a:t>More examples of myths and facts can be found at </a:t>
            </a: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and family violence: Myths and misunderstandings</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171450" indent="-171450">
              <a:buFont typeface="Arial" panose="020B0604020202020204" pitchFamily="34" charset="0"/>
              <a:buChar char="•"/>
            </a:pPr>
            <a:r>
              <a:rPr lang="en-AU" sz="1800">
                <a:effectLst/>
                <a:latin typeface="Calibri" panose="020F0502020204030204" pitchFamily="34" charset="0"/>
                <a:cs typeface="Times New Roman" panose="02020603050405020304" pitchFamily="18" charset="0"/>
              </a:rPr>
              <a:t>There are also many myths related to family violence that occurs within communities that are commonly subordinated from mainstream society, such as refugee and migrant groups, Aboriginals and Torres Strait Islanders, and LGBTIQ people. </a:t>
            </a:r>
          </a:p>
          <a:p>
            <a:endParaRPr lang="en-AU" sz="1800">
              <a:effectLst/>
              <a:latin typeface="Calibri" panose="020F0502020204030204" pitchFamily="34" charset="0"/>
              <a:cs typeface="Times New Roman" panose="02020603050405020304" pitchFamily="18" charset="0"/>
            </a:endParaRPr>
          </a:p>
          <a:p>
            <a:r>
              <a:rPr lang="en-AU" sz="1800" b="1">
                <a:effectLst/>
                <a:latin typeface="Calibri" panose="020F0502020204030204" pitchFamily="34" charset="0"/>
                <a:cs typeface="Times New Roman" panose="02020603050405020304" pitchFamily="18" charset="0"/>
              </a:rPr>
              <a:t>Resources</a:t>
            </a:r>
          </a:p>
          <a:p>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Domestic and family violence: Myths and misunderstandings</a:t>
            </a:r>
            <a:r>
              <a:rPr lang="en-AU" sz="18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Challenging myths about culture and violence in migrant and refugee communities – Multicultural Centre for Women's Health</a:t>
            </a: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sz="1800">
              <a:effectLst/>
              <a:latin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34</a:t>
            </a:fld>
            <a:endParaRPr lang="en-AU"/>
          </a:p>
        </p:txBody>
      </p:sp>
    </p:spTree>
    <p:extLst>
      <p:ext uri="{BB962C8B-B14F-4D97-AF65-F5344CB8AC3E}">
        <p14:creationId xmlns:p14="http://schemas.microsoft.com/office/powerpoint/2010/main" val="3998163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There are many complex emotions connected to being a victim/survivor of violence. Frequently people feel guilt and shame, fear and distress. They may love the perpetrator and be worried about what will happen if they disclose their experience of violence.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When the perpetrator is their spouse, they may also believe that marriage is for life or that their success and acceptance in society is dependent on making a relationship work.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For refugee and migrant women, for example, there can also often be fear (founded on threats from the perpetrator) that they will be forced to leave the country.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800">
                <a:effectLst/>
                <a:latin typeface="Calibri" panose="020F0502020204030204" pitchFamily="34" charset="0"/>
                <a:ea typeface="Calibri" panose="020F0502020204030204" pitchFamily="34" charset="0"/>
                <a:cs typeface="Times New Roman" panose="02020603050405020304" pitchFamily="18" charset="0"/>
              </a:rPr>
              <a:t>Furthermore, because of systemic and everyday oppressions such as racism, sexism, ableism, hetero-sexism, ageism and the ongoing impacts of colonialism in Australia, not everyone has the same access to information, services and legal protections. These barriers can make it more difficult for some people to seek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35</a:t>
            </a:fld>
            <a:endParaRPr lang="en-AU"/>
          </a:p>
        </p:txBody>
      </p:sp>
    </p:spTree>
    <p:extLst>
      <p:ext uri="{BB962C8B-B14F-4D97-AF65-F5344CB8AC3E}">
        <p14:creationId xmlns:p14="http://schemas.microsoft.com/office/powerpoint/2010/main" val="5077885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 </a:t>
            </a:r>
            <a:endParaRPr lang="en-AU" sz="1200"/>
          </a:p>
          <a:p>
            <a:pPr marL="0" indent="0" defTabSz="990752" fontAlgn="base">
              <a:buFont typeface="Arial" panose="020B0604020202020204" pitchFamily="34" charset="0"/>
              <a:buNone/>
              <a:defRPr/>
            </a:pPr>
            <a:r>
              <a:rPr lang="en-AU" sz="1200"/>
              <a:t>The evidence base tells us that gender inequality creates the social conditions for gender-based violence to occur. There are four key expressions of gender inequality that have been found to predict or drive this violence:</a:t>
            </a:r>
          </a:p>
          <a:p>
            <a:pPr marL="681142" lvl="1" indent="-185766" defTabSz="990752" fontAlgn="base">
              <a:buFont typeface="Arial" panose="020B0604020202020204" pitchFamily="34" charset="0"/>
              <a:buChar char="•"/>
              <a:defRPr/>
            </a:pPr>
            <a:r>
              <a:rPr lang="en-AU" sz="1200"/>
              <a:t>Condoning violence against women, where violence is downplayed, excused, justified or denied, or where blame is placed on the victim rather than with the perpetrator. This does not have to be intentional. For example, an email telling female students to be more careful walking through the campus at night after a violent assault occurs.</a:t>
            </a:r>
          </a:p>
          <a:p>
            <a:pPr marL="681142" lvl="1" indent="-185766" defTabSz="990752" fontAlgn="base">
              <a:buFont typeface="Arial" panose="020B0604020202020204" pitchFamily="34" charset="0"/>
              <a:buChar char="•"/>
              <a:defRPr/>
            </a:pPr>
            <a:r>
              <a:rPr lang="en-AU" sz="1200"/>
              <a:t>Rigid gender roles and stereotypes, where fixed beliefs and assumptions are held that people are naturally suited to different tasks or have different interests or abilities based on their gender or sexuality. For example, if marketing campaigns for childcare features only heterosexual couples and families</a:t>
            </a:r>
          </a:p>
          <a:p>
            <a:pPr marL="681142" lvl="1" indent="-185766" defTabSz="990752" fontAlgn="base">
              <a:buFont typeface="Arial" panose="020B0604020202020204" pitchFamily="34" charset="0"/>
              <a:buChar char="•"/>
              <a:defRPr/>
            </a:pPr>
            <a:r>
              <a:rPr lang="en-AU" sz="1200"/>
              <a:t>Men’s control of decision-making and limits to women’s independence, where women’s autonomy in both public life and private relationships is constrained. For example rigid gender roles where men feel pressure or are expected to be the breadwinner.</a:t>
            </a:r>
          </a:p>
          <a:p>
            <a:pPr marL="681142" lvl="1" indent="-185766" defTabSz="990752" fontAlgn="base">
              <a:buFont typeface="Arial" panose="020B0604020202020204" pitchFamily="34" charset="0"/>
              <a:buChar char="•"/>
              <a:defRPr/>
            </a:pPr>
            <a:r>
              <a:rPr lang="en-AU" sz="1200"/>
              <a:t>Men disrespecting women to bond with other men, through actions that are sexist, disrespectful or hostile to women. </a:t>
            </a:r>
            <a:endParaRPr lang="en-AU" sz="1200" b="0"/>
          </a:p>
          <a:p>
            <a:pPr marL="38176" lvl="0" indent="0" defTabSz="990752" fontAlgn="base">
              <a:buFont typeface="Arial" panose="020B0604020202020204" pitchFamily="34" charset="0"/>
              <a:buNone/>
              <a:defRPr/>
            </a:pPr>
            <a:endParaRPr lang="en-AU" sz="1200" b="0"/>
          </a:p>
          <a:p>
            <a:pPr marL="38176" lvl="0" indent="0" defTabSz="990752" fontAlgn="base">
              <a:buFont typeface="Arial" panose="020B0604020202020204" pitchFamily="34" charset="0"/>
              <a:buNone/>
              <a:defRPr/>
            </a:pPr>
            <a:r>
              <a:rPr lang="en-AU" sz="1200" b="0"/>
              <a:t>Tailor the examples of each driver to the students discipline where appropriate.</a:t>
            </a:r>
          </a:p>
          <a:p>
            <a:pPr marL="38176" lvl="0" indent="0" defTabSz="990752" fontAlgn="base">
              <a:buFont typeface="Arial" panose="020B0604020202020204" pitchFamily="34" charset="0"/>
              <a:buNone/>
              <a:defRPr/>
            </a:pPr>
            <a:endParaRPr lang="en-AU" sz="1200" b="0"/>
          </a:p>
          <a:p>
            <a:pPr marL="38176" lvl="0" indent="0" defTabSz="990752" fontAlgn="base">
              <a:buFont typeface="Arial" panose="020B0604020202020204" pitchFamily="34" charset="0"/>
              <a:buNone/>
              <a:defRPr/>
            </a:pPr>
            <a:r>
              <a:rPr lang="en-AU" sz="1200" b="1"/>
              <a:t>Activity</a:t>
            </a:r>
          </a:p>
          <a:p>
            <a:pPr marL="185766" indent="-185766">
              <a:buFont typeface="Arial" panose="020B0604020202020204" pitchFamily="34" charset="0"/>
              <a:buChar char="•"/>
            </a:pPr>
            <a:r>
              <a:rPr lang="en-AU" sz="1200"/>
              <a:t>Break students into four groups, and assign each group a driver. Ask students to brainstorm other examples of what their driver looks like in daily life, either at a university, in their course learning or placement experience. After 20 minutes, ask each group to share some examples they came back with. </a:t>
            </a:r>
          </a:p>
          <a:p>
            <a:pPr marL="185766" indent="-185766">
              <a:buFont typeface="Arial" panose="020B0604020202020204" pitchFamily="34" charset="0"/>
              <a:buChar char="•"/>
            </a:pPr>
            <a:r>
              <a:rPr lang="en-AU" sz="1200"/>
              <a:t>If short on time, do not complete the activity – just show this slide and/or the next few slides that show examples of what each driver looks like, and discuss briefly.</a:t>
            </a:r>
          </a:p>
          <a:p>
            <a:pPr marL="185766" indent="-185766">
              <a:buFont typeface="Arial" panose="020B0604020202020204" pitchFamily="34" charset="0"/>
              <a:buChar char="•"/>
            </a:pPr>
            <a:r>
              <a:rPr lang="en-AU" sz="1200"/>
              <a:t>You can choose to show the next few slides as groups report back if it supports the conversation</a:t>
            </a:r>
            <a:endParaRPr lang="en-AU" sz="1200" b="1"/>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36</a:t>
            </a:fld>
            <a:endParaRPr lang="en-AU"/>
          </a:p>
        </p:txBody>
      </p:sp>
    </p:spTree>
    <p:extLst>
      <p:ext uri="{BB962C8B-B14F-4D97-AF65-F5344CB8AC3E}">
        <p14:creationId xmlns:p14="http://schemas.microsoft.com/office/powerpoint/2010/main" val="31575121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notes: </a:t>
            </a:r>
            <a:endParaRPr lang="en-AU" sz="1200"/>
          </a:p>
          <a:p>
            <a:pPr marL="185766" indent="-185766" defTabSz="990752" fontAlgn="base">
              <a:buFont typeface="Arial" panose="020B0604020202020204" pitchFamily="34" charset="0"/>
              <a:buChar char="•"/>
              <a:defRPr/>
            </a:pPr>
            <a:r>
              <a:rPr lang="en-AU" sz="1200"/>
              <a:t>You may choose to show this slide to support – or instead of – the group reporting back with examples of what condoning violence against women looks like in daily life.</a:t>
            </a:r>
          </a:p>
          <a:p>
            <a:pPr marL="185766" indent="-185766" defTabSz="990752" fontAlgn="base">
              <a:buFont typeface="Arial" panose="020B0604020202020204" pitchFamily="34" charset="0"/>
              <a:buChar char="•"/>
              <a:defRPr/>
            </a:pPr>
            <a:r>
              <a:rPr lang="en-AU" sz="1200"/>
              <a:t>Responses may include:</a:t>
            </a:r>
          </a:p>
          <a:p>
            <a:pPr marL="681142" lvl="1" indent="-185766" defTabSz="990752" fontAlgn="base">
              <a:buFont typeface="Arial" panose="020B0604020202020204" pitchFamily="34" charset="0"/>
              <a:buChar char="•"/>
              <a:defRPr/>
            </a:pPr>
            <a:r>
              <a:rPr lang="en-AU" sz="1200"/>
              <a:t>A workplace or organisation failing to hold a staff member or student accountable for sexual harassment.</a:t>
            </a:r>
          </a:p>
          <a:p>
            <a:pPr marL="681142" lvl="1" indent="-185766" defTabSz="990752" fontAlgn="base">
              <a:buFont typeface="Arial" panose="020B0604020202020204" pitchFamily="34" charset="0"/>
              <a:buChar char="•"/>
              <a:defRPr/>
            </a:pPr>
            <a:r>
              <a:rPr lang="en-AU" sz="1200"/>
              <a:t>Believing women find it flattering to be persistently pursued, even if they’re not interested.</a:t>
            </a:r>
          </a:p>
          <a:p>
            <a:pPr marL="681142" lvl="1" indent="-185766" defTabSz="990752" fontAlgn="base">
              <a:buFont typeface="Arial" panose="020B0604020202020204" pitchFamily="34" charset="0"/>
              <a:buChar char="•"/>
              <a:defRPr/>
            </a:pPr>
            <a:r>
              <a:rPr lang="en-AU" sz="1200"/>
              <a:t>Minimising intimate partner violence between two men because ‘men should be able to take care of themselves.’</a:t>
            </a:r>
          </a:p>
          <a:p>
            <a:pPr marL="681142" lvl="1" indent="-185766" defTabSz="990752" fontAlgn="base">
              <a:buFont typeface="Arial" panose="020B0604020202020204" pitchFamily="34" charset="0"/>
              <a:buChar char="•"/>
              <a:defRPr/>
            </a:pPr>
            <a:r>
              <a:rPr lang="en-AU" sz="1200"/>
              <a:t>Sexual harassment policies that focus only on reporting, without onus or organisational duty of care or on bystanders to take action.</a:t>
            </a:r>
          </a:p>
          <a:p>
            <a:pPr marL="681142" lvl="1" indent="-185766" defTabSz="990752" fontAlgn="base">
              <a:buFont typeface="Arial" panose="020B0604020202020204" pitchFamily="34" charset="0"/>
              <a:buChar char="•"/>
              <a:defRPr/>
            </a:pPr>
            <a:r>
              <a:rPr lang="en-AU" sz="1200"/>
              <a:t>Mistrusting women’s reports of violence – 42% of Australians think it is common for sexual assault accusations to be used as a way of getting back at men.</a:t>
            </a:r>
          </a:p>
          <a:p>
            <a:pPr marL="681142" lvl="1" indent="-185766" defTabSz="990752" fontAlgn="base">
              <a:buFont typeface="Arial" panose="020B0604020202020204" pitchFamily="34" charset="0"/>
              <a:buChar char="•"/>
              <a:defRPr/>
            </a:pPr>
            <a:r>
              <a:rPr lang="en-AU" sz="1200"/>
              <a:t>Media portrayals of men who use violence as protective, mentally ill, alcoholic or drug addicts, minimising or excusing their choice to use violence.</a:t>
            </a:r>
          </a:p>
          <a:p>
            <a:pPr marL="681142" lvl="1" indent="-185766" defTabSz="990752" fontAlgn="base">
              <a:buFont typeface="Arial" panose="020B0604020202020204" pitchFamily="34" charset="0"/>
              <a:buChar char="•"/>
              <a:defRPr/>
            </a:pPr>
            <a:r>
              <a:rPr lang="en-AU" sz="1200"/>
              <a:t>Excusing reports of violence in aged care or disability care homes as carer stress.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37</a:t>
            </a:fld>
            <a:endParaRPr lang="en-AU"/>
          </a:p>
        </p:txBody>
      </p:sp>
    </p:spTree>
    <p:extLst>
      <p:ext uri="{BB962C8B-B14F-4D97-AF65-F5344CB8AC3E}">
        <p14:creationId xmlns:p14="http://schemas.microsoft.com/office/powerpoint/2010/main" val="9905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 </a:t>
            </a:r>
            <a:endParaRPr lang="en-AU" sz="1200">
              <a:latin typeface="+mn-lt"/>
            </a:endParaRPr>
          </a:p>
          <a:p>
            <a:pPr marL="185766" indent="-185766" defTabSz="990752" fontAlgn="base">
              <a:buFont typeface="Arial" panose="020B0604020202020204" pitchFamily="34" charset="0"/>
              <a:buChar char="•"/>
              <a:defRPr/>
            </a:pPr>
            <a:r>
              <a:rPr lang="en-AU" sz="1200">
                <a:latin typeface="+mn-lt"/>
              </a:rPr>
              <a:t>You may choose to show this slide to support – or instead of – the group reporting back with examples of what men’s control of decision-making and limits to women’s independence look like in both public life and in relationships.</a:t>
            </a:r>
          </a:p>
          <a:p>
            <a:pPr marL="185766" indent="-185766" defTabSz="990752" fontAlgn="base">
              <a:buFont typeface="Arial" panose="020B0604020202020204" pitchFamily="34" charset="0"/>
              <a:buChar char="•"/>
              <a:defRPr/>
            </a:pPr>
            <a:r>
              <a:rPr lang="en-AU" sz="1200">
                <a:latin typeface="+mn-lt"/>
              </a:rPr>
              <a:t>Responses may include:</a:t>
            </a:r>
          </a:p>
          <a:p>
            <a:pPr marL="681142" lvl="1" indent="-185766" defTabSz="990752" fontAlgn="base">
              <a:buFont typeface="Arial" panose="020B0604020202020204" pitchFamily="34" charset="0"/>
              <a:buChar char="•"/>
              <a:defRPr/>
            </a:pPr>
            <a:r>
              <a:rPr lang="en-AU" sz="1200">
                <a:latin typeface="+mn-lt"/>
              </a:rPr>
              <a:t>Expectation that the man in a heterosexual relationship is the primary earner, and should control decisions about spending, assets and bank accounts.</a:t>
            </a:r>
          </a:p>
          <a:p>
            <a:pPr marL="681142" lvl="1" indent="-185766" defTabSz="990752" fontAlgn="base">
              <a:buFont typeface="Arial" panose="020B0604020202020204" pitchFamily="34" charset="0"/>
              <a:buChar char="•"/>
              <a:defRPr/>
            </a:pPr>
            <a:r>
              <a:rPr lang="en-AU" sz="1200">
                <a:latin typeface="+mn-lt"/>
              </a:rPr>
              <a:t>Men’s dominance of speaking time in tutorials and both men and women interrupting women more frequently than they do men in meetings.</a:t>
            </a:r>
          </a:p>
          <a:p>
            <a:pPr marL="681142" lvl="1" indent="-185766" defTabSz="990752" fontAlgn="base">
              <a:buFont typeface="Arial" panose="020B0604020202020204" pitchFamily="34" charset="0"/>
              <a:buChar char="•"/>
              <a:defRPr/>
            </a:pPr>
            <a:r>
              <a:rPr lang="en-AU" sz="1200">
                <a:latin typeface="+mn-lt"/>
              </a:rPr>
              <a:t>Men dominate leadership roles in organisations, even in female-dominated industries. </a:t>
            </a:r>
          </a:p>
          <a:p>
            <a:pPr marL="681142" lvl="1" indent="-185766" defTabSz="990752" fontAlgn="base">
              <a:buFont typeface="Arial" panose="020B0604020202020204" pitchFamily="34" charset="0"/>
              <a:buChar char="•"/>
              <a:defRPr/>
            </a:pPr>
            <a:r>
              <a:rPr lang="en-AU" sz="1200">
                <a:latin typeface="+mn-lt"/>
              </a:rPr>
              <a:t>Underrepresentation of women in parliament and other positions of political representation. Female-dominated industries such as health and human services and education having significantly lower levels of pay than male-dominated industries and occupations.</a:t>
            </a:r>
          </a:p>
          <a:p>
            <a:pPr marL="681142" lvl="1" indent="-185766" defTabSz="990752" fontAlgn="base">
              <a:buFont typeface="Arial" panose="020B0604020202020204" pitchFamily="34" charset="0"/>
              <a:buChar char="•"/>
              <a:defRPr/>
            </a:pPr>
            <a:r>
              <a:rPr lang="en-AU" sz="1200">
                <a:latin typeface="+mn-lt"/>
              </a:rPr>
              <a:t>Workplaces that fail to offer adequate flexible working arrangements for both women and men, such as part time roles, making it more difficult for families to decide caring arrangements.</a:t>
            </a:r>
          </a:p>
          <a:p>
            <a:pPr marL="681142" lvl="1" indent="-185766" defTabSz="990752" fontAlgn="base">
              <a:buFont typeface="Arial" panose="020B0604020202020204" pitchFamily="34" charset="0"/>
              <a:buChar char="•"/>
              <a:defRPr/>
            </a:pPr>
            <a:r>
              <a:rPr lang="en-AU" sz="1200">
                <a:latin typeface="+mn-lt"/>
              </a:rPr>
              <a:t>Women’s portrayal in entertainment and the media through their relationship or connection to male protagonist, rather than as their own independent/multi-dimensional characters.</a:t>
            </a:r>
          </a:p>
          <a:p>
            <a:pPr defTabSz="990752" fontAlgn="base">
              <a:defRPr/>
            </a:pPr>
            <a:endParaRPr lang="en-AU" sz="1200">
              <a:latin typeface="+mn-lt"/>
            </a:endParaRPr>
          </a:p>
          <a:p>
            <a:pPr defTabSz="990752" fontAlgn="base">
              <a:defRPr/>
            </a:pPr>
            <a:r>
              <a:rPr lang="en-AU" sz="1200" b="1">
                <a:latin typeface="+mn-lt"/>
              </a:rPr>
              <a:t>Sources</a:t>
            </a:r>
            <a:r>
              <a:rPr lang="en-AU" sz="1200">
                <a:latin typeface="+mn-lt"/>
              </a:rPr>
              <a:t>:</a:t>
            </a:r>
          </a:p>
          <a:p>
            <a:pPr defTabSz="990752" fontAlgn="base">
              <a:defRPr/>
            </a:pPr>
            <a:r>
              <a:rPr lang="en-US" sz="1200">
                <a:solidFill>
                  <a:srgbClr val="0563C1"/>
                </a:solidFill>
                <a:latin typeface="+mn-lt"/>
                <a:ea typeface="Calibri" panose="020F0502020204030204" pitchFamily="34" charset="0"/>
                <a:cs typeface="Times New Roman" panose="02020603050405020304" pitchFamily="18" charset="0"/>
              </a:rPr>
              <a:t>Global Institute for Women’s Leadership 2021</a:t>
            </a:r>
          </a:p>
          <a:p>
            <a:pPr defTabSz="990752" fontAlgn="base">
              <a:defRPr/>
            </a:pPr>
            <a:r>
              <a:rPr lang="en-US" sz="1200" u="sng">
                <a:solidFill>
                  <a:srgbClr val="0563C1"/>
                </a:solidFill>
                <a:latin typeface="+mn-lt"/>
                <a:ea typeface="Calibri" panose="020F0502020204030204" pitchFamily="34" charset="0"/>
                <a:cs typeface="Times New Roman" panose="02020603050405020304" pitchFamily="18" charset="0"/>
                <a:hlinkClick r:id="rId3"/>
              </a:rPr>
              <a:t>Webster et al. 2017</a:t>
            </a:r>
            <a:endParaRPr lang="en-US" sz="1200" u="sng">
              <a:solidFill>
                <a:srgbClr val="0563C1"/>
              </a:solidFill>
              <a:latin typeface="+mn-lt"/>
              <a:ea typeface="Calibri" panose="020F0502020204030204" pitchFamily="34" charset="0"/>
              <a:cs typeface="Times New Roman" panose="02020603050405020304" pitchFamily="18" charset="0"/>
            </a:endParaRPr>
          </a:p>
          <a:p>
            <a:pPr marL="0" marR="0" lvl="0" indent="0" algn="l" defTabSz="990752" rtl="0" eaLnBrk="1" fontAlgn="base" latinLnBrk="0" hangingPunct="1">
              <a:lnSpc>
                <a:spcPct val="100000"/>
              </a:lnSpc>
              <a:spcBef>
                <a:spcPts val="0"/>
              </a:spcBef>
              <a:spcAft>
                <a:spcPts val="0"/>
              </a:spcAft>
              <a:buClrTx/>
              <a:buSzTx/>
              <a:buFontTx/>
              <a:buNone/>
              <a:tabLst/>
              <a:defRPr/>
            </a:pPr>
            <a:r>
              <a:rPr lang="en-US" sz="1200" u="sng">
                <a:solidFill>
                  <a:srgbClr val="0563C1"/>
                </a:solidFill>
                <a:latin typeface="+mn-lt"/>
                <a:ea typeface="Calibri" panose="020F0502020204030204" pitchFamily="34" charset="0"/>
                <a:cs typeface="Times New Roman" panose="02020603050405020304" pitchFamily="18" charset="0"/>
                <a:hlinkClick r:id="rId4"/>
              </a:rPr>
              <a:t>Liveris 2017</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fontAlgn="base">
              <a:defRPr/>
            </a:pP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fontAlgn="base">
              <a:defRPr/>
            </a:pPr>
            <a:endParaRPr lang="en-AU" sz="1200">
              <a:latin typeface="+mn-lt"/>
              <a:ea typeface="Calibri" panose="020F0502020204030204" pitchFamily="34" charset="0"/>
              <a:cs typeface="Times New Roman" panose="02020603050405020304" pitchFamily="18" charset="0"/>
            </a:endParaRPr>
          </a:p>
          <a:p>
            <a:pPr defTabSz="990752" fontAlgn="base">
              <a:defRPr/>
            </a:pPr>
            <a:endParaRPr lang="en-AU" sz="1200">
              <a:latin typeface="+mn-lt"/>
            </a:endParaRPr>
          </a:p>
          <a:p>
            <a:pPr marL="681142" lvl="1" indent="-185766" defTabSz="990752" fontAlgn="base">
              <a:buFont typeface="Arial" panose="020B0604020202020204" pitchFamily="34" charset="0"/>
              <a:buChar char="•"/>
              <a:defRPr/>
            </a:pPr>
            <a:endParaRPr lang="en-AU" sz="1200">
              <a:latin typeface="+mn-lt"/>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38</a:t>
            </a:fld>
            <a:endParaRPr lang="en-AU"/>
          </a:p>
        </p:txBody>
      </p:sp>
    </p:spTree>
    <p:extLst>
      <p:ext uri="{BB962C8B-B14F-4D97-AF65-F5344CB8AC3E}">
        <p14:creationId xmlns:p14="http://schemas.microsoft.com/office/powerpoint/2010/main" val="36801837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t>Facilitator note: </a:t>
            </a:r>
            <a:endParaRPr lang="en-AU" sz="1200"/>
          </a:p>
          <a:p>
            <a:pPr marL="185766" indent="-185766" defTabSz="990752" fontAlgn="base">
              <a:buFont typeface="Arial" panose="020B0604020202020204" pitchFamily="34" charset="0"/>
              <a:buChar char="•"/>
              <a:defRPr/>
            </a:pPr>
            <a:r>
              <a:rPr lang="en-AU" sz="1200"/>
              <a:t>You may choose to show this slide to support – or instead of – the group reporting back with examples of what restrictive gender stereotypes look like in daily life.</a:t>
            </a:r>
          </a:p>
          <a:p>
            <a:pPr marL="185766" indent="-185766" defTabSz="990752" fontAlgn="base">
              <a:buFont typeface="Arial" panose="020B0604020202020204" pitchFamily="34" charset="0"/>
              <a:buChar char="•"/>
              <a:defRPr/>
            </a:pPr>
            <a:r>
              <a:rPr lang="en-AU" sz="1200"/>
              <a:t>You may choose to emphasise that:</a:t>
            </a:r>
          </a:p>
          <a:p>
            <a:pPr marL="681142" lvl="1" indent="-185766" defTabSz="990752" fontAlgn="base">
              <a:buFont typeface="Arial" panose="020B0604020202020204" pitchFamily="34" charset="0"/>
              <a:buChar char="•"/>
              <a:defRPr/>
            </a:pPr>
            <a:r>
              <a:rPr lang="en-US" sz="1200"/>
              <a:t>Gender stereotypes are often deeply embedded and unconscious, and we learn them from being saturated with messages and norms from the day we are born. They can seem ‘natural’ because we are exposed to them from before we are even conscious of it.</a:t>
            </a:r>
            <a:endParaRPr lang="en-AU" sz="1200"/>
          </a:p>
          <a:p>
            <a:pPr marL="681142" lvl="1" indent="-185766" defTabSz="990752" fontAlgn="base">
              <a:buFont typeface="Arial" panose="020B0604020202020204" pitchFamily="34" charset="0"/>
              <a:buChar char="•"/>
              <a:defRPr/>
            </a:pPr>
            <a:r>
              <a:rPr lang="en-AU" sz="1200"/>
              <a:t>These stereotypes affect LGBTIQ+ people too, either by excluding or othering them, or by creating expectations that they must fit into rigid gendered roles within their relationships or families in order to be accepted.</a:t>
            </a:r>
          </a:p>
          <a:p>
            <a:pPr marL="681142" lvl="1" indent="-185766" defTabSz="990752" fontAlgn="base">
              <a:buFont typeface="Arial" panose="020B0604020202020204" pitchFamily="34" charset="0"/>
              <a:buChar char="•"/>
              <a:defRPr/>
            </a:pPr>
            <a:r>
              <a:rPr lang="en-AU" sz="1200"/>
              <a:t>Gender stereotypes are harmful for everyone including men because they restrict and limit individuals into narrowly defined roles, interests, attributes and behaviours.</a:t>
            </a:r>
          </a:p>
          <a:p>
            <a:pPr marL="681142" lvl="1" indent="-185766" defTabSz="990752" fontAlgn="base">
              <a:buFont typeface="Arial" panose="020B0604020202020204" pitchFamily="34" charset="0"/>
              <a:buChar char="•"/>
              <a:defRPr/>
            </a:pPr>
            <a:r>
              <a:rPr lang="en-AU" sz="1200"/>
              <a:t>Strict ideas about women and men’s roles, identities and relationship can contribute to a culture where violence, harassment, and criticism is used to ‘punish’ people who step out of their expected roles. </a:t>
            </a:r>
          </a:p>
          <a:p>
            <a:pPr marL="185766" indent="-185766" defTabSz="990752" fontAlgn="base">
              <a:buFont typeface="Arial" panose="020B0604020202020204" pitchFamily="34" charset="0"/>
              <a:buChar char="•"/>
              <a:defRPr/>
            </a:pPr>
            <a:r>
              <a:rPr lang="en-AU" sz="1200"/>
              <a:t>Responses may include:</a:t>
            </a:r>
          </a:p>
          <a:p>
            <a:pPr marL="681142" lvl="1" indent="-185766" defTabSz="990752" fontAlgn="base">
              <a:buFont typeface="Arial" panose="020B0604020202020204" pitchFamily="34" charset="0"/>
              <a:buChar char="•"/>
              <a:defRPr/>
            </a:pPr>
            <a:r>
              <a:rPr lang="en-AU" sz="1200"/>
              <a:t>Male nurses being questioned or challenged for entering a job traditionally considered to be women’s work.</a:t>
            </a:r>
          </a:p>
          <a:p>
            <a:pPr marL="681142" lvl="1" indent="-185766" defTabSz="990752" fontAlgn="base">
              <a:buFont typeface="Arial" panose="020B0604020202020204" pitchFamily="34" charset="0"/>
              <a:buChar char="•"/>
              <a:defRPr/>
            </a:pPr>
            <a:r>
              <a:rPr lang="en-AU" sz="1200"/>
              <a:t>Gendered dress codes and school uniforms that restrict girls’ movement and limit their capacity to participate in sports.</a:t>
            </a:r>
          </a:p>
          <a:p>
            <a:pPr marL="681142" lvl="1" indent="-185766" defTabSz="990752" fontAlgn="base">
              <a:buFont typeface="Arial" panose="020B0604020202020204" pitchFamily="34" charset="0"/>
              <a:buChar char="•"/>
              <a:defRPr/>
            </a:pPr>
            <a:r>
              <a:rPr lang="en-AU" sz="1200"/>
              <a:t>Unequal parental leave policies available for men and women in organisations, based on the stereotype and expectation that women will be the main family caregiver.</a:t>
            </a:r>
          </a:p>
          <a:p>
            <a:pPr marL="681142" lvl="1" indent="-185766" defTabSz="990752" fontAlgn="base">
              <a:buFont typeface="Arial" panose="020B0604020202020204" pitchFamily="34" charset="0"/>
              <a:buChar char="•"/>
              <a:defRPr/>
            </a:pPr>
            <a:r>
              <a:rPr lang="en-AU" sz="1200"/>
              <a:t>Lesser value of women’s sporting achievements, demonstrated through lower professional athletes’ salaries, media coverage and sponsorship opportunities.</a:t>
            </a:r>
          </a:p>
          <a:p>
            <a:pPr marL="681142" lvl="1" indent="-185766" defTabSz="990752" fontAlgn="base">
              <a:buFont typeface="Arial" panose="020B0604020202020204" pitchFamily="34" charset="0"/>
              <a:buChar char="•"/>
              <a:defRPr/>
            </a:pPr>
            <a:r>
              <a:rPr lang="en-AU" sz="1200"/>
              <a:t>The double standard where men displaying assertiveness and leadership qualifies are admired, while women with the same qualities may be considered bossy or cold.</a:t>
            </a:r>
          </a:p>
          <a:p>
            <a:pPr marL="681142" lvl="1" indent="-185766" defTabSz="990752" fontAlgn="base">
              <a:buFont typeface="Arial" panose="020B0604020202020204" pitchFamily="34" charset="0"/>
              <a:buChar char="•"/>
              <a:defRPr/>
            </a:pPr>
            <a:r>
              <a:rPr lang="en-AU" sz="1200"/>
              <a:t>Assumptions that men are more practical, rational and decisive than women, which may result in women being underrepresented in leadership or decision-making roles.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39</a:t>
            </a:fld>
            <a:endParaRPr lang="en-AU"/>
          </a:p>
        </p:txBody>
      </p:sp>
    </p:spTree>
    <p:extLst>
      <p:ext uri="{BB962C8B-B14F-4D97-AF65-F5344CB8AC3E}">
        <p14:creationId xmlns:p14="http://schemas.microsoft.com/office/powerpoint/2010/main" val="5608868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a:latin typeface="+mn-lt"/>
              </a:rPr>
              <a:t>Facilitator notes: </a:t>
            </a:r>
            <a:endParaRPr lang="en-AU" sz="1200">
              <a:latin typeface="+mn-lt"/>
            </a:endParaRPr>
          </a:p>
          <a:p>
            <a:pPr marL="185766" indent="-185766" defTabSz="990752" fontAlgn="base">
              <a:buFont typeface="Arial" panose="020B0604020202020204" pitchFamily="34" charset="0"/>
              <a:buChar char="•"/>
              <a:defRPr/>
            </a:pPr>
            <a:r>
              <a:rPr lang="en-AU" sz="1200">
                <a:latin typeface="+mn-lt"/>
              </a:rPr>
              <a:t>You may choose to show this slide to support – or instead of – the group reporting back with examples of what men disrespecting women to bond with other men looks like in daily life.</a:t>
            </a:r>
          </a:p>
          <a:p>
            <a:pPr marL="185766" indent="-185766" defTabSz="990752" fontAlgn="base">
              <a:buFont typeface="Arial" panose="020B0604020202020204" pitchFamily="34" charset="0"/>
              <a:buChar char="•"/>
              <a:defRPr/>
            </a:pPr>
            <a:r>
              <a:rPr lang="en-AU" sz="1200">
                <a:latin typeface="+mn-lt"/>
              </a:rPr>
              <a:t>Responses may include:</a:t>
            </a:r>
          </a:p>
          <a:p>
            <a:pPr marL="681142" lvl="1" indent="-185766" defTabSz="990752" fontAlgn="base">
              <a:buFont typeface="Arial" panose="020B0604020202020204" pitchFamily="34" charset="0"/>
              <a:buChar char="•"/>
              <a:defRPr/>
            </a:pPr>
            <a:r>
              <a:rPr lang="en-AU" sz="1200">
                <a:latin typeface="+mn-lt"/>
              </a:rPr>
              <a:t>College chants, hazing and initiation rituals that allow and promote abuse and disrespect towards women.</a:t>
            </a:r>
          </a:p>
          <a:p>
            <a:pPr marL="681142" lvl="1" indent="-185766" defTabSz="990752" fontAlgn="base">
              <a:buFont typeface="Arial" panose="020B0604020202020204" pitchFamily="34" charset="0"/>
              <a:buChar char="•"/>
              <a:defRPr/>
            </a:pPr>
            <a:r>
              <a:rPr lang="en-AU" sz="1200">
                <a:latin typeface="+mn-lt"/>
              </a:rPr>
              <a:t>The norms that some things are OK to talk about in male peer groups, but not acceptable in ‘mixed company’, e.g. ‘locker room talk’.</a:t>
            </a:r>
          </a:p>
          <a:p>
            <a:pPr marL="681142" lvl="1" indent="-185766" defTabSz="990752" fontAlgn="base">
              <a:buFont typeface="Arial" panose="020B0604020202020204" pitchFamily="34" charset="0"/>
              <a:buChar char="•"/>
              <a:defRPr/>
            </a:pPr>
            <a:r>
              <a:rPr lang="en-AU" sz="1200">
                <a:latin typeface="+mn-lt"/>
              </a:rPr>
              <a:t>Joking that someone only got the job as a ‘diversity hire’.</a:t>
            </a:r>
          </a:p>
          <a:p>
            <a:pPr marL="681142" lvl="1" indent="-185766" defTabSz="990752" fontAlgn="base">
              <a:buFont typeface="Arial" panose="020B0604020202020204" pitchFamily="34" charset="0"/>
              <a:buChar char="•"/>
              <a:defRPr/>
            </a:pPr>
            <a:r>
              <a:rPr lang="en-AU" sz="1200">
                <a:latin typeface="+mn-lt"/>
              </a:rPr>
              <a:t>Women in male-dominated workplaces or industries are told to ‘man up’, be ‘one of the boys’ and expected not to get upset at sexist jokes or sexualised treatment.</a:t>
            </a:r>
          </a:p>
          <a:p>
            <a:pPr marL="681142" lvl="1" indent="-185766" defTabSz="990752" fontAlgn="base">
              <a:buFont typeface="Arial" panose="020B0604020202020204" pitchFamily="34" charset="0"/>
              <a:buChar char="•"/>
              <a:defRPr/>
            </a:pPr>
            <a:r>
              <a:rPr lang="en-AU" sz="1200">
                <a:latin typeface="+mn-lt"/>
              </a:rPr>
              <a:t>Men telling degrading jokes about women or bragging about their sexual conquests as a way to bond with male peers, e.g. ADF Skype scandal.</a:t>
            </a:r>
          </a:p>
          <a:p>
            <a:pPr marL="681142" lvl="1" indent="-185766" defTabSz="990752" fontAlgn="base">
              <a:buFont typeface="Arial" panose="020B0604020202020204" pitchFamily="34" charset="0"/>
              <a:buChar char="•"/>
              <a:defRPr/>
            </a:pPr>
            <a:r>
              <a:rPr lang="en-AU" sz="1200">
                <a:latin typeface="+mn-lt"/>
              </a:rPr>
              <a:t>Boys and young men consuming and sharing images or video of women without their consent, e.g. ADFA Skype scandal.</a:t>
            </a:r>
          </a:p>
          <a:p>
            <a:pPr marL="681142" lvl="1" indent="-185766" defTabSz="990752" fontAlgn="base">
              <a:buFont typeface="Arial" panose="020B0604020202020204" pitchFamily="34" charset="0"/>
              <a:buChar char="•"/>
              <a:defRPr/>
            </a:pPr>
            <a:r>
              <a:rPr lang="en-AU" sz="1200">
                <a:latin typeface="+mn-lt"/>
              </a:rPr>
              <a:t>All-male sports commentary panels where degrading or demeaning talk about women is laughed off or ignored.</a:t>
            </a:r>
          </a:p>
          <a:p>
            <a:pPr marL="681142" lvl="1" indent="-185766" defTabSz="990752" fontAlgn="base">
              <a:buFont typeface="Arial" panose="020B0604020202020204" pitchFamily="34" charset="0"/>
              <a:buChar char="•"/>
              <a:defRPr/>
            </a:pPr>
            <a:r>
              <a:rPr lang="en-AU" sz="1200">
                <a:latin typeface="+mn-lt"/>
              </a:rPr>
              <a:t>Online communities built on demeaning or humiliating women are allowed to remain active due to lack of enforceable standards to shut them down.</a:t>
            </a:r>
          </a:p>
          <a:p>
            <a:pPr marL="681142" lvl="1" indent="-185766" defTabSz="990752" fontAlgn="base">
              <a:buFont typeface="Arial" panose="020B0604020202020204" pitchFamily="34" charset="0"/>
              <a:buChar char="•"/>
              <a:defRPr/>
            </a:pPr>
            <a:r>
              <a:rPr lang="en-AU" sz="1200">
                <a:latin typeface="+mn-lt"/>
              </a:rPr>
              <a:t>Sexualised objectification of women is used as a marketing strategy for sport or gaming.</a:t>
            </a:r>
          </a:p>
          <a:p>
            <a:pPr marL="185766" indent="-185766" defTabSz="990752" fontAlgn="base">
              <a:buFont typeface="Arial" panose="020B0604020202020204" pitchFamily="34" charset="0"/>
              <a:buChar char="•"/>
              <a:defRPr/>
            </a:pPr>
            <a:r>
              <a:rPr lang="en-AU" sz="1200">
                <a:latin typeface="+mn-lt"/>
              </a:rPr>
              <a:t>If challenged about whether or not something is inappropriate, explain that no one is saying that people can’t make jokes but that jokes at the expense of others that perpetuates harmful stereotypes or treats people differently because of their characteristics (like gender, race, sexuality or disability) is tacitly supporting inequality.</a:t>
            </a:r>
            <a:endParaRPr lang="en-AU" sz="1200">
              <a:solidFill>
                <a:prstClr val="black"/>
              </a:solidFill>
              <a:latin typeface="+mn-lt"/>
              <a:cs typeface="Calibri"/>
            </a:endParaRPr>
          </a:p>
          <a:p>
            <a:pPr marL="185766" indent="-185766" defTabSz="990752" fontAlgn="base">
              <a:buFont typeface="Arial" panose="020B0604020202020204" pitchFamily="34" charset="0"/>
              <a:buChar char="•"/>
              <a:defRPr/>
            </a:pPr>
            <a:endParaRPr lang="en-AU" sz="1200">
              <a:solidFill>
                <a:prstClr val="black"/>
              </a:solidFill>
              <a:latin typeface="+mn-lt"/>
              <a:cs typeface="Calibri"/>
            </a:endParaRPr>
          </a:p>
          <a:p>
            <a:pPr defTabSz="990752" fontAlgn="base">
              <a:defRPr/>
            </a:pPr>
            <a:r>
              <a:rPr lang="en-AU" sz="1200" b="1">
                <a:solidFill>
                  <a:prstClr val="black"/>
                </a:solidFill>
                <a:latin typeface="+mn-lt"/>
                <a:cs typeface="Calibri"/>
              </a:rPr>
              <a:t>Sources:</a:t>
            </a: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3"/>
              </a:rPr>
              <a:t>Davidson 2014</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4"/>
              </a:rPr>
              <a:t>Silva 2019</a:t>
            </a:r>
            <a:endParaRPr lang="en-AU" sz="1200">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r>
              <a:rPr lang="en-US" sz="1200" u="sng">
                <a:solidFill>
                  <a:srgbClr val="0563C1"/>
                </a:solidFill>
                <a:latin typeface="+mn-lt"/>
                <a:ea typeface="Calibri" panose="020F0502020204030204" pitchFamily="34" charset="0"/>
                <a:cs typeface="Times New Roman" panose="02020603050405020304" pitchFamily="18" charset="0"/>
                <a:hlinkClick r:id="rId5"/>
              </a:rPr>
              <a:t>Webster et al. 2017</a:t>
            </a:r>
            <a:endParaRPr lang="en-US" sz="1200" u="sng">
              <a:solidFill>
                <a:srgbClr val="0563C1"/>
              </a:solidFill>
              <a:latin typeface="+mn-lt"/>
              <a:ea typeface="Calibri" panose="020F0502020204030204" pitchFamily="34" charset="0"/>
              <a:cs typeface="Times New Roman" panose="02020603050405020304" pitchFamily="18" charset="0"/>
            </a:endParaRPr>
          </a:p>
          <a:p>
            <a:pPr defTabSz="990752">
              <a:lnSpc>
                <a:spcPct val="107000"/>
              </a:lnSpc>
              <a:spcAft>
                <a:spcPts val="867"/>
              </a:spcAft>
              <a:defRPr/>
            </a:pPr>
            <a:endParaRPr lang="en-AU" sz="1200">
              <a:latin typeface="+mn-lt"/>
              <a:ea typeface="Calibri" panose="020F050202020403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40</a:t>
            </a:fld>
            <a:endParaRPr lang="en-AU"/>
          </a:p>
        </p:txBody>
      </p:sp>
    </p:spTree>
    <p:extLst>
      <p:ext uri="{BB962C8B-B14F-4D97-AF65-F5344CB8AC3E}">
        <p14:creationId xmlns:p14="http://schemas.microsoft.com/office/powerpoint/2010/main" val="3466335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sz="1200" b="1"/>
              <a:t>Facilitator notes: </a:t>
            </a:r>
          </a:p>
          <a:p>
            <a:pPr marL="223942" lvl="0" indent="-185766">
              <a:buFont typeface="Arial" panose="020B0604020202020204" pitchFamily="34" charset="0"/>
              <a:buChar char="•"/>
            </a:pPr>
            <a:r>
              <a:rPr lang="en-AU" sz="1200"/>
              <a:t>Public health evidence tells us prevention is the most effective way to eliminate violence from our society. </a:t>
            </a:r>
          </a:p>
          <a:p>
            <a:pPr marL="223942" lvl="0" indent="-185766">
              <a:buFont typeface="Arial" panose="020B0604020202020204" pitchFamily="34" charset="0"/>
              <a:buChar char="•"/>
            </a:pPr>
            <a:r>
              <a:rPr lang="en-AU" sz="1200"/>
              <a:t>A primary prevention approach means stopping violence before it starts. It means changing the behaviours and norms, across all levels of society, that excuse, justify or allow violence against women and LGBTIQ+ people to occur. </a:t>
            </a:r>
          </a:p>
          <a:p>
            <a:pPr marL="223942" lvl="0" indent="-185766">
              <a:buFont typeface="Arial" panose="020B0604020202020204" pitchFamily="34" charset="0"/>
              <a:buChar char="•"/>
            </a:pPr>
            <a:r>
              <a:rPr lang="en-AU" sz="1200"/>
              <a:t>This approach is guided by a well-established evidence base, and is similar to the approach taken for other major social issues like smoking. </a:t>
            </a:r>
          </a:p>
          <a:p>
            <a:pPr marL="223942" lvl="0" indent="-185766">
              <a:buFont typeface="Arial" panose="020B0604020202020204" pitchFamily="34" charset="0"/>
              <a:buChar char="•"/>
            </a:pPr>
            <a:r>
              <a:rPr lang="en-AU" sz="1200"/>
              <a:t>Primary prevention sits alongside other work to address gender-based violence. Secondary (early intervention) and tertiary prevention (response) focus on providing information and services to people experiencing, or at risk of experiencing, gender-based violence. While essential, early intervention and response are unlikely to significantly reduce rates of violence on their own.</a:t>
            </a:r>
          </a:p>
          <a:p>
            <a:pPr marL="223942" lvl="0" indent="-185766">
              <a:buFont typeface="Arial" panose="020B0604020202020204" pitchFamily="34" charset="0"/>
              <a:buChar char="•"/>
            </a:pPr>
            <a:r>
              <a:rPr lang="en-AU" sz="1200"/>
              <a:t>Primary prevention takes a whole-of-population approach to addressing the drivers of violence. In universities, this means engaging the whole university community – staff, students, visitors, partners – in work to prevent violence.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41</a:t>
            </a:fld>
            <a:endParaRPr lang="en-AU"/>
          </a:p>
        </p:txBody>
      </p:sp>
    </p:spTree>
    <p:extLst>
      <p:ext uri="{BB962C8B-B14F-4D97-AF65-F5344CB8AC3E}">
        <p14:creationId xmlns:p14="http://schemas.microsoft.com/office/powerpoint/2010/main" val="1224233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sz="1200" b="1" dirty="0">
                <a:latin typeface="+mn-lt"/>
              </a:rPr>
              <a:t>Facilitator notes</a:t>
            </a:r>
            <a:endParaRPr lang="en-AU" sz="1200" dirty="0">
              <a:latin typeface="+mn-lt"/>
            </a:endParaRPr>
          </a:p>
          <a:p>
            <a:pPr marL="0" indent="0" defTabSz="990752" fontAlgn="base">
              <a:buFont typeface="Arial" panose="020B0604020202020204" pitchFamily="34" charset="0"/>
              <a:buNone/>
              <a:defRPr/>
            </a:pPr>
            <a:r>
              <a:rPr lang="en-AU" dirty="0"/>
              <a:t>Essential actions 1–4 are designed to target the four specific gendered drivers of violence. Each of these four essential actions addresses a specific gendered driver. </a:t>
            </a:r>
          </a:p>
          <a:p>
            <a:pPr marL="228600" indent="-228600" defTabSz="990752" fontAlgn="base">
              <a:buFont typeface="+mj-lt"/>
              <a:buAutoNum type="arabicPeriod"/>
              <a:defRPr/>
            </a:pPr>
            <a:r>
              <a:rPr lang="en-AU" sz="1200" dirty="0">
                <a:latin typeface="+mn-lt"/>
              </a:rPr>
              <a:t>Challenging the condoning of violence against women includes having university policies and processes that show sexual harassment is a serious issue, raising awareness about the prevalence and impact of different forms of violence, and making sure university communications about violence highlight the perpetrators’ responsibility rather than victims’ clothing or behaviour.</a:t>
            </a:r>
          </a:p>
          <a:p>
            <a:pPr marL="228600" indent="-228600" defTabSz="990752" fontAlgn="base">
              <a:buFont typeface="+mj-lt"/>
              <a:buAutoNum type="arabicPeriod"/>
              <a:defRPr/>
            </a:pPr>
            <a:r>
              <a:rPr lang="en-AU" sz="1200" dirty="0">
                <a:latin typeface="+mn-lt"/>
              </a:rPr>
              <a:t>To address men’s control in decision-making and limits to women’s independence, we must promote women’s independence and decision-making in public life and in their relationships. This means supporting women’s leadership in all its forms, and promoting alternatives to ‘how things have always been done’. For example, rolling out leadership training and mentoring programs for women, or promoting flexible work arrangements for both men and women</a:t>
            </a:r>
          </a:p>
          <a:p>
            <a:pPr marL="228600" indent="-228600" defTabSz="990752" fontAlgn="base">
              <a:buFont typeface="+mj-lt"/>
              <a:buAutoNum type="arabicPeriod"/>
              <a:defRPr/>
            </a:pPr>
            <a:r>
              <a:rPr lang="en-AU" sz="1200" dirty="0">
                <a:latin typeface="+mn-lt"/>
              </a:rPr>
              <a:t>To address rigid gender stereotyping, we need to promote positive personal identities that are not restricted by stereotypes, and challenge gender roles. For example, using the arts and media to explore different male role models, providing unconscious bias training for people on recruitment panels, promoting flexible employment conditions for men, or encouraging women and girls’ participation in STEM.</a:t>
            </a:r>
          </a:p>
          <a:p>
            <a:pPr marL="228600" indent="-228600" defTabSz="990752" fontAlgn="base">
              <a:buFont typeface="+mj-lt"/>
              <a:buAutoNum type="arabicPeriod"/>
              <a:defRPr/>
            </a:pPr>
            <a:r>
              <a:rPr lang="en-AU" sz="1200" dirty="0">
                <a:latin typeface="+mn-lt"/>
              </a:rPr>
              <a:t>To address men disrespecting women to bond, we must support men and boys to develop healthy masculinities and positive, supportive male peer relationships. For example c</a:t>
            </a:r>
            <a:r>
              <a:rPr lang="en-AU" dirty="0"/>
              <a:t>hallenging homophobia as an expression of masculinity at an individual, relationship, peer, organisational and institutional level.</a:t>
            </a:r>
            <a:endParaRPr lang="en-AU" sz="1200" dirty="0">
              <a:latin typeface="+mn-lt"/>
            </a:endParaRPr>
          </a:p>
          <a:p>
            <a:endParaRPr lang="en-AU" dirty="0"/>
          </a:p>
        </p:txBody>
      </p:sp>
      <p:sp>
        <p:nvSpPr>
          <p:cNvPr id="4" name="Slide Number Placeholder 3"/>
          <p:cNvSpPr>
            <a:spLocks noGrp="1"/>
          </p:cNvSpPr>
          <p:nvPr>
            <p:ph type="sldNum" sz="quarter" idx="5"/>
          </p:nvPr>
        </p:nvSpPr>
        <p:spPr/>
        <p:txBody>
          <a:bodyPr/>
          <a:lstStyle/>
          <a:p>
            <a:fld id="{830A2BDC-6303-498D-8C4A-41B2B115900E}" type="slidenum">
              <a:rPr lang="en-AU" smtClean="0"/>
              <a:t>42</a:t>
            </a:fld>
            <a:endParaRPr lang="en-AU"/>
          </a:p>
        </p:txBody>
      </p:sp>
    </p:spTree>
    <p:extLst>
      <p:ext uri="{BB962C8B-B14F-4D97-AF65-F5344CB8AC3E}">
        <p14:creationId xmlns:p14="http://schemas.microsoft.com/office/powerpoint/2010/main" val="658072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latin typeface="+mn-lt"/>
              </a:rPr>
              <a:t>Facilitator notes</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Essential actions 5–8 address the broader social context – gender inequality and other forms of structural and systemic discrimination and oppression that gives rise to violence against women. While these actions are essential, they are not sufficient in themselves to shift the prevalence of violence against women, since they do not specifically focus on the gendered drivers. They must be undertaken together with actions 1–4, which target the four gendered drivers.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5. Promote and normalise gender equality in public and private life, for example increase social and structural support for gender equality in workplace policies that support flexible work and pay equity and address sexual harassment in the workplace.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6. Address the intersections between gender inequality and other forms of systemic and structural oppression and discrimination, and promote broader social justice, for example form partnerships and coalitions to address the collective challenges of gender inequality, sexism, racism, colonialism, ableism, ageism, classism, homo-, bi- and transphobia, and heteronormativity and cisnormativity in collaborative ways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7. Build safe, fair and equitable organisations and institutions by focusing on policy and systems change, for example address masculine organisational cultures through prevention work targeted at settings where groups of men gather and interact, such as specific social venues and sports clubs, as well as through male dominated organisations and institutions.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dirty="0"/>
              <a:t>8. Strengthen positive, equal and respectful relations between and among women and men, girls and boys, for example build organisational and institutional cultures that promote and demonstrate the importance of equality, respect, safety and fairness in professional contexts.</a:t>
            </a:r>
          </a:p>
        </p:txBody>
      </p:sp>
      <p:sp>
        <p:nvSpPr>
          <p:cNvPr id="4" name="Slide Number Placeholder 3"/>
          <p:cNvSpPr>
            <a:spLocks noGrp="1"/>
          </p:cNvSpPr>
          <p:nvPr>
            <p:ph type="sldNum" sz="quarter" idx="5"/>
          </p:nvPr>
        </p:nvSpPr>
        <p:spPr/>
        <p:txBody>
          <a:bodyPr/>
          <a:lstStyle/>
          <a:p>
            <a:fld id="{830A2BDC-6303-498D-8C4A-41B2B115900E}" type="slidenum">
              <a:rPr lang="en-AU" smtClean="0"/>
              <a:t>43</a:t>
            </a:fld>
            <a:endParaRPr lang="en-AU"/>
          </a:p>
        </p:txBody>
      </p:sp>
    </p:spTree>
    <p:extLst>
      <p:ext uri="{BB962C8B-B14F-4D97-AF65-F5344CB8AC3E}">
        <p14:creationId xmlns:p14="http://schemas.microsoft.com/office/powerpoint/2010/main" val="1285436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AU" b="1" i="0"/>
              <a:t>Before the training:</a:t>
            </a:r>
          </a:p>
          <a:p>
            <a:pPr marL="185766" indent="-185766" defTabSz="990752">
              <a:buFont typeface="Arial" panose="020B0604020202020204" pitchFamily="34" charset="0"/>
              <a:buChar char="•"/>
              <a:defRPr/>
            </a:pPr>
            <a:r>
              <a:rPr lang="en-AU" b="0" i="0"/>
              <a:t>It is recommended you include the details of your university’s student support services, and processes for handling disclosures of violence and harassment. You may choose to put these on screen or develop a handout.</a:t>
            </a:r>
          </a:p>
          <a:p>
            <a:pPr marL="185766" indent="-185766">
              <a:buFont typeface="Arial" panose="020B0604020202020204" pitchFamily="34" charset="0"/>
              <a:buChar char="•"/>
              <a:defRPr/>
            </a:pPr>
            <a:r>
              <a:rPr lang="en-AU" b="0" i="0"/>
              <a:t>You may want to include appropriate state-based support services. Support directories for state-based services can be found at </a:t>
            </a:r>
            <a:r>
              <a:rPr lang="en-AU" u="sng">
                <a:solidFill>
                  <a:srgbClr val="0563C1"/>
                </a:solidFill>
                <a:effectLst/>
                <a:ea typeface="Calibri" panose="020F0502020204030204" pitchFamily="34" charset="0"/>
                <a:cs typeface="Times New Roman" panose="02020603050405020304" pitchFamily="18" charset="0"/>
                <a:hlinkClick r:id="rId3"/>
              </a:rPr>
              <a:t>familyviolencelaw.gov.au/get-help</a:t>
            </a:r>
            <a:r>
              <a:rPr lang="en-AU" u="sng">
                <a:solidFill>
                  <a:srgbClr val="0563C1"/>
                </a:solidFill>
                <a:ea typeface="Calibri" panose="020F0502020204030204" pitchFamily="34" charset="0"/>
                <a:cs typeface="Times New Roman" panose="02020603050405020304" pitchFamily="18" charset="0"/>
              </a:rPr>
              <a:t> </a:t>
            </a:r>
            <a:r>
              <a:rPr lang="en-AU" b="0" i="0"/>
              <a:t>or </a:t>
            </a:r>
            <a:r>
              <a:rPr lang="en-AU" u="sng">
                <a:solidFill>
                  <a:srgbClr val="0563C1"/>
                </a:solidFill>
                <a:effectLst/>
                <a:ea typeface="Calibri" panose="020F0502020204030204" pitchFamily="34" charset="0"/>
                <a:cs typeface="Times New Roman" panose="02020603050405020304" pitchFamily="18" charset="0"/>
                <a:hlinkClick r:id="rId4"/>
              </a:rPr>
              <a:t>anrows.org.au/support-directory</a:t>
            </a:r>
            <a:r>
              <a:rPr lang="en-AU" b="0" i="0"/>
              <a:t>. Consider including support services for Aboriginal and Torres Strait Islander people, LGBTIQ+ communities and multicultural communities.</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a:t>
            </a:fld>
            <a:endParaRPr lang="en-AU"/>
          </a:p>
        </p:txBody>
      </p:sp>
    </p:spTree>
    <p:extLst>
      <p:ext uri="{BB962C8B-B14F-4D97-AF65-F5344CB8AC3E}">
        <p14:creationId xmlns:p14="http://schemas.microsoft.com/office/powerpoint/2010/main" val="2568472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r>
              <a:rPr lang="en-AU"/>
              <a:t>While understanding and identifying the drivers in the working context is the primary prevention approach, students also need to be away of how women across all backgrounds can be impacted differently by gender-based violence and may need tailored support and approaches to overcome unique barriers that result form intersecting forms of discrimination.</a:t>
            </a:r>
          </a:p>
          <a:p>
            <a:endParaRPr lang="en-AU"/>
          </a:p>
          <a:p>
            <a:r>
              <a:rPr lang="en-AU" b="1"/>
              <a:t>Prompts</a:t>
            </a:r>
          </a:p>
          <a:p>
            <a:r>
              <a:rPr lang="en-AU"/>
              <a:t>Return to the previous slide and ask students to identify what be an example of one of the actions taking an intersectional approach. </a:t>
            </a:r>
          </a:p>
          <a:p>
            <a:endParaRPr lang="en-AU"/>
          </a:p>
          <a:p>
            <a:r>
              <a:rPr lang="en-AU"/>
              <a:t>For example, in the context of women with disabilities who might directly experience the gendered drivers of violence:</a:t>
            </a:r>
          </a:p>
          <a:p>
            <a:pPr marL="171450" indent="-171450">
              <a:buFont typeface="Arial" panose="020B0604020202020204" pitchFamily="34" charset="0"/>
              <a:buChar char="•"/>
            </a:pPr>
            <a:r>
              <a:rPr lang="en-AU"/>
              <a:t>There are intersections of gender inequality and ableism</a:t>
            </a:r>
          </a:p>
          <a:p>
            <a:pPr marL="171450" indent="-171450">
              <a:buFont typeface="Arial" panose="020B0604020202020204" pitchFamily="34" charset="0"/>
              <a:buChar char="•"/>
            </a:pPr>
            <a:r>
              <a:rPr lang="en-AU"/>
              <a:t>‘protection’ is often used as an excuse for behaviour that controls or limits the movement of women and people with a disability</a:t>
            </a:r>
          </a:p>
          <a:p>
            <a:pPr marL="171450" indent="-171450">
              <a:buFont typeface="Arial" panose="020B0604020202020204" pitchFamily="34" charset="0"/>
              <a:buChar char="•"/>
            </a:pPr>
            <a:r>
              <a:rPr lang="en-AU"/>
              <a:t>women with disabilities experiencing abuse often struggle to be heard or believed, even when they disclose abuse to others</a:t>
            </a:r>
          </a:p>
          <a:p>
            <a:pPr marL="171450" indent="-171450">
              <a:buFont typeface="Arial" panose="020B0604020202020204" pitchFamily="34" charset="0"/>
              <a:buChar char="•"/>
            </a:pPr>
            <a:r>
              <a:rPr lang="en-AU"/>
              <a:t>It’s important to not present any individuals as being inherently more ‘vulnerable’ than others, but rather recognise that larger systemic and structural forms of oppression and marginalisation make people vulnerable.</a:t>
            </a:r>
          </a:p>
          <a:p>
            <a:pPr marL="171450" indent="-171450">
              <a:buFont typeface="Arial" panose="020B0604020202020204" pitchFamily="34" charset="0"/>
              <a:buChar char="•"/>
            </a:pPr>
            <a:endParaRPr lang="en-AU"/>
          </a:p>
          <a:p>
            <a:pPr marL="0" indent="0">
              <a:buFont typeface="Arial" panose="020B0604020202020204" pitchFamily="34" charset="0"/>
              <a:buNone/>
            </a:pPr>
            <a:r>
              <a:rPr lang="en-AU" b="1"/>
              <a:t>Resources</a:t>
            </a:r>
          </a:p>
          <a:p>
            <a:pPr marL="0" indent="0">
              <a:buFont typeface="Arial" panose="020B0604020202020204" pitchFamily="34" charset="0"/>
              <a:buNone/>
            </a:pPr>
            <a:r>
              <a:rPr lang="en-AU">
                <a:hlinkClick r:id="rId3"/>
              </a:rPr>
              <a:t>Unpacking Violence: A storytelling resource for understanding nonphysical forms of abuse and the gendered drivers of violence against women - Our Watch</a:t>
            </a:r>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44</a:t>
            </a:fld>
            <a:endParaRPr lang="en-AU"/>
          </a:p>
        </p:txBody>
      </p:sp>
    </p:spTree>
    <p:extLst>
      <p:ext uri="{BB962C8B-B14F-4D97-AF65-F5344CB8AC3E}">
        <p14:creationId xmlns:p14="http://schemas.microsoft.com/office/powerpoint/2010/main" val="1267120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45</a:t>
            </a:fld>
            <a:endParaRPr lang="en-AU"/>
          </a:p>
        </p:txBody>
      </p:sp>
    </p:spTree>
    <p:extLst>
      <p:ext uri="{BB962C8B-B14F-4D97-AF65-F5344CB8AC3E}">
        <p14:creationId xmlns:p14="http://schemas.microsoft.com/office/powerpoint/2010/main" val="163828949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Facilitator’s notes</a:t>
            </a:r>
          </a:p>
          <a:p>
            <a:r>
              <a:rPr lang="en-US"/>
              <a:t>Use these statements as a way into understanding backlash and resistance. Ask students to discuss times that they’ve been on the receiving end of these statements or heard them. Ask them to share the context of the conversations.</a:t>
            </a:r>
          </a:p>
          <a:p>
            <a:endParaRPr lang="en-US"/>
          </a:p>
          <a:p>
            <a:r>
              <a:rPr lang="en-US"/>
              <a:t>Turn the discussion towards gender and sexuality and racism if students are not already there.</a:t>
            </a:r>
          </a:p>
          <a:p>
            <a:endParaRPr lang="en-US"/>
          </a:p>
          <a:p>
            <a:r>
              <a:rPr lang="en-US"/>
              <a:t>Derailing a conversation or shutting it down through undermining the other person’s perspective and suggesting that it as personal issue rather than a societal concern is a key characteristic of backlash and resistance.</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46</a:t>
            </a:fld>
            <a:endParaRPr lang="en-AU"/>
          </a:p>
        </p:txBody>
      </p:sp>
    </p:spTree>
    <p:extLst>
      <p:ext uri="{BB962C8B-B14F-4D97-AF65-F5344CB8AC3E}">
        <p14:creationId xmlns:p14="http://schemas.microsoft.com/office/powerpoint/2010/main" val="868356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notes</a:t>
            </a:r>
            <a:endParaRPr lang="en-US"/>
          </a:p>
          <a:p>
            <a:r>
              <a:rPr lang="en-US"/>
              <a:t>Point out that men tend to be more conservative in terms of gender equity discussions, initiatives and change but a proportion of women are also more resistant to change</a:t>
            </a:r>
          </a:p>
          <a:p>
            <a:endParaRPr lang="en-US"/>
          </a:p>
          <a:p>
            <a:r>
              <a:rPr lang="en-US"/>
              <a:t>‘Women may have investments in the very patterns of gender that have disadvantaged them. Some women make a patriarchal bargain where they go along with gender inequalities that disadvantage them in some ways because they can find some rewards or status in them.’ Michael Flood, VicHealth.</a:t>
            </a:r>
          </a:p>
          <a:p>
            <a:endParaRPr lang="en-US"/>
          </a:p>
          <a:p>
            <a:r>
              <a:rPr lang="en-US" b="1"/>
              <a:t>Resources</a:t>
            </a:r>
            <a:endParaRPr lang="en-US"/>
          </a:p>
          <a:p>
            <a:r>
              <a:rPr lang="en-US"/>
              <a:t>https://media-cdn.ourwatch.org.au/wp-content/uploads/sites/2/2019/02/15002447/PG_Dealing-with-backlash_UpdatedFeb2019.pdf</a:t>
            </a:r>
          </a:p>
          <a:p>
            <a:r>
              <a:rPr lang="en-US"/>
              <a:t>https://www.vichealth.vic.gov.au/-/media/ResourceCentre/PublicationsandResources/PVAW/Encountering-Resistance-Gender-Equality.pdf</a:t>
            </a:r>
          </a:p>
          <a:p>
            <a:r>
              <a:rPr lang="en-US"/>
              <a:t>https://www.vichealth.vic.gov.au/letter/articles/vh-letter-47-backlash</a:t>
            </a:r>
          </a:p>
          <a:p>
            <a:r>
              <a:rPr lang="en-US"/>
              <a:t>https://www.mav.asn.au/__data/assets/pdf_file/0019/21673/Gender-2018-3.-Managing-backlash-and-resistance-Dr-Michael-Flood.pdf</a:t>
            </a:r>
          </a:p>
          <a:p>
            <a:endParaRPr lang="en-AU"/>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47</a:t>
            </a:fld>
            <a:endParaRPr lang="en-AU"/>
          </a:p>
        </p:txBody>
      </p:sp>
    </p:spTree>
    <p:extLst>
      <p:ext uri="{BB962C8B-B14F-4D97-AF65-F5344CB8AC3E}">
        <p14:creationId xmlns:p14="http://schemas.microsoft.com/office/powerpoint/2010/main" val="72703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Facilitator notes</a:t>
            </a:r>
          </a:p>
          <a:p>
            <a:pPr>
              <a:spcBef>
                <a:spcPts val="600"/>
              </a:spcBef>
              <a:spcAft>
                <a:spcPts val="600"/>
              </a:spcAft>
            </a:pPr>
            <a:r>
              <a:rPr lang="en-AU" sz="1800">
                <a:effectLst/>
                <a:latin typeface="Calibri" panose="020F0502020204030204" pitchFamily="34" charset="0"/>
                <a:ea typeface="Calibri" panose="020F0502020204030204" pitchFamily="34" charset="0"/>
                <a:cs typeface="Times New Roman" panose="02020603050405020304" pitchFamily="18" charset="0"/>
              </a:rPr>
              <a:t>Resistance can take a range of forms, including: </a:t>
            </a:r>
          </a:p>
          <a:p>
            <a:pPr marL="285750" lvl="0" indent="-285750">
              <a:spcBef>
                <a:spcPts val="600"/>
              </a:spcBef>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Passive denial techniques which seek to ignore or minimise the impact of gender inequality and maintain the status quo, for example ‘There’s no problem here’.</a:t>
            </a:r>
          </a:p>
          <a:p>
            <a:pPr marL="285750" lvl="0" indent="-285750">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Appropriating or co-opting change efforts, for example ‘What about men’s rights?’.</a:t>
            </a:r>
          </a:p>
          <a:p>
            <a:pPr marL="285750" lvl="0" indent="-285750">
              <a:spcAft>
                <a:spcPts val="600"/>
              </a:spcAft>
              <a:buFont typeface="Arial" panose="020B0604020202020204" pitchFamily="34" charset="0"/>
              <a:buChar char="•"/>
            </a:pPr>
            <a:r>
              <a:rPr lang="en-AU" sz="1800">
                <a:effectLst/>
                <a:latin typeface="Calibri" panose="020F0502020204030204" pitchFamily="34" charset="0"/>
                <a:ea typeface="Calibri" panose="020F0502020204030204" pitchFamily="34" charset="0"/>
                <a:cs typeface="Times New Roman" panose="02020603050405020304" pitchFamily="18" charset="0"/>
              </a:rPr>
              <a:t>Backlash, which looks like active and aggressive opposition that has the aim of reversing or dismantling any change achieved.</a:t>
            </a:r>
          </a:p>
          <a:p>
            <a:pPr marL="342900" lvl="0" indent="-342900">
              <a:spcAft>
                <a:spcPts val="600"/>
              </a:spcAft>
              <a:buFont typeface="Symbol" panose="05050102010706020507" pitchFamily="18" charset="2"/>
              <a:buChar char=""/>
            </a:pPr>
            <a:endParaRPr lang="en-AU"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600"/>
              </a:spcAft>
              <a:buFont typeface="Symbol" panose="05050102010706020507" pitchFamily="18" charset="2"/>
              <a:buNone/>
            </a:pPr>
            <a:r>
              <a:rPr lang="en-AU" sz="1800" b="1">
                <a:effectLst/>
                <a:latin typeface="Calibri" panose="020F0502020204030204" pitchFamily="34" charset="0"/>
                <a:ea typeface="Calibri" panose="020F0502020204030204" pitchFamily="34" charset="0"/>
                <a:cs typeface="Times New Roman" panose="02020603050405020304" pitchFamily="18" charset="0"/>
              </a:rPr>
              <a:t>Prompts</a:t>
            </a:r>
          </a:p>
          <a:p>
            <a:pPr marL="0" lvl="0" indent="0">
              <a:spcAft>
                <a:spcPts val="600"/>
              </a:spcAft>
              <a:buFont typeface="Symbol" panose="05050102010706020507" pitchFamily="18" charset="2"/>
              <a:buNone/>
            </a:pPr>
            <a:r>
              <a:rPr lang="en-AU" sz="1800">
                <a:effectLst/>
                <a:latin typeface="Calibri" panose="020F0502020204030204" pitchFamily="34" charset="0"/>
                <a:ea typeface="Calibri" panose="020F0502020204030204" pitchFamily="34" charset="0"/>
                <a:cs typeface="Times New Roman" panose="02020603050405020304" pitchFamily="18" charset="0"/>
              </a:rPr>
              <a:t>Ask student to think of examples of when they have observed or experienced different types of resistance. Ask how the resistance was dealt with and how effective it may have been.</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48</a:t>
            </a:fld>
            <a:endParaRPr lang="en-AU"/>
          </a:p>
        </p:txBody>
      </p:sp>
    </p:spTree>
    <p:extLst>
      <p:ext uri="{BB962C8B-B14F-4D97-AF65-F5344CB8AC3E}">
        <p14:creationId xmlns:p14="http://schemas.microsoft.com/office/powerpoint/2010/main" val="41293097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Psychologist, academic and men’s rights advocate Jordan Peterson insists that there is a backlash against masculinity.</a:t>
            </a:r>
          </a:p>
          <a:p>
            <a:r>
              <a:rPr lang="en-US"/>
              <a:t>Tell students this is a good example of resistance.</a:t>
            </a:r>
          </a:p>
          <a:p>
            <a:endParaRPr lang="en-US"/>
          </a:p>
          <a:p>
            <a:r>
              <a:rPr lang="en-US" b="1"/>
              <a:t>Watch</a:t>
            </a:r>
          </a:p>
          <a:p>
            <a:r>
              <a:rPr lang="en-AU">
                <a:hlinkClick r:id="rId3"/>
              </a:rPr>
              <a:t>Jordan Peterson on the 'backlash against masculinity' - BBC News – YouTube</a:t>
            </a:r>
            <a:r>
              <a:rPr lang="en-US" b="1"/>
              <a:t> </a:t>
            </a:r>
            <a:r>
              <a:rPr lang="en-US" b="0"/>
              <a:t>(3:38)</a:t>
            </a:r>
          </a:p>
          <a:p>
            <a:endParaRPr lang="en-US"/>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49</a:t>
            </a:fld>
            <a:endParaRPr lang="en-AU"/>
          </a:p>
        </p:txBody>
      </p:sp>
    </p:spTree>
    <p:extLst>
      <p:ext uri="{BB962C8B-B14F-4D97-AF65-F5344CB8AC3E}">
        <p14:creationId xmlns:p14="http://schemas.microsoft.com/office/powerpoint/2010/main" val="8430073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AU" sz="1200" b="1" i="0" u="none" strike="noStrike">
                <a:solidFill>
                  <a:srgbClr val="000000"/>
                </a:solidFill>
                <a:effectLst/>
                <a:latin typeface="Calibri" panose="020F0502020204030204" pitchFamily="34" charset="0"/>
              </a:rPr>
              <a:t>Facilitator notes:</a:t>
            </a:r>
          </a:p>
          <a:p>
            <a:pPr>
              <a:spcBef>
                <a:spcPts val="600"/>
              </a:spcBef>
              <a:spcAft>
                <a:spcPts val="600"/>
              </a:spcAft>
            </a:pPr>
            <a:r>
              <a:rPr lang="en-AU" sz="1800">
                <a:effectLst/>
                <a:latin typeface="Calibri" panose="020F0502020204030204" pitchFamily="34" charset="0"/>
                <a:ea typeface="Calibri" panose="020F0502020204030204" pitchFamily="34" charset="0"/>
                <a:cs typeface="Times New Roman" panose="02020603050405020304" pitchFamily="18" charset="0"/>
              </a:rPr>
              <a:t>The spectrum of resistance shown in the diagram helps us to understand the different ways resistance is expressed, and why. People at the left-hand end of the spectrum of resistance – the entrenched opposition – are the least likely to join and support your argument, and the social norms in our culture reinforce their prejudices. Research has found that focusing on the ‘moveable middle’ –</a:t>
            </a:r>
            <a:r>
              <a:rPr lang="en-AU" sz="1800" b="1">
                <a:effectLst/>
                <a:latin typeface="Calibri" panose="020F0502020204030204" pitchFamily="34" charset="0"/>
                <a:ea typeface="Calibri" panose="020F0502020204030204" pitchFamily="34" charset="0"/>
                <a:cs typeface="Times New Roman" panose="02020603050405020304" pitchFamily="18" charset="0"/>
              </a:rPr>
              <a:t> </a:t>
            </a:r>
            <a:r>
              <a:rPr lang="en-AU" sz="1800">
                <a:effectLst/>
                <a:latin typeface="Calibri" panose="020F0502020204030204" pitchFamily="34" charset="0"/>
                <a:ea typeface="Calibri" panose="020F0502020204030204" pitchFamily="34" charset="0"/>
                <a:cs typeface="Times New Roman" panose="02020603050405020304" pitchFamily="18" charset="0"/>
              </a:rPr>
              <a:t>that is, on the people who are curious, or unconvinced about certain facts and evidence – is the best starting point for change. </a:t>
            </a:r>
          </a:p>
          <a:p>
            <a:pPr>
              <a:spcBef>
                <a:spcPts val="600"/>
              </a:spcBef>
            </a:pPr>
            <a:endParaRPr lang="en-AU" sz="1800">
              <a:effectLst/>
              <a:latin typeface="Calibri" panose="020F0502020204030204" pitchFamily="34" charset="0"/>
              <a:ea typeface="Calibri" panose="020F0502020204030204" pitchFamily="34" charset="0"/>
              <a:cs typeface="Arial" panose="020B0604020202020204" pitchFamily="34" charset="0"/>
            </a:endParaRPr>
          </a:p>
          <a:p>
            <a:pPr>
              <a:spcBef>
                <a:spcPts val="600"/>
              </a:spcBef>
            </a:pPr>
            <a:r>
              <a:rPr lang="en-AU" sz="1800" b="1">
                <a:effectLst/>
                <a:latin typeface="Calibri" panose="020F0502020204030204" pitchFamily="34" charset="0"/>
                <a:ea typeface="Calibri" panose="020F0502020204030204" pitchFamily="34" charset="0"/>
                <a:cs typeface="Arial" panose="020B0604020202020204" pitchFamily="34" charset="0"/>
              </a:rPr>
              <a:t>Source</a:t>
            </a:r>
          </a:p>
          <a:p>
            <a:pPr>
              <a:spcBef>
                <a:spcPts val="600"/>
              </a:spcBef>
            </a:pPr>
            <a:r>
              <a:rPr lang="en-AU" sz="1800">
                <a:effectLst/>
                <a:latin typeface="Calibri" panose="020F0502020204030204" pitchFamily="34" charset="0"/>
                <a:ea typeface="Calibri" panose="020F0502020204030204" pitchFamily="34" charset="0"/>
                <a:cs typeface="Arial" panose="020B0604020202020204" pitchFamily="34" charset="0"/>
              </a:rPr>
              <a:t>VicHealth. (2018). </a:t>
            </a:r>
            <a:r>
              <a:rPr lang="en-AU" sz="1800" i="1">
                <a:effectLst/>
                <a:latin typeface="Calibri" panose="020F0502020204030204" pitchFamily="34" charset="0"/>
                <a:ea typeface="Calibri" panose="020F0502020204030204" pitchFamily="34" charset="0"/>
                <a:cs typeface="Arial" panose="020B0604020202020204" pitchFamily="34" charset="0"/>
              </a:rPr>
              <a:t>Encountering resistance: Strategies to respond to resistance to gender equality initiatives</a:t>
            </a:r>
            <a:r>
              <a:rPr lang="en-AU" sz="1800">
                <a:effectLst/>
                <a:latin typeface="Calibri" panose="020F0502020204030204" pitchFamily="34" charset="0"/>
                <a:ea typeface="Calibri" panose="020F0502020204030204" pitchFamily="34" charset="0"/>
                <a:cs typeface="Arial" panose="020B0604020202020204" pitchFamily="34" charset="0"/>
              </a:rPr>
              <a:t>. Victorian Government. </a:t>
            </a: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50</a:t>
            </a:fld>
            <a:endParaRPr lang="en-AU"/>
          </a:p>
        </p:txBody>
      </p:sp>
    </p:spTree>
    <p:extLst>
      <p:ext uri="{BB962C8B-B14F-4D97-AF65-F5344CB8AC3E}">
        <p14:creationId xmlns:p14="http://schemas.microsoft.com/office/powerpoint/2010/main" val="19580611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AU" sz="1200" b="1" i="0" u="none" strike="noStrike">
                <a:solidFill>
                  <a:srgbClr val="000000"/>
                </a:solidFill>
                <a:effectLst/>
                <a:latin typeface="Calibri" panose="020F0502020204030204" pitchFamily="34" charset="0"/>
              </a:rPr>
              <a:t>Facilitator notes</a:t>
            </a:r>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1. Don’t be surprised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Resistance is to be expected. Prepare for it. Resistance means your work advocating for equality is getting traction.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1" i="0" u="none" strike="noStrike">
                <a:solidFill>
                  <a:srgbClr val="000000"/>
                </a:solidFill>
                <a:effectLst/>
                <a:latin typeface="Calibri" panose="020F0502020204030204" pitchFamily="34" charset="0"/>
              </a:rPr>
              <a:t> </a:t>
            </a:r>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1" i="0" u="none" strike="noStrike">
                <a:solidFill>
                  <a:srgbClr val="000000"/>
                </a:solidFill>
                <a:effectLst/>
                <a:latin typeface="Calibri" panose="020F0502020204030204" pitchFamily="34" charset="0"/>
              </a:rPr>
              <a:t> </a:t>
            </a:r>
            <a:r>
              <a:rPr lang="en-AU" sz="1200" b="0" i="0" u="none" strike="noStrike">
                <a:solidFill>
                  <a:srgbClr val="000000"/>
                </a:solidFill>
                <a:effectLst/>
                <a:latin typeface="Calibri" panose="020F0502020204030204" pitchFamily="34" charset="0"/>
              </a:rPr>
              <a:t>2. Understand the form </a:t>
            </a:r>
            <a:r>
              <a:rPr lang="en-AU" sz="1200" b="0" i="0">
                <a:solidFill>
                  <a:srgbClr val="444444"/>
                </a:solidFill>
                <a:effectLst/>
                <a:latin typeface="Calibri" panose="020F0502020204030204" pitchFamily="34" charset="0"/>
              </a:rPr>
              <a:t>​and who it’s coming from</a:t>
            </a:r>
            <a:endParaRPr lang="en-AU" b="0" i="0">
              <a:solidFill>
                <a:srgbClr val="444444"/>
              </a:solidFill>
              <a:effectLst/>
              <a:latin typeface="Calibri" panose="020F0502020204030204" pitchFamily="34"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r>
              <a:rPr lang="en-AU" sz="1200" b="0" i="0" u="none" strike="noStrike">
                <a:solidFill>
                  <a:srgbClr val="000000"/>
                </a:solidFill>
                <a:effectLst/>
                <a:latin typeface="Calibri" panose="020F0502020204030204" pitchFamily="34" charset="0"/>
              </a:rPr>
              <a:t>Resistance takes different forms. Thinking through the form will help in crafting your responses. </a:t>
            </a:r>
            <a:r>
              <a:rPr lang="en-AU" sz="1000" b="0" i="0" u="none" strike="noStrike">
                <a:solidFill>
                  <a:srgbClr val="000000"/>
                </a:solidFill>
                <a:effectLst/>
                <a:latin typeface="Calibri" panose="020F0502020204030204" pitchFamily="34" charset="0"/>
              </a:rPr>
              <a:t>Tailor your messaging to your audience to address their concerns or correct misinformation. </a:t>
            </a:r>
            <a:r>
              <a:rPr lang="en-AU" sz="1000" b="0" i="0">
                <a:solidFill>
                  <a:srgbClr val="444444"/>
                </a:solidFill>
                <a:effectLst/>
                <a:latin typeface="Calibri" panose="020F0502020204030204" pitchFamily="34" charset="0"/>
              </a:rPr>
              <a:t>​</a:t>
            </a:r>
            <a:r>
              <a:rPr lang="en-AU" sz="1000" b="0" i="0" u="none" strike="noStrike">
                <a:solidFill>
                  <a:srgbClr val="000000"/>
                </a:solidFill>
                <a:effectLst/>
                <a:latin typeface="Calibri" panose="020F0502020204030204" pitchFamily="34" charset="0"/>
              </a:rPr>
              <a:t>Entrenched opposition won’t be convinced. Understand when to respond and when to leave it alone. Find allies and focus on the ‘moveable middle’. </a:t>
            </a:r>
            <a:r>
              <a:rPr lang="en-AU" sz="10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3. Be willing to listen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Create spaces for diverse views and experiences to be expressed. When people can have their say and talk about their own beliefs, biases and fears without being shut down, they are more likely to be open to other messages.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endParaRPr lang="en-AU" sz="1200" b="0" i="0" u="none" strike="noStrike">
              <a:solidFill>
                <a:srgbClr val="444444"/>
              </a:solidFill>
              <a:effectLst/>
              <a:latin typeface="Calibri" panose="020F0502020204030204" pitchFamily="34" charset="0"/>
            </a:endParaRPr>
          </a:p>
          <a:p>
            <a:pPr algn="just" rtl="0" fontAlgn="base"/>
            <a:r>
              <a:rPr lang="en-AU" sz="1000" b="0" i="0" u="none" strike="noStrike">
                <a:solidFill>
                  <a:srgbClr val="000000"/>
                </a:solidFill>
                <a:effectLst/>
                <a:latin typeface="Calibri" panose="020F0502020204030204" pitchFamily="34" charset="0"/>
              </a:rPr>
              <a:t> 4. Frame, don’t shame</a:t>
            </a:r>
          </a:p>
          <a:p>
            <a:pPr algn="just" rtl="0" fontAlgn="base"/>
            <a:r>
              <a:rPr lang="en-AU" sz="1000" b="0" i="0" u="none" strike="noStrike">
                <a:solidFill>
                  <a:srgbClr val="000000"/>
                </a:solidFill>
                <a:effectLst/>
                <a:latin typeface="Calibri" panose="020F0502020204030204" pitchFamily="34" charset="0"/>
              </a:rPr>
              <a:t>Tell real-life stories about gender equality and allow personal accounts to be shared to help people connect emotionally, not just rationally, to the concepts. Note the benefits of equality to both men and women, and address myths and misinformation. </a:t>
            </a:r>
            <a:r>
              <a:rPr lang="en-AU" sz="10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 5. Use facts and evidence to support your statements </a:t>
            </a:r>
          </a:p>
          <a:p>
            <a:pPr algn="just" rtl="0" fontAlgn="base"/>
            <a:endParaRPr lang="en-AU" sz="1200" b="0" i="0" u="none" strike="noStrike">
              <a:solidFill>
                <a:srgbClr val="000000"/>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6. Defend against derailing techniques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pPr algn="just" rtl="0" fontAlgn="base"/>
            <a:r>
              <a:rPr lang="en-AU" sz="1200" b="0" i="0" u="none" strike="noStrike">
                <a:solidFill>
                  <a:srgbClr val="000000"/>
                </a:solidFill>
                <a:effectLst/>
                <a:latin typeface="Calibri" panose="020F0502020204030204" pitchFamily="34" charset="0"/>
              </a:rPr>
              <a:t>Derailing techniques are used to gain power over others. Recognising them helps you respond effectively. For example, if you’re asked, ‘Can’t you take a joke?’, that’s the domination technique of ridiculing. The defensive strategy for this is to ask more questions – immediately inviting them to explain what they meant by that. The confirmation technique is to give respect and space for others, confirming that you take contributions seriously. </a:t>
            </a:r>
            <a:r>
              <a:rPr lang="en-AU" sz="1200" b="0" i="0">
                <a:solidFill>
                  <a:srgbClr val="444444"/>
                </a:solidFill>
                <a:effectLst/>
                <a:latin typeface="Calibri" panose="020F0502020204030204" pitchFamily="34" charset="0"/>
              </a:rPr>
              <a:t>​</a:t>
            </a:r>
            <a:endParaRPr lang="en-AU" b="0" i="0">
              <a:solidFill>
                <a:srgbClr val="444444"/>
              </a:solidFill>
              <a:effectLst/>
              <a:latin typeface="Calibri" panose="020F0502020204030204" pitchFamily="34" charset="0"/>
            </a:endParaRPr>
          </a:p>
          <a:p>
            <a:endParaRPr lang="en-AU"/>
          </a:p>
        </p:txBody>
      </p:sp>
      <p:sp>
        <p:nvSpPr>
          <p:cNvPr id="4" name="Slide Number Placeholder 3"/>
          <p:cNvSpPr>
            <a:spLocks noGrp="1"/>
          </p:cNvSpPr>
          <p:nvPr>
            <p:ph type="sldNum" sz="quarter" idx="5"/>
          </p:nvPr>
        </p:nvSpPr>
        <p:spPr/>
        <p:txBody>
          <a:bodyPr/>
          <a:lstStyle/>
          <a:p>
            <a:fld id="{8BB94019-0E25-4257-96DF-6793D54FD680}" type="slidenum">
              <a:rPr lang="en-AU" smtClean="0"/>
              <a:t>51</a:t>
            </a:fld>
            <a:endParaRPr lang="en-AU"/>
          </a:p>
        </p:txBody>
      </p:sp>
    </p:spTree>
    <p:extLst>
      <p:ext uri="{BB962C8B-B14F-4D97-AF65-F5344CB8AC3E}">
        <p14:creationId xmlns:p14="http://schemas.microsoft.com/office/powerpoint/2010/main" val="3932353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830A2BDC-6303-498D-8C4A-41B2B115900E}" type="slidenum">
              <a:rPr lang="en-AU" smtClean="0"/>
              <a:t>6</a:t>
            </a:fld>
            <a:endParaRPr lang="en-AU"/>
          </a:p>
        </p:txBody>
      </p:sp>
    </p:spTree>
    <p:extLst>
      <p:ext uri="{BB962C8B-B14F-4D97-AF65-F5344CB8AC3E}">
        <p14:creationId xmlns:p14="http://schemas.microsoft.com/office/powerpoint/2010/main" val="3167833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dirty="0">
                <a:solidFill>
                  <a:srgbClr val="4D4D4C"/>
                </a:solidFill>
                <a:latin typeface="+mn-lt"/>
                <a:cs typeface="Calibri Light"/>
              </a:rPr>
              <a:t>Facilitator notes</a:t>
            </a:r>
          </a:p>
          <a:p>
            <a:endParaRPr lang="en-US" sz="1200" dirty="0">
              <a:latin typeface="+mn-lt"/>
            </a:endParaRPr>
          </a:p>
          <a:p>
            <a:r>
              <a:rPr lang="en-US" sz="1200" dirty="0">
                <a:latin typeface="+mn-lt"/>
              </a:rPr>
              <a:t>Social determinants of health, sometimes referred to as the ‘core determinants’, are the conditions in which people are born, live, grow, work and age that influence their health outcomes.  Examples include: </a:t>
            </a:r>
          </a:p>
          <a:p>
            <a:endParaRPr lang="en-US" sz="1200" dirty="0">
              <a:latin typeface="+mn-lt"/>
            </a:endParaRPr>
          </a:p>
          <a:p>
            <a:pPr marL="185766" indent="-185766">
              <a:buFont typeface="Arial" panose="020B0604020202020204" pitchFamily="34" charset="0"/>
              <a:buChar char="•"/>
            </a:pPr>
            <a:r>
              <a:rPr lang="en-US" sz="1200" dirty="0">
                <a:latin typeface="+mn-lt"/>
              </a:rPr>
              <a:t>gender</a:t>
            </a:r>
          </a:p>
          <a:p>
            <a:pPr marL="185766" indent="-185766">
              <a:buFont typeface="Arial" panose="020B0604020202020204" pitchFamily="34" charset="0"/>
              <a:buChar char="•"/>
            </a:pPr>
            <a:r>
              <a:rPr lang="en-US" sz="1200" dirty="0">
                <a:latin typeface="+mn-lt"/>
              </a:rPr>
              <a:t>Education and literacy</a:t>
            </a:r>
          </a:p>
          <a:p>
            <a:pPr marL="185766" indent="-185766">
              <a:buFont typeface="Arial" panose="020B0604020202020204" pitchFamily="34" charset="0"/>
              <a:buChar char="•"/>
            </a:pPr>
            <a:r>
              <a:rPr lang="en-US" sz="1200" dirty="0">
                <a:latin typeface="+mn-lt"/>
              </a:rPr>
              <a:t>employment</a:t>
            </a:r>
          </a:p>
          <a:p>
            <a:pPr marL="185766" indent="-185766">
              <a:buFont typeface="Arial" panose="020B0604020202020204" pitchFamily="34" charset="0"/>
              <a:buChar char="•"/>
            </a:pPr>
            <a:r>
              <a:rPr lang="en-US" sz="1200" dirty="0">
                <a:latin typeface="+mn-lt"/>
              </a:rPr>
              <a:t>culture </a:t>
            </a:r>
          </a:p>
          <a:p>
            <a:pPr marL="185766" indent="-185766">
              <a:buFont typeface="Arial" panose="020B0604020202020204" pitchFamily="34" charset="0"/>
              <a:buChar char="•"/>
            </a:pPr>
            <a:r>
              <a:rPr lang="en-US" sz="1200" dirty="0">
                <a:latin typeface="+mn-lt"/>
              </a:rPr>
              <a:t>financial and social status</a:t>
            </a:r>
          </a:p>
          <a:p>
            <a:pPr marL="185766" indent="-185766">
              <a:buFont typeface="Arial" panose="020B0604020202020204" pitchFamily="34" charset="0"/>
              <a:buChar char="•"/>
            </a:pPr>
            <a:r>
              <a:rPr lang="en-US" sz="1200" dirty="0">
                <a:latin typeface="+mn-lt"/>
              </a:rPr>
              <a:t>physical environment (including housing)</a:t>
            </a:r>
          </a:p>
          <a:p>
            <a:pPr marL="185766" indent="-185766">
              <a:buFont typeface="Arial" panose="020B0604020202020204" pitchFamily="34" charset="0"/>
              <a:buChar char="•"/>
            </a:pPr>
            <a:r>
              <a:rPr lang="en-US" sz="1200" dirty="0">
                <a:latin typeface="+mn-lt"/>
              </a:rPr>
              <a:t>social environment. </a:t>
            </a:r>
          </a:p>
          <a:p>
            <a:endParaRPr lang="en-US" sz="1200" dirty="0">
              <a:latin typeface="+mn-lt"/>
            </a:endParaRPr>
          </a:p>
          <a:p>
            <a:r>
              <a:rPr lang="en-US" sz="1200" dirty="0">
                <a:latin typeface="+mn-lt"/>
              </a:rPr>
              <a:t>These determinants often interact and influence each other, meaning that a person’s gender, education and other conditions have considerable influence in shaping their experience of the world and the expectations, opportunities and barriers.</a:t>
            </a:r>
          </a:p>
          <a:p>
            <a:r>
              <a:rPr lang="en-US" sz="1200" dirty="0">
                <a:latin typeface="+mn-lt"/>
              </a:rPr>
              <a:t>Social determinants of health, sometimes referred to as the ‘core determinants’, are the conditions in which people are born, live, grow, work and age that influence their health outcomes. </a:t>
            </a:r>
          </a:p>
          <a:p>
            <a:endParaRPr lang="en-US" sz="1200" dirty="0">
              <a:latin typeface="+mn-lt"/>
            </a:endParaRPr>
          </a:p>
          <a:p>
            <a:pPr algn="l"/>
            <a:r>
              <a:rPr lang="en-AU" sz="1200" b="0" i="0" dirty="0">
                <a:solidFill>
                  <a:srgbClr val="222222"/>
                </a:solidFill>
                <a:effectLst/>
                <a:latin typeface="+mn-lt"/>
              </a:rPr>
              <a:t>The Madrid Statement issued by the WHO in 2002 recognises that the factors that determine health and ill health are different for men and women. It argues that mainstreaming gender in health is the most effective strategy for achieving gender equity. Such a strategy, if comprehensively implemented, would promote the integration of gender concerns into the development and monitoring of policies and services with the aim of ensuring that women and men achieve optimal health outcomes.</a:t>
            </a:r>
          </a:p>
          <a:p>
            <a:pPr algn="l"/>
            <a:endParaRPr lang="en-AU" sz="1200" b="0" i="0" dirty="0">
              <a:solidFill>
                <a:srgbClr val="222222"/>
              </a:solidFill>
              <a:effectLst/>
              <a:latin typeface="+mn-lt"/>
            </a:endParaRPr>
          </a:p>
          <a:p>
            <a:pPr algn="l"/>
            <a:r>
              <a:rPr lang="en-AU" sz="1200" b="1" i="0" dirty="0">
                <a:solidFill>
                  <a:srgbClr val="222222"/>
                </a:solidFill>
                <a:effectLst/>
                <a:latin typeface="+mn-lt"/>
              </a:rPr>
              <a:t>Sources</a:t>
            </a:r>
          </a:p>
          <a:p>
            <a:pPr algn="l"/>
            <a:r>
              <a:rPr lang="en-AU" sz="1200" dirty="0">
                <a:latin typeface="+mn-lt"/>
                <a:hlinkClick r:id="rId3"/>
              </a:rPr>
              <a:t>Department of Health | 5.1 Sex and gender as determinants of health</a:t>
            </a:r>
            <a:endParaRPr lang="en-US" sz="1200" dirty="0">
              <a:latin typeface="+mn-lt"/>
            </a:endParaRPr>
          </a:p>
          <a:p>
            <a:endParaRPr lang="en-US" sz="1200" dirty="0">
              <a:latin typeface="+mn-lt"/>
            </a:endParaRPr>
          </a:p>
          <a:p>
            <a:endParaRPr lang="en-US" sz="1200" dirty="0">
              <a:latin typeface="+mn-lt"/>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8</a:t>
            </a:fld>
            <a:endParaRPr lang="en-AU"/>
          </a:p>
        </p:txBody>
      </p:sp>
    </p:spTree>
    <p:extLst>
      <p:ext uri="{BB962C8B-B14F-4D97-AF65-F5344CB8AC3E}">
        <p14:creationId xmlns:p14="http://schemas.microsoft.com/office/powerpoint/2010/main" val="2759033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672">
              <a:defRPr/>
            </a:pPr>
            <a:r>
              <a:rPr lang="en-US" sz="1200" b="1" dirty="0">
                <a:solidFill>
                  <a:srgbClr val="4D4D4C"/>
                </a:solidFill>
                <a:latin typeface="+mn-lt"/>
                <a:cs typeface="Calibri Light"/>
              </a:rPr>
              <a:t>Facilitator notes:</a:t>
            </a:r>
            <a:endParaRPr lang="en-AU" sz="1200" dirty="0">
              <a:latin typeface="+mn-lt"/>
            </a:endParaRPr>
          </a:p>
          <a:p>
            <a:pPr defTabSz="990672">
              <a:defRPr/>
            </a:pPr>
            <a:r>
              <a:rPr lang="en-AU" sz="1200" dirty="0">
                <a:latin typeface="+mn-lt"/>
              </a:rPr>
              <a:t>Historically in our society, sex and gender have operated in a binary of opposites and either/or – male/female, man/woman</a:t>
            </a:r>
          </a:p>
          <a:p>
            <a:pPr defTabSz="990672">
              <a:defRPr/>
            </a:pPr>
            <a:r>
              <a:rPr lang="en-AU" sz="1200" dirty="0">
                <a:latin typeface="+mn-lt"/>
              </a:rPr>
              <a:t>We are assigned a sex at birth (or before) and from that our gender AND our sexuality is often implied.</a:t>
            </a:r>
          </a:p>
          <a:p>
            <a:pPr defTabSz="990672">
              <a:defRPr/>
            </a:pPr>
            <a:endParaRPr lang="en-AU" sz="1200" dirty="0">
              <a:latin typeface="+mn-lt"/>
            </a:endParaRPr>
          </a:p>
          <a:p>
            <a:pPr defTabSz="990672">
              <a:defRPr/>
            </a:pPr>
            <a:r>
              <a:rPr lang="en-AU" sz="1200" dirty="0">
                <a:latin typeface="+mn-lt"/>
              </a:rPr>
              <a:t>This is a very rigid perspective of gender that fixes it to our sex and our sexuality, with origins in our institutions such as medicine, religion, government and family.</a:t>
            </a:r>
          </a:p>
          <a:p>
            <a:pPr defTabSz="990672">
              <a:defRPr/>
            </a:pPr>
            <a:endParaRPr lang="en-AU" sz="1200" dirty="0">
              <a:latin typeface="+mn-lt"/>
            </a:endParaRPr>
          </a:p>
          <a:p>
            <a:pPr algn="just">
              <a:lnSpc>
                <a:spcPct val="120000"/>
              </a:lnSpc>
              <a:spcAft>
                <a:spcPts val="1084"/>
              </a:spcAft>
            </a:pPr>
            <a:r>
              <a:rPr lang="en-AU" sz="1200" b="1" dirty="0">
                <a:latin typeface="+mn-lt"/>
                <a:ea typeface="Calibri" panose="020F0502020204030204" pitchFamily="34" charset="0"/>
                <a:cs typeface="Calibri" panose="020F0502020204030204" pitchFamily="34" charset="0"/>
              </a:rPr>
              <a:t>Sex assigned at birth </a:t>
            </a:r>
            <a:endParaRPr lang="en-AU" sz="1200" b="1" dirty="0">
              <a:latin typeface="+mn-lt"/>
              <a:ea typeface="Calibri" panose="020F0502020204030204" pitchFamily="34" charset="0"/>
              <a:cs typeface="Times New Roman" panose="02020603050405020304" pitchFamily="18" charset="0"/>
            </a:endParaRPr>
          </a:p>
          <a:p>
            <a:r>
              <a:rPr lang="en-AU" sz="1200" i="0" dirty="0">
                <a:latin typeface="+mn-lt"/>
                <a:ea typeface="Calibri" panose="020F0502020204030204" pitchFamily="34" charset="0"/>
                <a:cs typeface="Calibri" panose="020F0502020204030204" pitchFamily="34" charset="0"/>
              </a:rPr>
              <a:t>Sex refers to a person’s biology, such as the physical characteristics of their genitalia, their chromones, their hormones and whether they produce sperm or eggs. People are assigned a sex at birth. </a:t>
            </a:r>
          </a:p>
          <a:p>
            <a:r>
              <a:rPr lang="en-AU" sz="1200" i="0" dirty="0">
                <a:latin typeface="+mn-lt"/>
                <a:ea typeface="Calibri" panose="020F0502020204030204" pitchFamily="34" charset="0"/>
                <a:cs typeface="Calibri" panose="020F0502020204030204" pitchFamily="34" charset="0"/>
              </a:rPr>
              <a:t>Even at a biological level there are strong messages in our society telling us that we must have bodies that fit into either male or female.  </a:t>
            </a:r>
          </a:p>
          <a:p>
            <a:r>
              <a:rPr lang="en-AU" sz="1200" i="0" dirty="0">
                <a:latin typeface="+mn-lt"/>
                <a:ea typeface="Calibri" panose="020F0502020204030204" pitchFamily="34" charset="0"/>
                <a:cs typeface="Calibri" panose="020F0502020204030204" pitchFamily="34" charset="0"/>
              </a:rPr>
              <a:t>While many of us do fit into the box of being either clearly defined male or female, there are also many people </a:t>
            </a:r>
            <a:r>
              <a:rPr lang="en-AU" sz="1200" i="0" dirty="0">
                <a:latin typeface="+mn-lt"/>
                <a:ea typeface="Times New Roman" panose="02020603050405020304" pitchFamily="18" charset="0"/>
                <a:cs typeface="Calibri" panose="020F0502020204030204" pitchFamily="34" charset="0"/>
              </a:rPr>
              <a:t>born with physical sex characteristics that don’t fit medical and social norms for female or male. These people are referred to as intersex. </a:t>
            </a:r>
          </a:p>
          <a:p>
            <a:pPr algn="just">
              <a:lnSpc>
                <a:spcPct val="107000"/>
              </a:lnSpc>
              <a:spcAft>
                <a:spcPts val="867"/>
              </a:spcAft>
            </a:pPr>
            <a:endParaRPr lang="en-AU" sz="1200" u="sng" dirty="0">
              <a:latin typeface="+mn-lt"/>
              <a:ea typeface="Calibri" panose="020F0502020204030204" pitchFamily="34" charset="0"/>
              <a:cs typeface="Times New Roman" panose="02020603050405020304" pitchFamily="18" charset="0"/>
            </a:endParaRPr>
          </a:p>
          <a:p>
            <a:pPr algn="just">
              <a:lnSpc>
                <a:spcPct val="107000"/>
              </a:lnSpc>
              <a:spcAft>
                <a:spcPts val="867"/>
              </a:spcAft>
            </a:pPr>
            <a:r>
              <a:rPr lang="en-AU" sz="1200" b="1" u="none" dirty="0">
                <a:latin typeface="+mn-lt"/>
                <a:ea typeface="Calibri" panose="020F0502020204030204" pitchFamily="34" charset="0"/>
                <a:cs typeface="Times New Roman" panose="02020603050405020304" pitchFamily="18" charset="0"/>
              </a:rPr>
              <a:t>Intersex people</a:t>
            </a:r>
          </a:p>
          <a:p>
            <a:pPr algn="just">
              <a:lnSpc>
                <a:spcPct val="107000"/>
              </a:lnSpc>
              <a:spcAft>
                <a:spcPts val="867"/>
              </a:spcAft>
            </a:pPr>
            <a:r>
              <a:rPr lang="en-AU" sz="1200" dirty="0">
                <a:latin typeface="+mn-lt"/>
                <a:ea typeface="Calibri" panose="020F0502020204030204" pitchFamily="34" charset="0"/>
                <a:cs typeface="Times New Roman" panose="02020603050405020304" pitchFamily="18" charset="0"/>
              </a:rPr>
              <a:t>From birth, many intersex people experience a medical community and society telling them their bodies are wrong and need to fit within only male or female, and their sex is assigned based on the appearance of genitals.  The Australian Human Rights Commission estimates that 1.7 percent of children born in Australia are intersex, however this may be a conservative estimate “given that many elements of sex are difficult to detect”. See Intersex Human Rights Australia for further information if needed: </a:t>
            </a:r>
            <a:r>
              <a:rPr lang="en-AU" sz="1200" u="sng" dirty="0">
                <a:solidFill>
                  <a:srgbClr val="0563C1"/>
                </a:solidFill>
                <a:latin typeface="+mn-lt"/>
                <a:ea typeface="Calibri" panose="020F0502020204030204" pitchFamily="34" charset="0"/>
                <a:cs typeface="Times New Roman" panose="02020603050405020304" pitchFamily="18" charset="0"/>
                <a:hlinkClick r:id="rId3"/>
              </a:rPr>
              <a:t>https://ihra.org.au/</a:t>
            </a:r>
            <a:r>
              <a:rPr lang="en-AU" sz="1200" dirty="0">
                <a:latin typeface="+mn-lt"/>
                <a:ea typeface="Calibri" panose="020F0502020204030204" pitchFamily="34" charset="0"/>
                <a:cs typeface="Times New Roman" panose="02020603050405020304" pitchFamily="18" charset="0"/>
              </a:rPr>
              <a:t> </a:t>
            </a:r>
          </a:p>
          <a:p>
            <a:pPr algn="just">
              <a:lnSpc>
                <a:spcPct val="107000"/>
              </a:lnSpc>
              <a:spcAft>
                <a:spcPts val="867"/>
              </a:spcAft>
            </a:pPr>
            <a:endParaRPr lang="en-AU" sz="120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b="1" dirty="0">
                <a:latin typeface="+mn-lt"/>
                <a:ea typeface="Calibri" panose="020F0502020204030204" pitchFamily="34" charset="0"/>
                <a:cs typeface="Calibri" panose="020F0502020204030204" pitchFamily="34" charset="0"/>
              </a:rPr>
              <a:t>Gender</a:t>
            </a: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Gender refers to the socially learnt roles, behaviours activities and attributes that society considers appropriate for men and women. Gender varies between cultures and changes over time.</a:t>
            </a:r>
            <a:endParaRPr lang="en-AU" sz="1200" i="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Historical and societal understanding and expectations of gender define masculinity and femininity. People are expected to identify as either a man or a woman – and this is expected to match their genitals and chromosomes. </a:t>
            </a:r>
            <a:endParaRPr lang="en-AU" sz="1200" i="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i="0" dirty="0">
                <a:latin typeface="+mn-lt"/>
                <a:ea typeface="Calibri" panose="020F0502020204030204" pitchFamily="34" charset="0"/>
                <a:cs typeface="Calibri" panose="020F0502020204030204" pitchFamily="34" charset="0"/>
              </a:rPr>
              <a:t>Norms (or society-wide beliefs) about gender mean that people who identify as a man are expected to wear certain clothes (and not others), enjoy certain things, or express themselves in particular ways – and this looks very different for people who identify as a woman.</a:t>
            </a:r>
          </a:p>
          <a:p>
            <a:pPr algn="just">
              <a:lnSpc>
                <a:spcPct val="120000"/>
              </a:lnSpc>
              <a:spcAft>
                <a:spcPts val="1084"/>
              </a:spcAft>
            </a:pPr>
            <a:endParaRPr lang="en-AU" sz="1200" dirty="0">
              <a:latin typeface="+mn-lt"/>
              <a:ea typeface="Calibri" panose="020F0502020204030204" pitchFamily="34" charset="0"/>
              <a:cs typeface="Times New Roman" panose="02020603050405020304" pitchFamily="18" charset="0"/>
            </a:endParaRPr>
          </a:p>
          <a:p>
            <a:pPr algn="just">
              <a:lnSpc>
                <a:spcPct val="120000"/>
              </a:lnSpc>
              <a:spcAft>
                <a:spcPts val="1084"/>
              </a:spcAft>
            </a:pPr>
            <a:r>
              <a:rPr lang="en-AU" sz="1200" b="1" dirty="0">
                <a:latin typeface="+mn-lt"/>
                <a:ea typeface="Calibri" panose="020F0502020204030204" pitchFamily="34" charset="0"/>
                <a:cs typeface="Calibri" panose="020F0502020204030204" pitchFamily="34" charset="0"/>
              </a:rPr>
              <a:t>Prompts</a:t>
            </a:r>
          </a:p>
          <a:p>
            <a:pPr algn="just">
              <a:lnSpc>
                <a:spcPct val="120000"/>
              </a:lnSpc>
              <a:spcAft>
                <a:spcPts val="1084"/>
              </a:spcAft>
            </a:pPr>
            <a:r>
              <a:rPr lang="en-AU" sz="1200" b="0" dirty="0">
                <a:latin typeface="+mn-lt"/>
                <a:ea typeface="Calibri" panose="020F0502020204030204" pitchFamily="34" charset="0"/>
                <a:cs typeface="Calibri" panose="020F0502020204030204" pitchFamily="34" charset="0"/>
              </a:rPr>
              <a:t>Ask</a:t>
            </a:r>
            <a:r>
              <a:rPr lang="en-AU" sz="1200" dirty="0">
                <a:latin typeface="+mn-lt"/>
                <a:ea typeface="Calibri" panose="020F0502020204030204" pitchFamily="34" charset="0"/>
                <a:cs typeface="Calibri" panose="020F0502020204030204" pitchFamily="34" charset="0"/>
              </a:rPr>
              <a:t> students to think about the traits commonly associated with ‘being a man’ or ‘being a woman’ i.e. masculinity and femininity. </a:t>
            </a:r>
          </a:p>
          <a:p>
            <a:pPr algn="just">
              <a:lnSpc>
                <a:spcPct val="120000"/>
              </a:lnSpc>
              <a:spcAft>
                <a:spcPts val="1084"/>
              </a:spcAft>
            </a:pPr>
            <a:r>
              <a:rPr lang="en-AU" sz="1200" dirty="0">
                <a:latin typeface="+mn-lt"/>
                <a:ea typeface="Calibri" panose="020F0502020204030204" pitchFamily="34" charset="0"/>
                <a:cs typeface="Calibri" panose="020F0502020204030204" pitchFamily="34" charset="0"/>
              </a:rPr>
              <a:t>Look for ways these can be grouped in sex-based or biological characteristics, and gender-based or socially constructed characteristics.</a:t>
            </a:r>
            <a:endParaRPr lang="en-AU" sz="1200" dirty="0">
              <a:latin typeface="+mn-lt"/>
              <a:ea typeface="Calibri" panose="020F0502020204030204" pitchFamily="34" charset="0"/>
              <a:cs typeface="Times New Roman" panose="02020603050405020304" pitchFamily="18" charset="0"/>
            </a:endParaRPr>
          </a:p>
          <a:p>
            <a:endParaRPr lang="en-AU"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9</a:t>
            </a:fld>
            <a:endParaRPr lang="en-AU"/>
          </a:p>
        </p:txBody>
      </p:sp>
    </p:spTree>
    <p:extLst>
      <p:ext uri="{BB962C8B-B14F-4D97-AF65-F5344CB8AC3E}">
        <p14:creationId xmlns:p14="http://schemas.microsoft.com/office/powerpoint/2010/main" val="63542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752">
              <a:defRPr/>
            </a:pPr>
            <a:r>
              <a:rPr lang="en-US" sz="1200" b="1" dirty="0">
                <a:solidFill>
                  <a:srgbClr val="4D4D4C"/>
                </a:solidFill>
                <a:latin typeface="+mn-lt"/>
                <a:cs typeface="Calibri Light"/>
              </a:rPr>
              <a:t>Facilitator notes:</a:t>
            </a:r>
            <a:endParaRPr lang="en-AU" sz="1200" dirty="0">
              <a:latin typeface="+mn-lt"/>
            </a:endParaRPr>
          </a:p>
          <a:p>
            <a:r>
              <a:rPr lang="en-AU" sz="1200" dirty="0">
                <a:latin typeface="+mn-lt"/>
              </a:rPr>
              <a:t>This video reinforces the understanding that gender is constructed and reconstructed by different environmental forces starting when a child is born (or even before where the sex of the child is known or anticipated).</a:t>
            </a:r>
          </a:p>
          <a:p>
            <a:endParaRPr lang="en-AU" sz="1200" dirty="0">
              <a:latin typeface="+mn-lt"/>
            </a:endParaRPr>
          </a:p>
          <a:p>
            <a:pPr marL="0" indent="0">
              <a:buFont typeface="Arial" panose="020B0604020202020204" pitchFamily="34" charset="0"/>
              <a:buNone/>
            </a:pPr>
            <a:r>
              <a:rPr lang="en-AU" b="0" dirty="0"/>
              <a:t>Summarise gender</a:t>
            </a:r>
          </a:p>
          <a:p>
            <a:pPr marL="171450" lvl="0" indent="-171450">
              <a:buFont typeface="Arial" panose="020B0604020202020204" pitchFamily="34" charset="0"/>
              <a:buChar char="•"/>
              <a:defRPr/>
            </a:pPr>
            <a:r>
              <a:rPr lang="en-US" dirty="0"/>
              <a:t>The socially constructed characteristics of women and men</a:t>
            </a:r>
          </a:p>
          <a:p>
            <a:pPr marL="171450" lvl="0" indent="-171450">
              <a:buFont typeface="Arial" panose="020B0604020202020204" pitchFamily="34" charset="0"/>
              <a:buChar char="•"/>
              <a:defRPr/>
            </a:pPr>
            <a:r>
              <a:rPr lang="en-US" dirty="0"/>
              <a:t>Includes norms, roles and relationships of and between groups of women and men</a:t>
            </a:r>
          </a:p>
          <a:p>
            <a:pPr marL="171450" lvl="0" indent="-171450">
              <a:buFont typeface="Arial" panose="020B0604020202020204" pitchFamily="34" charset="0"/>
              <a:buChar char="•"/>
              <a:defRPr/>
            </a:pPr>
            <a:r>
              <a:rPr lang="en-US" dirty="0"/>
              <a:t>Varies from society to society therefore it means different things in different places (e.g. in some cultures traditional male dress can look like a skirt or dress)</a:t>
            </a:r>
          </a:p>
          <a:p>
            <a:pPr marL="171450" lvl="0" indent="-171450">
              <a:buFont typeface="Arial" panose="020B0604020202020204" pitchFamily="34" charset="0"/>
              <a:buChar char="•"/>
              <a:defRPr/>
            </a:pPr>
            <a:r>
              <a:rPr lang="en-US" dirty="0"/>
              <a:t>Varies across time (e.g. once it was unacceptable in Australia for women to go out alone or without a male chaperone)</a:t>
            </a:r>
          </a:p>
          <a:p>
            <a:pPr marL="171450" lvl="0" indent="-171450">
              <a:buFont typeface="Arial" panose="020B0604020202020204" pitchFamily="34" charset="0"/>
              <a:buChar char="•"/>
              <a:defRPr/>
            </a:pPr>
            <a:r>
              <a:rPr lang="en-US" dirty="0"/>
              <a:t>Given that it is fluid and dynamic across place and time, it can therefore be changed.</a:t>
            </a:r>
          </a:p>
          <a:p>
            <a:endParaRPr lang="en-AU" sz="1200" dirty="0">
              <a:latin typeface="+mn-lt"/>
            </a:endParaRPr>
          </a:p>
          <a:p>
            <a:endParaRPr lang="en-AU" sz="1200" dirty="0">
              <a:latin typeface="+mn-lt"/>
            </a:endParaRPr>
          </a:p>
          <a:p>
            <a:r>
              <a:rPr lang="en-AU" sz="1200" b="1" dirty="0">
                <a:latin typeface="+mn-lt"/>
              </a:rPr>
              <a:t>Watch</a:t>
            </a:r>
          </a:p>
          <a:p>
            <a:pPr defTabSz="990752">
              <a:defRPr/>
            </a:pPr>
            <a:r>
              <a:rPr lang="en-AU" sz="1200" b="0" i="0" dirty="0">
                <a:effectLst/>
                <a:latin typeface="+mn-lt"/>
              </a:rPr>
              <a:t>“Girl toys vs boy toys: The experiment” by BBC Stories </a:t>
            </a:r>
            <a:r>
              <a:rPr lang="en-AU" sz="1200" dirty="0">
                <a:latin typeface="+mn-lt"/>
              </a:rPr>
              <a:t>- 3.25min</a:t>
            </a:r>
          </a:p>
          <a:p>
            <a:r>
              <a:rPr lang="en-AU" sz="1200" dirty="0">
                <a:latin typeface="+mn-lt"/>
              </a:rPr>
              <a:t>https://www.youtube.com/watch?v=nWu44AqF0iI</a:t>
            </a:r>
          </a:p>
          <a:p>
            <a:endParaRPr lang="en-AU" sz="1200" dirty="0">
              <a:latin typeface="+mn-lt"/>
            </a:endParaRPr>
          </a:p>
          <a:p>
            <a:pPr defTabSz="990752">
              <a:defRPr/>
            </a:pPr>
            <a:r>
              <a:rPr lang="en-AU" sz="1200" b="1" dirty="0">
                <a:latin typeface="+mn-lt"/>
                <a:ea typeface="Calibri" panose="020F0502020204030204" pitchFamily="34" charset="0"/>
                <a:cs typeface="Calibri" panose="020F0502020204030204" pitchFamily="34" charset="0"/>
              </a:rPr>
              <a:t>Prompts</a:t>
            </a:r>
          </a:p>
          <a:p>
            <a:pPr defTabSz="990752">
              <a:defRPr/>
            </a:pPr>
            <a:r>
              <a:rPr lang="en-AU" sz="1200" b="0" dirty="0">
                <a:latin typeface="+mn-lt"/>
                <a:ea typeface="Calibri" panose="020F0502020204030204" pitchFamily="34" charset="0"/>
                <a:cs typeface="Calibri" panose="020F0502020204030204" pitchFamily="34" charset="0"/>
              </a:rPr>
              <a:t>Ask</a:t>
            </a:r>
            <a:r>
              <a:rPr lang="en-AU" sz="1200" b="1" dirty="0">
                <a:latin typeface="+mn-lt"/>
                <a:ea typeface="Calibri" panose="020F0502020204030204" pitchFamily="34" charset="0"/>
                <a:cs typeface="Calibri" panose="020F0502020204030204" pitchFamily="34" charset="0"/>
              </a:rPr>
              <a:t> </a:t>
            </a:r>
            <a:r>
              <a:rPr lang="en-AU" sz="1200" dirty="0">
                <a:latin typeface="+mn-lt"/>
                <a:ea typeface="Calibri" panose="020F0502020204030204" pitchFamily="34" charset="0"/>
                <a:cs typeface="Calibri" panose="020F0502020204030204" pitchFamily="34" charset="0"/>
              </a:rPr>
              <a:t>students to think about the traits commonly associated with ‘being a man’ or ‘being a woman’ i.e. masculinity and femininity. Record these on a flip/chart or digital whiteboard.</a:t>
            </a:r>
            <a:endParaRPr lang="en-AU" sz="1200" dirty="0">
              <a:latin typeface="+mn-lt"/>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10</a:t>
            </a:fld>
            <a:endParaRPr lang="en-AU"/>
          </a:p>
        </p:txBody>
      </p:sp>
    </p:spTree>
    <p:extLst>
      <p:ext uri="{BB962C8B-B14F-4D97-AF65-F5344CB8AC3E}">
        <p14:creationId xmlns:p14="http://schemas.microsoft.com/office/powerpoint/2010/main" val="3300534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D4D4C"/>
                </a:solidFill>
                <a:cs typeface="Calibri Light"/>
              </a:rPr>
              <a:t>Facilitator notes:</a:t>
            </a:r>
          </a:p>
          <a:p>
            <a:pPr marL="0" indent="0">
              <a:buFont typeface="Arial" panose="020B0604020202020204" pitchFamily="34" charset="0"/>
              <a:buNone/>
            </a:pPr>
            <a:r>
              <a:rPr lang="en-AU" dirty="0"/>
              <a:t>Features of our gender identity and sexuality are actually open, diverse, varied and even fluid, despite historical and current social expectations.</a:t>
            </a:r>
          </a:p>
          <a:p>
            <a:pPr marL="0" indent="0">
              <a:buFont typeface="Arial" panose="020B0604020202020204" pitchFamily="34" charset="0"/>
              <a:buNone/>
            </a:pPr>
            <a:endParaRPr lang="en-AU" b="0" dirty="0"/>
          </a:p>
          <a:p>
            <a:pPr marL="0" indent="0">
              <a:buFont typeface="Arial" panose="020B0604020202020204" pitchFamily="34" charset="0"/>
              <a:buNone/>
            </a:pPr>
            <a:r>
              <a:rPr lang="en-AU" b="0" dirty="0"/>
              <a:t>Explain the </a:t>
            </a:r>
            <a:r>
              <a:rPr lang="en-AU" b="1" dirty="0"/>
              <a:t>difference between gender identity and gender expression</a:t>
            </a:r>
            <a:r>
              <a:rPr lang="en-AU" b="0" dirty="0"/>
              <a:t>:</a:t>
            </a:r>
          </a:p>
          <a:p>
            <a:pPr marL="171450" indent="-171450">
              <a:buFontTx/>
              <a:buChar char="-"/>
            </a:pPr>
            <a:r>
              <a:rPr lang="en-AU" b="0" u="sng" dirty="0"/>
              <a:t>Gender identity </a:t>
            </a:r>
            <a:r>
              <a:rPr lang="en-AU" b="0" dirty="0"/>
              <a:t>is how a person thinks of their own gender. This may align with the sex they were assigned at birth (i.e. cisgender) or it may not (i.e. transgender or non-binary). E.g. </a:t>
            </a:r>
            <a:r>
              <a:rPr lang="en-AU" dirty="0"/>
              <a:t>do you think you fit better into the societal role of “woman” or “man,” or does neither ring particularly true for you?</a:t>
            </a:r>
            <a:endParaRPr lang="en-AU" b="0" dirty="0"/>
          </a:p>
          <a:p>
            <a:pPr marL="171450" indent="-171450">
              <a:buFontTx/>
              <a:buChar char="-"/>
            </a:pPr>
            <a:r>
              <a:rPr lang="en-AU" b="0" u="sng" dirty="0"/>
              <a:t>Gender expression </a:t>
            </a:r>
            <a:r>
              <a:rPr lang="en-AU" b="0" dirty="0"/>
              <a:t>relates to the way a person presents their gender, through clothing, appearance, behaviours, language etc and how those presentations are interpreted by others based on social gender norms. </a:t>
            </a:r>
          </a:p>
          <a:p>
            <a:pPr marL="171450" indent="-171450">
              <a:buFontTx/>
              <a:buChar char="-"/>
            </a:pPr>
            <a:r>
              <a:rPr lang="en-AU" dirty="0"/>
              <a:t>Gender expression is interpreted by others based on traditional gender norms (e.g., men wear pants; women wear dresses). Gender expression is something that often changes from day to day, outfit to outfit, and setting to setting. Your gender expression may or may not align with traditional ways of expressing gender, and can be motivated by your gender identity, sexuality, or something else completely (e.g., just for fun, or performance). It may not even align with your gender identity. For example, a persona who is assigned female at birth, and expressed their gender as a girl due to social and family expectations, may identify as a male as they grow up, but continue to express their gender as a female due to ongoing social pressures and fears of not “fitting in”.</a:t>
            </a:r>
            <a:endParaRPr lang="en-AU" b="0" dirty="0"/>
          </a:p>
          <a:p>
            <a:endParaRPr lang="en-AU" dirty="0"/>
          </a:p>
          <a:p>
            <a:r>
              <a:rPr lang="en-AU" dirty="0"/>
              <a:t>Ask students if there are any additional terms they do not understand. Refer to next slides for definitions of related terms.</a:t>
            </a:r>
          </a:p>
          <a:p>
            <a:pPr marL="0" indent="0">
              <a:buFont typeface="Arial" panose="020B0604020202020204" pitchFamily="34" charset="0"/>
              <a:buNone/>
            </a:pPr>
            <a:endParaRPr lang="en-AU" dirty="0"/>
          </a:p>
          <a:p>
            <a:pPr marL="0" indent="0">
              <a:buFont typeface="Arial" panose="020B0604020202020204" pitchFamily="34" charset="0"/>
              <a:buNone/>
            </a:pPr>
            <a:r>
              <a:rPr lang="en-AU" b="1" dirty="0"/>
              <a:t>Source</a:t>
            </a:r>
            <a:r>
              <a:rPr lang="en-AU" dirty="0"/>
              <a:t>: </a:t>
            </a:r>
            <a:r>
              <a:rPr lang="en-AU" dirty="0">
                <a:hlinkClick r:id="rId3"/>
              </a:rPr>
              <a:t>Breaking through the Binary - by Sam </a:t>
            </a:r>
            <a:r>
              <a:rPr lang="en-AU" dirty="0" err="1">
                <a:hlinkClick r:id="rId3"/>
              </a:rPr>
              <a:t>Killermann</a:t>
            </a:r>
            <a:r>
              <a:rPr lang="en-AU" dirty="0">
                <a:hlinkClick r:id="rId3"/>
              </a:rPr>
              <a:t> (genderbread.org)</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8BB94019-0E25-4257-96DF-6793D54FD680}" type="slidenum">
              <a:rPr lang="en-AU" smtClean="0"/>
              <a:t>11</a:t>
            </a:fld>
            <a:endParaRPr lang="en-AU"/>
          </a:p>
        </p:txBody>
      </p:sp>
    </p:spTree>
    <p:extLst>
      <p:ext uri="{BB962C8B-B14F-4D97-AF65-F5344CB8AC3E}">
        <p14:creationId xmlns:p14="http://schemas.microsoft.com/office/powerpoint/2010/main" val="142825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9A657F"/>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38905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6774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969437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1277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176515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2577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1340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4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921005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52143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836166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07079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C7964B"/>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1786974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799739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4_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2475135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2_Long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itle 1">
            <a:extLst>
              <a:ext uri="{FF2B5EF4-FFF2-40B4-BE49-F238E27FC236}">
                <a16:creationId xmlns:a16="http://schemas.microsoft.com/office/drawing/2014/main" id="{6EC27A97-CBF4-4CC9-ADE4-C5F4533E09B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55881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96CE89D-B53D-4393-A293-2E968AA73E1C}"/>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9" name="Title 1">
            <a:extLst>
              <a:ext uri="{FF2B5EF4-FFF2-40B4-BE49-F238E27FC236}">
                <a16:creationId xmlns:a16="http://schemas.microsoft.com/office/drawing/2014/main" id="{ED8D4BFC-8022-4A55-B4C2-5BB83174383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68913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3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565011"/>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object 3">
            <a:extLst>
              <a:ext uri="{FF2B5EF4-FFF2-40B4-BE49-F238E27FC236}">
                <a16:creationId xmlns:a16="http://schemas.microsoft.com/office/drawing/2014/main" id="{518E2661-B361-4E8D-9B40-A266F2D8EF94}"/>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9" name="Title 1">
            <a:extLst>
              <a:ext uri="{FF2B5EF4-FFF2-40B4-BE49-F238E27FC236}">
                <a16:creationId xmlns:a16="http://schemas.microsoft.com/office/drawing/2014/main" id="{3E0DA21E-1ACD-4F5A-8584-0E0867606085}"/>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092858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6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13253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6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797860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7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33562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7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3153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8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03993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67775A"/>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24488228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8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0989259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9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872652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9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8448208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0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447160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0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4116405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1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909908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9551983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6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object 3">
            <a:extLst>
              <a:ext uri="{FF2B5EF4-FFF2-40B4-BE49-F238E27FC236}">
                <a16:creationId xmlns:a16="http://schemas.microsoft.com/office/drawing/2014/main" id="{48C35F71-3069-42C7-B745-059B66E91E1B}"/>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0" name="Title 1">
            <a:extLst>
              <a:ext uri="{FF2B5EF4-FFF2-40B4-BE49-F238E27FC236}">
                <a16:creationId xmlns:a16="http://schemas.microsoft.com/office/drawing/2014/main" id="{C7EB310F-EE2A-4B4D-8A81-6CBF2648DE5C}"/>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284018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4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object 3">
            <a:extLst>
              <a:ext uri="{FF2B5EF4-FFF2-40B4-BE49-F238E27FC236}">
                <a16:creationId xmlns:a16="http://schemas.microsoft.com/office/drawing/2014/main" id="{F3264B90-9542-4F31-811A-3E4FC164A4D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0" name="Title 1">
            <a:extLst>
              <a:ext uri="{FF2B5EF4-FFF2-40B4-BE49-F238E27FC236}">
                <a16:creationId xmlns:a16="http://schemas.microsoft.com/office/drawing/2014/main" id="{7166DC44-BA6C-4C7E-996B-8FF2D730E89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059771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7_Short Title and Conten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D3109BB-33E9-4148-A415-23AFED47E427}"/>
              </a:ext>
            </a:extLst>
          </p:cNvPr>
          <p:cNvSpPr>
            <a:spLocks noGrp="1"/>
          </p:cNvSpPr>
          <p:nvPr>
            <p:ph sz="quarter" idx="16"/>
          </p:nvPr>
        </p:nvSpPr>
        <p:spPr>
          <a:xfrm>
            <a:off x="569913" y="1455738"/>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object 3">
            <a:extLst>
              <a:ext uri="{FF2B5EF4-FFF2-40B4-BE49-F238E27FC236}">
                <a16:creationId xmlns:a16="http://schemas.microsoft.com/office/drawing/2014/main" id="{9546FE8E-156D-4AB9-BAA6-0A2FD99A2414}"/>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1" name="Title 1">
            <a:extLst>
              <a:ext uri="{FF2B5EF4-FFF2-40B4-BE49-F238E27FC236}">
                <a16:creationId xmlns:a16="http://schemas.microsoft.com/office/drawing/2014/main" id="{3E963F4D-67FC-4490-9009-EC5FF2BEED5A}"/>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99441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811532F9-9603-49ED-A916-24A89C09B8D6}"/>
              </a:ext>
            </a:extLst>
          </p:cNvPr>
          <p:cNvSpPr/>
          <p:nvPr/>
        </p:nvSpPr>
        <p:spPr>
          <a:xfrm>
            <a:off x="-1" y="5376421"/>
            <a:ext cx="10444899"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8" name="bg object 16">
            <a:extLst>
              <a:ext uri="{FF2B5EF4-FFF2-40B4-BE49-F238E27FC236}">
                <a16:creationId xmlns:a16="http://schemas.microsoft.com/office/drawing/2014/main" id="{E8D5CF26-6805-466D-AE39-6558881A79B8}"/>
              </a:ext>
            </a:extLst>
          </p:cNvPr>
          <p:cNvSpPr/>
          <p:nvPr/>
        </p:nvSpPr>
        <p:spPr>
          <a:xfrm>
            <a:off x="-1" y="1644862"/>
            <a:ext cx="10444899" cy="3731559"/>
          </a:xfrm>
          <a:custGeom>
            <a:avLst/>
            <a:gdLst/>
            <a:ahLst/>
            <a:cxnLst/>
            <a:rect l="l" t="t" r="r" b="b"/>
            <a:pathLst>
              <a:path w="12014200" h="4114800">
                <a:moveTo>
                  <a:pt x="0" y="4114800"/>
                </a:moveTo>
                <a:lnTo>
                  <a:pt x="12014200" y="4114800"/>
                </a:lnTo>
                <a:lnTo>
                  <a:pt x="12014200" y="0"/>
                </a:lnTo>
                <a:lnTo>
                  <a:pt x="0" y="0"/>
                </a:lnTo>
                <a:lnTo>
                  <a:pt x="0" y="4114800"/>
                </a:lnTo>
                <a:close/>
              </a:path>
            </a:pathLst>
          </a:custGeom>
          <a:solidFill>
            <a:srgbClr val="66688F"/>
          </a:solidFill>
        </p:spPr>
        <p:txBody>
          <a:bodyPr wrap="square" lIns="0" tIns="0" rIns="0" bIns="0" rtlCol="0"/>
          <a:lstStyle/>
          <a:p>
            <a:endParaRPr/>
          </a:p>
        </p:txBody>
      </p:sp>
      <p:sp>
        <p:nvSpPr>
          <p:cNvPr id="2" name="Title 1">
            <a:extLst>
              <a:ext uri="{FF2B5EF4-FFF2-40B4-BE49-F238E27FC236}">
                <a16:creationId xmlns:a16="http://schemas.microsoft.com/office/drawing/2014/main" id="{A0208621-0C48-4A92-8195-B90CCC98FC5D}"/>
              </a:ext>
            </a:extLst>
          </p:cNvPr>
          <p:cNvSpPr>
            <a:spLocks noGrp="1"/>
          </p:cNvSpPr>
          <p:nvPr>
            <p:ph type="ctrTitle"/>
          </p:nvPr>
        </p:nvSpPr>
        <p:spPr>
          <a:xfrm>
            <a:off x="560294" y="2316842"/>
            <a:ext cx="9144000" cy="2387600"/>
          </a:xfrm>
          <a:prstGeom prst="rect">
            <a:avLst/>
          </a:prstGeom>
        </p:spPr>
        <p:txBody>
          <a:bodyPr anchor="ctr"/>
          <a:lstStyle>
            <a:lvl1pPr algn="l">
              <a:defRPr sz="6000" b="1">
                <a:solidFill>
                  <a:schemeClr val="bg1"/>
                </a:solidFill>
                <a:latin typeface="+mn-lt"/>
              </a:defRPr>
            </a:lvl1pPr>
          </a:lstStyle>
          <a:p>
            <a:r>
              <a:rPr lang="en-US"/>
              <a:t>Click to edit Master title style</a:t>
            </a:r>
            <a:endParaRPr lang="en-AU"/>
          </a:p>
        </p:txBody>
      </p:sp>
      <p:sp>
        <p:nvSpPr>
          <p:cNvPr id="3" name="Subtitle 2">
            <a:extLst>
              <a:ext uri="{FF2B5EF4-FFF2-40B4-BE49-F238E27FC236}">
                <a16:creationId xmlns:a16="http://schemas.microsoft.com/office/drawing/2014/main" id="{B7261271-5F4C-4FFE-9A01-580AEEFF8A2B}"/>
              </a:ext>
            </a:extLst>
          </p:cNvPr>
          <p:cNvSpPr>
            <a:spLocks noGrp="1"/>
          </p:cNvSpPr>
          <p:nvPr>
            <p:ph type="subTitle" idx="1"/>
          </p:nvPr>
        </p:nvSpPr>
        <p:spPr>
          <a:xfrm>
            <a:off x="558798" y="5520391"/>
            <a:ext cx="9145496"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Tree>
    <p:extLst>
      <p:ext uri="{BB962C8B-B14F-4D97-AF65-F5344CB8AC3E}">
        <p14:creationId xmlns:p14="http://schemas.microsoft.com/office/powerpoint/2010/main" val="39919426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5_Long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1" name="Content Placeholder 7">
            <a:extLst>
              <a:ext uri="{FF2B5EF4-FFF2-40B4-BE49-F238E27FC236}">
                <a16:creationId xmlns:a16="http://schemas.microsoft.com/office/drawing/2014/main" id="{D2018A43-B780-43CD-9367-C354F28B6717}"/>
              </a:ext>
            </a:extLst>
          </p:cNvPr>
          <p:cNvSpPr>
            <a:spLocks noGrp="1"/>
          </p:cNvSpPr>
          <p:nvPr>
            <p:ph sz="quarter" idx="16"/>
          </p:nvPr>
        </p:nvSpPr>
        <p:spPr>
          <a:xfrm>
            <a:off x="569913" y="1565011"/>
            <a:ext cx="1100402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object 3">
            <a:extLst>
              <a:ext uri="{FF2B5EF4-FFF2-40B4-BE49-F238E27FC236}">
                <a16:creationId xmlns:a16="http://schemas.microsoft.com/office/drawing/2014/main" id="{CE1DD08E-B02A-4422-822D-341FC92E49B0}"/>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3" name="Title 1">
            <a:extLst>
              <a:ext uri="{FF2B5EF4-FFF2-40B4-BE49-F238E27FC236}">
                <a16:creationId xmlns:a16="http://schemas.microsoft.com/office/drawing/2014/main" id="{6572177A-D175-4970-82FD-E1E0E63B2A09}"/>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86608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2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7166523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5378470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88931834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5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029592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6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1313245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7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309338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8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7363320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19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6658082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0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object 3">
            <a:extLst>
              <a:ext uri="{FF2B5EF4-FFF2-40B4-BE49-F238E27FC236}">
                <a16:creationId xmlns:a16="http://schemas.microsoft.com/office/drawing/2014/main" id="{E37A4721-E094-4CF2-ABF1-67445D7D84ED}"/>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5" name="Title 1">
            <a:extLst>
              <a:ext uri="{FF2B5EF4-FFF2-40B4-BE49-F238E27FC236}">
                <a16:creationId xmlns:a16="http://schemas.microsoft.com/office/drawing/2014/main" id="{89C5E81A-2EE6-44D5-BE1E-C917564E0457}"/>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13597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userDrawn="1"/>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9A657F"/>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5785173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1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object 3">
            <a:extLst>
              <a:ext uri="{FF2B5EF4-FFF2-40B4-BE49-F238E27FC236}">
                <a16:creationId xmlns:a16="http://schemas.microsoft.com/office/drawing/2014/main" id="{A036C7A7-FC28-4557-ADD5-FBC2AC5C9BB6}"/>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Title 1">
            <a:extLst>
              <a:ext uri="{FF2B5EF4-FFF2-40B4-BE49-F238E27FC236}">
                <a16:creationId xmlns:a16="http://schemas.microsoft.com/office/drawing/2014/main" id="{D364D7BD-6E65-4B7F-8229-BE643986282D}"/>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4664849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2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420485"/>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object 3">
            <a:extLst>
              <a:ext uri="{FF2B5EF4-FFF2-40B4-BE49-F238E27FC236}">
                <a16:creationId xmlns:a16="http://schemas.microsoft.com/office/drawing/2014/main" id="{1409BC8F-EA68-40D6-B0F1-E98271E90F82}"/>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5" name="Title 1">
            <a:extLst>
              <a:ext uri="{FF2B5EF4-FFF2-40B4-BE49-F238E27FC236}">
                <a16:creationId xmlns:a16="http://schemas.microsoft.com/office/drawing/2014/main" id="{46F49F15-C51D-4ADC-B95D-E2C3D76654E1}"/>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2127605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3_Short 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9" name="Content Placeholder 2">
            <a:extLst>
              <a:ext uri="{FF2B5EF4-FFF2-40B4-BE49-F238E27FC236}">
                <a16:creationId xmlns:a16="http://schemas.microsoft.com/office/drawing/2014/main" id="{20F75D84-F9AB-4B79-8B8D-2D9E1336646A}"/>
              </a:ext>
            </a:extLst>
          </p:cNvPr>
          <p:cNvSpPr>
            <a:spLocks noGrp="1"/>
          </p:cNvSpPr>
          <p:nvPr>
            <p:ph sz="half" idx="1"/>
          </p:nvPr>
        </p:nvSpPr>
        <p:spPr>
          <a:xfrm>
            <a:off x="569259"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Content Placeholder 3">
            <a:extLst>
              <a:ext uri="{FF2B5EF4-FFF2-40B4-BE49-F238E27FC236}">
                <a16:creationId xmlns:a16="http://schemas.microsoft.com/office/drawing/2014/main" id="{37E692CC-117A-46F1-98C0-8A03FFD4CFBF}"/>
              </a:ext>
            </a:extLst>
          </p:cNvPr>
          <p:cNvSpPr>
            <a:spLocks noGrp="1"/>
          </p:cNvSpPr>
          <p:nvPr>
            <p:ph sz="half" idx="2"/>
          </p:nvPr>
        </p:nvSpPr>
        <p:spPr>
          <a:xfrm>
            <a:off x="5974976" y="1582473"/>
            <a:ext cx="5181600" cy="4351338"/>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object 3">
            <a:extLst>
              <a:ext uri="{FF2B5EF4-FFF2-40B4-BE49-F238E27FC236}">
                <a16:creationId xmlns:a16="http://schemas.microsoft.com/office/drawing/2014/main" id="{8769DDF3-C67A-4331-A1D8-F908AB952875}"/>
              </a:ext>
            </a:extLst>
          </p:cNvPr>
          <p:cNvSpPr/>
          <p:nvPr/>
        </p:nvSpPr>
        <p:spPr>
          <a:xfrm>
            <a:off x="-1" y="0"/>
            <a:ext cx="10444897" cy="1159934"/>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2" name="Title 1">
            <a:extLst>
              <a:ext uri="{FF2B5EF4-FFF2-40B4-BE49-F238E27FC236}">
                <a16:creationId xmlns:a16="http://schemas.microsoft.com/office/drawing/2014/main" id="{8E1566BB-5545-4B51-B2B4-2BD25BF15C2F}"/>
              </a:ext>
            </a:extLst>
          </p:cNvPr>
          <p:cNvSpPr>
            <a:spLocks noGrp="1"/>
          </p:cNvSpPr>
          <p:nvPr>
            <p:ph type="title"/>
          </p:nvPr>
        </p:nvSpPr>
        <p:spPr>
          <a:xfrm>
            <a:off x="569913" y="215269"/>
            <a:ext cx="9318804" cy="6914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3850468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Tree>
    <p:extLst>
      <p:ext uri="{BB962C8B-B14F-4D97-AF65-F5344CB8AC3E}">
        <p14:creationId xmlns:p14="http://schemas.microsoft.com/office/powerpoint/2010/main" val="2043838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6000" b="1" i="0">
                <a:solidFill>
                  <a:schemeClr val="bg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500" b="0" i="0">
                <a:solidFill>
                  <a:srgbClr val="506444"/>
                </a:solidFill>
                <a:latin typeface="Calibri"/>
                <a:cs typeface="Calibri"/>
              </a:defRPr>
            </a:lvl1pPr>
          </a:lstStyle>
          <a:p>
            <a:pPr marL="10583">
              <a:lnSpc>
                <a:spcPts val="1508"/>
              </a:lnSpc>
            </a:pPr>
            <a:r>
              <a:rPr lang="en-AU">
                <a:solidFill>
                  <a:srgbClr val="996E29"/>
                </a:solidFill>
              </a:rPr>
              <a:t>Gender</a:t>
            </a:r>
            <a:r>
              <a:rPr lang="en-AU" spc="-37">
                <a:solidFill>
                  <a:srgbClr val="996E29"/>
                </a:solidFill>
              </a:rPr>
              <a:t> </a:t>
            </a:r>
            <a:r>
              <a:rPr lang="en-AU" spc="-4">
                <a:solidFill>
                  <a:srgbClr val="996E29"/>
                </a:solidFill>
              </a:rPr>
              <a:t>in</a:t>
            </a:r>
            <a:r>
              <a:rPr lang="en-AU" spc="-37">
                <a:solidFill>
                  <a:srgbClr val="996E29"/>
                </a:solidFill>
              </a:rPr>
              <a:t> </a:t>
            </a:r>
            <a:r>
              <a:rPr lang="en-AU" spc="-4">
                <a:solidFill>
                  <a:srgbClr val="996E29"/>
                </a:solidFill>
              </a:rPr>
              <a:t>Health</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2/15/22</a:t>
            </a:fld>
            <a:endParaRPr lang="en-US"/>
          </a:p>
        </p:txBody>
      </p:sp>
      <p:sp>
        <p:nvSpPr>
          <p:cNvPr id="6" name="Holder 6"/>
          <p:cNvSpPr>
            <a:spLocks noGrp="1"/>
          </p:cNvSpPr>
          <p:nvPr>
            <p:ph type="sldNum" sz="quarter" idx="7"/>
          </p:nvPr>
        </p:nvSpPr>
        <p:spPr/>
        <p:txBody>
          <a:bodyPr lIns="0" tIns="0" rIns="0" bIns="0"/>
          <a:lstStyle>
            <a:lvl1pPr>
              <a:defRPr sz="1500" b="0" i="0">
                <a:solidFill>
                  <a:srgbClr val="506444"/>
                </a:solidFill>
                <a:latin typeface="Calibri"/>
                <a:cs typeface="Calibri"/>
              </a:defRPr>
            </a:lvl1pPr>
          </a:lstStyle>
          <a:p>
            <a:pPr marL="31749">
              <a:lnSpc>
                <a:spcPts val="1508"/>
              </a:lnSpc>
            </a:pPr>
            <a:fld id="{81D60167-4931-47E6-BA6A-407CBD079E47}" type="slidenum">
              <a:rPr lang="en-AU" smtClean="0">
                <a:solidFill>
                  <a:srgbClr val="996E29"/>
                </a:solidFill>
              </a:rPr>
              <a:pPr marL="31749">
                <a:lnSpc>
                  <a:spcPts val="1508"/>
                </a:lnSpc>
              </a:pPr>
              <a:t>‹#›</a:t>
            </a:fld>
            <a:endParaRPr lang="en-AU">
              <a:solidFill>
                <a:srgbClr val="996E29"/>
              </a:solidFill>
            </a:endParaRPr>
          </a:p>
        </p:txBody>
      </p:sp>
    </p:spTree>
    <p:extLst>
      <p:ext uri="{BB962C8B-B14F-4D97-AF65-F5344CB8AC3E}">
        <p14:creationId xmlns:p14="http://schemas.microsoft.com/office/powerpoint/2010/main" val="22350379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chemeClr val="bg1"/>
                </a:solidFill>
                <a:latin typeface="Calibri"/>
                <a:cs typeface="Calibri"/>
              </a:defRPr>
            </a:lvl1pPr>
          </a:lstStyle>
          <a:p>
            <a:endParaRPr/>
          </a:p>
        </p:txBody>
      </p:sp>
      <p:sp>
        <p:nvSpPr>
          <p:cNvPr id="3" name="Holder 3"/>
          <p:cNvSpPr>
            <a:spLocks noGrp="1"/>
          </p:cNvSpPr>
          <p:nvPr>
            <p:ph sz="half" idx="2"/>
          </p:nvPr>
        </p:nvSpPr>
        <p:spPr>
          <a:xfrm>
            <a:off x="1271291" y="1558755"/>
            <a:ext cx="4661958" cy="207749"/>
          </a:xfrm>
          <a:prstGeom prst="rect">
            <a:avLst/>
          </a:prstGeom>
        </p:spPr>
        <p:txBody>
          <a:bodyPr wrap="square" lIns="0" tIns="0" rIns="0" bIns="0">
            <a:spAutoFit/>
          </a:bodyPr>
          <a:lstStyle>
            <a:lvl1pPr>
              <a:defRPr sz="1500" b="0" i="0">
                <a:solidFill>
                  <a:srgbClr val="231F20"/>
                </a:solidFill>
                <a:latin typeface="Calibri Light"/>
                <a:cs typeface="Calibri Light"/>
              </a:defRPr>
            </a:lvl1pPr>
          </a:lstStyle>
          <a:p>
            <a:endParaRPr/>
          </a:p>
        </p:txBody>
      </p:sp>
      <p:sp>
        <p:nvSpPr>
          <p:cNvPr id="4" name="Holder 4"/>
          <p:cNvSpPr>
            <a:spLocks noGrp="1"/>
          </p:cNvSpPr>
          <p:nvPr>
            <p:ph sz="half" idx="3"/>
          </p:nvPr>
        </p:nvSpPr>
        <p:spPr>
          <a:xfrm>
            <a:off x="6278880" y="1577340"/>
            <a:ext cx="5303520" cy="38779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500" b="0" i="0">
                <a:solidFill>
                  <a:srgbClr val="506444"/>
                </a:solidFill>
                <a:latin typeface="Calibri"/>
                <a:cs typeface="Calibri"/>
              </a:defRPr>
            </a:lvl1pPr>
          </a:lstStyle>
          <a:p>
            <a:pPr marL="10583">
              <a:lnSpc>
                <a:spcPts val="1508"/>
              </a:lnSpc>
            </a:pPr>
            <a:r>
              <a:rPr lang="en-AU">
                <a:solidFill>
                  <a:srgbClr val="996E29"/>
                </a:solidFill>
              </a:rPr>
              <a:t>Gender</a:t>
            </a:r>
            <a:r>
              <a:rPr lang="en-AU" spc="-37">
                <a:solidFill>
                  <a:srgbClr val="996E29"/>
                </a:solidFill>
              </a:rPr>
              <a:t> </a:t>
            </a:r>
            <a:r>
              <a:rPr lang="en-AU" spc="-4">
                <a:solidFill>
                  <a:srgbClr val="996E29"/>
                </a:solidFill>
              </a:rPr>
              <a:t>in</a:t>
            </a:r>
            <a:r>
              <a:rPr lang="en-AU" spc="-37">
                <a:solidFill>
                  <a:srgbClr val="996E29"/>
                </a:solidFill>
              </a:rPr>
              <a:t> </a:t>
            </a:r>
            <a:r>
              <a:rPr lang="en-AU" spc="-4">
                <a:solidFill>
                  <a:srgbClr val="996E29"/>
                </a:solidFill>
              </a:rPr>
              <a:t>Health</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2/15/22</a:t>
            </a:fld>
            <a:endParaRPr lang="en-US"/>
          </a:p>
        </p:txBody>
      </p:sp>
      <p:sp>
        <p:nvSpPr>
          <p:cNvPr id="7" name="Holder 7"/>
          <p:cNvSpPr>
            <a:spLocks noGrp="1"/>
          </p:cNvSpPr>
          <p:nvPr>
            <p:ph type="sldNum" sz="quarter" idx="7"/>
          </p:nvPr>
        </p:nvSpPr>
        <p:spPr/>
        <p:txBody>
          <a:bodyPr lIns="0" tIns="0" rIns="0" bIns="0"/>
          <a:lstStyle>
            <a:lvl1pPr>
              <a:defRPr sz="1500" b="0" i="0">
                <a:solidFill>
                  <a:srgbClr val="506444"/>
                </a:solidFill>
                <a:latin typeface="Calibri"/>
                <a:cs typeface="Calibri"/>
              </a:defRPr>
            </a:lvl1pPr>
          </a:lstStyle>
          <a:p>
            <a:pPr marL="31749">
              <a:lnSpc>
                <a:spcPts val="1508"/>
              </a:lnSpc>
            </a:pPr>
            <a:fld id="{81D60167-4931-47E6-BA6A-407CBD079E47}" type="slidenum">
              <a:rPr lang="en-AU" smtClean="0">
                <a:solidFill>
                  <a:srgbClr val="996E29"/>
                </a:solidFill>
              </a:rPr>
              <a:pPr marL="31749">
                <a:lnSpc>
                  <a:spcPts val="1508"/>
                </a:lnSpc>
              </a:pPr>
              <a:t>‹#›</a:t>
            </a:fld>
            <a:endParaRPr lang="en-AU">
              <a:solidFill>
                <a:srgbClr val="996E29"/>
              </a:solidFill>
            </a:endParaRPr>
          </a:p>
        </p:txBody>
      </p:sp>
    </p:spTree>
    <p:extLst>
      <p:ext uri="{BB962C8B-B14F-4D97-AF65-F5344CB8AC3E}">
        <p14:creationId xmlns:p14="http://schemas.microsoft.com/office/powerpoint/2010/main" val="37086309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Content Slide w Section Navigator">
    <p:spTree>
      <p:nvGrpSpPr>
        <p:cNvPr id="1" name=""/>
        <p:cNvGrpSpPr/>
        <p:nvPr/>
      </p:nvGrpSpPr>
      <p:grpSpPr>
        <a:xfrm>
          <a:off x="0" y="0"/>
          <a:ext cx="0" cy="0"/>
          <a:chOff x="0" y="0"/>
          <a:chExt cx="0" cy="0"/>
        </a:xfrm>
      </p:grpSpPr>
      <p:sp>
        <p:nvSpPr>
          <p:cNvPr id="2" name="Title 1"/>
          <p:cNvSpPr>
            <a:spLocks noGrp="1"/>
          </p:cNvSpPr>
          <p:nvPr>
            <p:ph type="title"/>
          </p:nvPr>
        </p:nvSpPr>
        <p:spPr>
          <a:xfrm>
            <a:off x="1040385" y="274638"/>
            <a:ext cx="10542015" cy="792162"/>
          </a:xfrm>
        </p:spPr>
        <p:txBody>
          <a:bodyPr/>
          <a:lstStyle/>
          <a:p>
            <a:r>
              <a:rPr lang="en-AU"/>
              <a:t>Click to edit Master title style</a:t>
            </a:r>
            <a:endParaRPr lang="en-US"/>
          </a:p>
        </p:txBody>
      </p:sp>
      <p:sp>
        <p:nvSpPr>
          <p:cNvPr id="4" name="Content Placeholder 3"/>
          <p:cNvSpPr>
            <a:spLocks noGrp="1"/>
          </p:cNvSpPr>
          <p:nvPr>
            <p:ph sz="half" idx="2"/>
          </p:nvPr>
        </p:nvSpPr>
        <p:spPr>
          <a:xfrm>
            <a:off x="1040385" y="1311276"/>
            <a:ext cx="10542017" cy="4276724"/>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Tree>
    <p:extLst>
      <p:ext uri="{BB962C8B-B14F-4D97-AF65-F5344CB8AC3E}">
        <p14:creationId xmlns:p14="http://schemas.microsoft.com/office/powerpoint/2010/main" val="205161680"/>
      </p:ext>
    </p:extLst>
  </p:cSld>
  <p:clrMapOvr>
    <a:masterClrMapping/>
  </p:clrMapOvr>
  <p:transition spd="slow" advClick="0">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Content Slide Blan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792162"/>
          </a:xfrm>
        </p:spPr>
        <p:txBody>
          <a:bodyPr/>
          <a:lstStyle/>
          <a:p>
            <a:r>
              <a:rPr lang="en-AU"/>
              <a:t>Click to edit Master title style</a:t>
            </a:r>
            <a:endParaRPr lang="en-US"/>
          </a:p>
        </p:txBody>
      </p:sp>
    </p:spTree>
    <p:extLst>
      <p:ext uri="{BB962C8B-B14F-4D97-AF65-F5344CB8AC3E}">
        <p14:creationId xmlns:p14="http://schemas.microsoft.com/office/powerpoint/2010/main" val="4013913065"/>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996E29"/>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C7964B"/>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63559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506444"/>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67775A"/>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13812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sp>
        <p:nvSpPr>
          <p:cNvPr id="12" name="object 5">
            <a:extLst>
              <a:ext uri="{FF2B5EF4-FFF2-40B4-BE49-F238E27FC236}">
                <a16:creationId xmlns:a16="http://schemas.microsoft.com/office/drawing/2014/main" id="{FEFBE6FF-5A65-4278-B070-5EDE7E219E2C}"/>
              </a:ext>
            </a:extLst>
          </p:cNvPr>
          <p:cNvSpPr/>
          <p:nvPr/>
        </p:nvSpPr>
        <p:spPr>
          <a:xfrm>
            <a:off x="0" y="4408441"/>
            <a:ext cx="10444898" cy="102080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34354A"/>
          </a:solidFill>
        </p:spPr>
        <p:txBody>
          <a:bodyPr wrap="square" lIns="0" tIns="0" rIns="0" bIns="0" rtlCol="0"/>
          <a:lstStyle/>
          <a:p>
            <a:endParaRPr/>
          </a:p>
        </p:txBody>
      </p:sp>
      <p:sp>
        <p:nvSpPr>
          <p:cNvPr id="11" name="object 2">
            <a:extLst>
              <a:ext uri="{FF2B5EF4-FFF2-40B4-BE49-F238E27FC236}">
                <a16:creationId xmlns:a16="http://schemas.microsoft.com/office/drawing/2014/main" id="{1D88EB9A-BBF5-4823-8AD3-4BD91471F00A}"/>
              </a:ext>
            </a:extLst>
          </p:cNvPr>
          <p:cNvSpPr/>
          <p:nvPr/>
        </p:nvSpPr>
        <p:spPr>
          <a:xfrm>
            <a:off x="-1" y="0"/>
            <a:ext cx="10444899" cy="4408441"/>
          </a:xfrm>
          <a:custGeom>
            <a:avLst/>
            <a:gdLst/>
            <a:ahLst/>
            <a:cxnLst/>
            <a:rect l="l" t="t" r="r" b="b"/>
            <a:pathLst>
              <a:path w="12014200" h="5486400">
                <a:moveTo>
                  <a:pt x="0" y="5486400"/>
                </a:moveTo>
                <a:lnTo>
                  <a:pt x="12014200" y="5486400"/>
                </a:lnTo>
                <a:lnTo>
                  <a:pt x="12014200" y="0"/>
                </a:lnTo>
                <a:lnTo>
                  <a:pt x="0" y="0"/>
                </a:lnTo>
                <a:lnTo>
                  <a:pt x="0" y="5486400"/>
                </a:lnTo>
                <a:close/>
              </a:path>
            </a:pathLst>
          </a:custGeom>
          <a:solidFill>
            <a:srgbClr val="66688F"/>
          </a:solidFill>
        </p:spPr>
        <p:txBody>
          <a:bodyPr wrap="square" lIns="0" tIns="0" rIns="0" bIns="0" rtlCol="0"/>
          <a:lstStyle/>
          <a:p>
            <a:endParaRPr/>
          </a:p>
        </p:txBody>
      </p:sp>
      <p:sp>
        <p:nvSpPr>
          <p:cNvPr id="4" name="Date Placeholder 3">
            <a:extLst>
              <a:ext uri="{FF2B5EF4-FFF2-40B4-BE49-F238E27FC236}">
                <a16:creationId xmlns:a16="http://schemas.microsoft.com/office/drawing/2014/main" id="{83F4C45D-191E-4D30-AF87-561BF42B834C}"/>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B79DE2D8-A898-40AC-873C-9BBBBB513EAB}"/>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22C2F18E-6851-40A1-AA85-490437C7666B}"/>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4" name="Subtitle 2">
            <a:extLst>
              <a:ext uri="{FF2B5EF4-FFF2-40B4-BE49-F238E27FC236}">
                <a16:creationId xmlns:a16="http://schemas.microsoft.com/office/drawing/2014/main" id="{D7159E2D-F797-4135-BA5D-A04181E02CD9}"/>
              </a:ext>
            </a:extLst>
          </p:cNvPr>
          <p:cNvSpPr>
            <a:spLocks noGrp="1"/>
          </p:cNvSpPr>
          <p:nvPr>
            <p:ph type="subTitle" idx="1"/>
          </p:nvPr>
        </p:nvSpPr>
        <p:spPr>
          <a:xfrm>
            <a:off x="560293" y="4642701"/>
            <a:ext cx="9143997" cy="552289"/>
          </a:xfrm>
          <a:prstGeom prst="rect">
            <a:avLst/>
          </a:prstGeom>
        </p:spPr>
        <p:txBody>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18" name="Title Placeholder 1">
            <a:extLst>
              <a:ext uri="{FF2B5EF4-FFF2-40B4-BE49-F238E27FC236}">
                <a16:creationId xmlns:a16="http://schemas.microsoft.com/office/drawing/2014/main" id="{8D929EE5-0171-42DD-9717-8735B638E51C}"/>
              </a:ext>
            </a:extLst>
          </p:cNvPr>
          <p:cNvSpPr>
            <a:spLocks noGrp="1"/>
          </p:cNvSpPr>
          <p:nvPr>
            <p:ph type="title"/>
          </p:nvPr>
        </p:nvSpPr>
        <p:spPr>
          <a:xfrm>
            <a:off x="2049726" y="984086"/>
            <a:ext cx="7654565" cy="244026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7200" b="1" kern="1200">
                <a:solidFill>
                  <a:schemeClr val="bg1"/>
                </a:solidFill>
                <a:latin typeface="+mn-lt"/>
                <a:ea typeface="+mj-ea"/>
                <a:cs typeface="+mj-cs"/>
              </a:defRPr>
            </a:lvl1pPr>
          </a:lstStyle>
          <a:p>
            <a:r>
              <a:rPr lang="en-US"/>
              <a:t>Click to edit Master title style</a:t>
            </a:r>
            <a:endParaRPr lang="en-AU"/>
          </a:p>
        </p:txBody>
      </p:sp>
    </p:spTree>
    <p:extLst>
      <p:ext uri="{BB962C8B-B14F-4D97-AF65-F5344CB8AC3E}">
        <p14:creationId xmlns:p14="http://schemas.microsoft.com/office/powerpoint/2010/main" val="422637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hort Title and Content">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FA05FA26-6E7B-4758-BB39-6BCBA4CEDF63}"/>
              </a:ext>
            </a:extLst>
          </p:cNvPr>
          <p:cNvSpPr/>
          <p:nvPr/>
        </p:nvSpPr>
        <p:spPr>
          <a:xfrm>
            <a:off x="-1" y="0"/>
            <a:ext cx="10444897" cy="835959"/>
          </a:xfrm>
          <a:custGeom>
            <a:avLst/>
            <a:gdLst/>
            <a:ahLst/>
            <a:cxnLst/>
            <a:rect l="l" t="t" r="r" b="b"/>
            <a:pathLst>
              <a:path w="12014200" h="1371600">
                <a:moveTo>
                  <a:pt x="12014200" y="0"/>
                </a:moveTo>
                <a:lnTo>
                  <a:pt x="0" y="0"/>
                </a:lnTo>
                <a:lnTo>
                  <a:pt x="0" y="1371600"/>
                </a:lnTo>
                <a:lnTo>
                  <a:pt x="12014200" y="1371600"/>
                </a:lnTo>
                <a:lnTo>
                  <a:pt x="12014200" y="0"/>
                </a:lnTo>
                <a:close/>
              </a:path>
            </a:pathLst>
          </a:custGeom>
          <a:solidFill>
            <a:srgbClr val="672A40"/>
          </a:solidFill>
        </p:spPr>
        <p:txBody>
          <a:bodyPr wrap="square" lIns="0" tIns="0" rIns="0" bIns="0" rtlCol="0"/>
          <a:lstStyle/>
          <a:p>
            <a:endParaRPr/>
          </a:p>
        </p:txBody>
      </p:sp>
      <p:sp>
        <p:nvSpPr>
          <p:cNvPr id="2" name="Title 1">
            <a:extLst>
              <a:ext uri="{FF2B5EF4-FFF2-40B4-BE49-F238E27FC236}">
                <a16:creationId xmlns:a16="http://schemas.microsoft.com/office/drawing/2014/main" id="{A715E3ED-82C1-4724-A43A-9686AFE56E65}"/>
              </a:ext>
            </a:extLst>
          </p:cNvPr>
          <p:cNvSpPr>
            <a:spLocks noGrp="1"/>
          </p:cNvSpPr>
          <p:nvPr>
            <p:ph type="title"/>
          </p:nvPr>
        </p:nvSpPr>
        <p:spPr>
          <a:xfrm>
            <a:off x="569912" y="215269"/>
            <a:ext cx="9318805" cy="40541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bg1"/>
                </a:solidFill>
                <a:latin typeface="+mn-lt"/>
                <a:ea typeface="+mj-ea"/>
                <a:cs typeface="+mj-cs"/>
              </a:defRPr>
            </a:lvl1pPr>
          </a:lstStyle>
          <a:p>
            <a:r>
              <a:rPr lang="en-US"/>
              <a:t>Click to edit Master title style</a:t>
            </a:r>
            <a:endParaRPr lang="en-AU"/>
          </a:p>
        </p:txBody>
      </p:sp>
      <p:sp>
        <p:nvSpPr>
          <p:cNvPr id="4" name="Date Placeholder 3">
            <a:extLst>
              <a:ext uri="{FF2B5EF4-FFF2-40B4-BE49-F238E27FC236}">
                <a16:creationId xmlns:a16="http://schemas.microsoft.com/office/drawing/2014/main" id="{9FF391F3-E181-4D31-B604-96901872465F}"/>
              </a:ext>
            </a:extLst>
          </p:cNvPr>
          <p:cNvSpPr>
            <a:spLocks noGrp="1"/>
          </p:cNvSpPr>
          <p:nvPr>
            <p:ph type="dt" sz="half" idx="10"/>
          </p:nvPr>
        </p:nvSpPr>
        <p:spPr>
          <a:xfrm>
            <a:off x="291353"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0130AC-8C21-4C1C-B2B6-8A2B3FAD7F1A}" type="datetimeFigureOut">
              <a:rPr lang="en-AU" smtClean="0"/>
              <a:pPr/>
              <a:t>15/2/22</a:t>
            </a:fld>
            <a:endParaRPr lang="en-AU"/>
          </a:p>
        </p:txBody>
      </p:sp>
      <p:sp>
        <p:nvSpPr>
          <p:cNvPr id="5" name="Footer Placeholder 4">
            <a:extLst>
              <a:ext uri="{FF2B5EF4-FFF2-40B4-BE49-F238E27FC236}">
                <a16:creationId xmlns:a16="http://schemas.microsoft.com/office/drawing/2014/main" id="{96429D49-74EA-4F0E-A25F-E386EC9DEA9E}"/>
              </a:ext>
            </a:extLst>
          </p:cNvPr>
          <p:cNvSpPr>
            <a:spLocks noGrp="1"/>
          </p:cNvSpPr>
          <p:nvPr>
            <p:ph type="ftr" sz="quarter" idx="11"/>
          </p:nvPr>
        </p:nvSpPr>
        <p:spPr>
          <a:xfrm>
            <a:off x="7413812" y="6356350"/>
            <a:ext cx="374276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6" name="Slide Number Placeholder 5">
            <a:extLst>
              <a:ext uri="{FF2B5EF4-FFF2-40B4-BE49-F238E27FC236}">
                <a16:creationId xmlns:a16="http://schemas.microsoft.com/office/drawing/2014/main" id="{B4D6144C-73D8-415F-B288-FA557D4EEAF7}"/>
              </a:ext>
            </a:extLst>
          </p:cNvPr>
          <p:cNvSpPr>
            <a:spLocks noGrp="1"/>
          </p:cNvSpPr>
          <p:nvPr>
            <p:ph type="sldNum" sz="quarter" idx="12"/>
          </p:nvPr>
        </p:nvSpPr>
        <p:spPr>
          <a:xfrm>
            <a:off x="11438965" y="6356350"/>
            <a:ext cx="461682"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8D6BE9-6C60-4739-B9E1-54E4B766D67D}" type="slidenum">
              <a:rPr lang="en-AU" smtClean="0"/>
              <a:pPr/>
              <a:t>‹#›</a:t>
            </a:fld>
            <a:endParaRPr lang="en-AU"/>
          </a:p>
        </p:txBody>
      </p:sp>
      <p:sp>
        <p:nvSpPr>
          <p:cNvPr id="10" name="Text Placeholder 9">
            <a:extLst>
              <a:ext uri="{FF2B5EF4-FFF2-40B4-BE49-F238E27FC236}">
                <a16:creationId xmlns:a16="http://schemas.microsoft.com/office/drawing/2014/main" id="{B6271032-FEBE-4EA8-8209-D41A5C28A931}"/>
              </a:ext>
            </a:extLst>
          </p:cNvPr>
          <p:cNvSpPr>
            <a:spLocks noGrp="1"/>
          </p:cNvSpPr>
          <p:nvPr>
            <p:ph type="body" sz="quarter" idx="13"/>
          </p:nvPr>
        </p:nvSpPr>
        <p:spPr>
          <a:xfrm>
            <a:off x="5699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9">
            <a:extLst>
              <a:ext uri="{FF2B5EF4-FFF2-40B4-BE49-F238E27FC236}">
                <a16:creationId xmlns:a16="http://schemas.microsoft.com/office/drawing/2014/main" id="{B270E1F0-E98D-4805-9A92-8C86D1186A55}"/>
              </a:ext>
            </a:extLst>
          </p:cNvPr>
          <p:cNvSpPr>
            <a:spLocks noGrp="1"/>
          </p:cNvSpPr>
          <p:nvPr>
            <p:ph type="body" sz="quarter" idx="14"/>
          </p:nvPr>
        </p:nvSpPr>
        <p:spPr>
          <a:xfrm>
            <a:off x="441166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9">
            <a:extLst>
              <a:ext uri="{FF2B5EF4-FFF2-40B4-BE49-F238E27FC236}">
                <a16:creationId xmlns:a16="http://schemas.microsoft.com/office/drawing/2014/main" id="{2A4D2CE6-5871-4263-9719-7583287EE76C}"/>
              </a:ext>
            </a:extLst>
          </p:cNvPr>
          <p:cNvSpPr>
            <a:spLocks noGrp="1"/>
          </p:cNvSpPr>
          <p:nvPr>
            <p:ph type="body" sz="quarter" idx="15"/>
          </p:nvPr>
        </p:nvSpPr>
        <p:spPr>
          <a:xfrm>
            <a:off x="8253413" y="1455738"/>
            <a:ext cx="3536950" cy="4386262"/>
          </a:xfrm>
          <a:prstGeom prst="rect">
            <a:avLst/>
          </a:prstGeom>
        </p:spPr>
        <p:txBody>
          <a:bodyPr/>
          <a:lstStyle>
            <a:lvl1pPr marL="0" indent="0">
              <a:buNone/>
              <a:defRPr sz="160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6303672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8152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708" r:id="rId4"/>
    <p:sldLayoutId id="2147483662" r:id="rId5"/>
    <p:sldLayoutId id="2147483665" r:id="rId6"/>
    <p:sldLayoutId id="2147483666" r:id="rId7"/>
    <p:sldLayoutId id="2147483717"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709" r:id="rId21"/>
    <p:sldLayoutId id="2147483710" r:id="rId22"/>
    <p:sldLayoutId id="2147483711" r:id="rId23"/>
    <p:sldLayoutId id="2147483712"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713" r:id="rId37"/>
    <p:sldLayoutId id="2147483714" r:id="rId38"/>
    <p:sldLayoutId id="2147483715" r:id="rId39"/>
    <p:sldLayoutId id="2147483716" r:id="rId40"/>
    <p:sldLayoutId id="2147483691" r:id="rId41"/>
    <p:sldLayoutId id="2147483692" r:id="rId42"/>
    <p:sldLayoutId id="2147483693" r:id="rId43"/>
    <p:sldLayoutId id="2147483694" r:id="rId44"/>
    <p:sldLayoutId id="2147483695" r:id="rId45"/>
    <p:sldLayoutId id="2147483696" r:id="rId46"/>
    <p:sldLayoutId id="2147483697" r:id="rId47"/>
    <p:sldLayoutId id="2147483698" r:id="rId48"/>
    <p:sldLayoutId id="2147483699" r:id="rId49"/>
    <p:sldLayoutId id="2147483700" r:id="rId50"/>
    <p:sldLayoutId id="2147483701" r:id="rId51"/>
    <p:sldLayoutId id="2147483702" r:id="rId52"/>
    <p:sldLayoutId id="2147483703" r:id="rId53"/>
    <p:sldLayoutId id="2147483704" r:id="rId54"/>
    <p:sldLayoutId id="2147483705" r:id="rId55"/>
    <p:sldLayoutId id="2147483706" r:id="rId56"/>
    <p:sldLayoutId id="2147483707"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handbook.ourwatch.org.au/leadership-resource/educators-guide-to-upskilling-pre-service-professionals-to-support-the-prevention-of-gender-based-violence/" TargetMode="External"/><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3AB_0.xml"/><Relationship Id="rId2" Type="http://schemas.openxmlformats.org/officeDocument/2006/relationships/notesSlide" Target="../notesSlides/notesSlide15.xml"/><Relationship Id="rId1" Type="http://schemas.openxmlformats.org/officeDocument/2006/relationships/slideLayout" Target="../slideLayouts/slideLayout3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microsoft.com/office/2018/10/relationships/comments" Target="../comments/modernComment_3CB_0.xml"/><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hyperlink" Target="https://www.abs.gov.au/statistics/people/crime-and-justice/recorded-crime-offenders/latest-releas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3C9_0.xml"/><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9.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3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9.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39.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4.xml"/><Relationship Id="rId1" Type="http://schemas.openxmlformats.org/officeDocument/2006/relationships/slideLayout" Target="../slideLayouts/slideLayout38.xml"/><Relationship Id="rId5" Type="http://schemas.openxmlformats.org/officeDocument/2006/relationships/image" Target="../media/image51.sv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6.xml"/><Relationship Id="rId1" Type="http://schemas.openxmlformats.org/officeDocument/2006/relationships/slideLayout" Target="../slideLayouts/slideLayout38.xml"/><Relationship Id="rId5" Type="http://schemas.openxmlformats.org/officeDocument/2006/relationships/image" Target="../media/image60.jpg"/><Relationship Id="rId4" Type="http://schemas.openxmlformats.org/officeDocument/2006/relationships/image" Target="../media/image59.e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9.xml"/><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5.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7.xml"/><Relationship Id="rId1" Type="http://schemas.openxmlformats.org/officeDocument/2006/relationships/slideLayout" Target="../slideLayouts/slideLayout35.xml"/><Relationship Id="rId4" Type="http://schemas.openxmlformats.org/officeDocument/2006/relationships/image" Target="../media/image6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D86489-538B-4BD1-9B4C-D54CB2FDFF8F}"/>
              </a:ext>
              <a:ext uri="{C183D7F6-B498-43B3-948B-1728B52AA6E4}">
                <adec:decorative xmlns:adec="http://schemas.microsoft.com/office/drawing/2017/decorative" val="0"/>
              </a:ext>
            </a:extLst>
          </p:cNvPr>
          <p:cNvSpPr>
            <a:spLocks noGrp="1"/>
          </p:cNvSpPr>
          <p:nvPr>
            <p:ph type="title"/>
          </p:nvPr>
        </p:nvSpPr>
        <p:spPr/>
        <p:txBody>
          <a:bodyPr/>
          <a:lstStyle/>
          <a:p>
            <a:r>
              <a:rPr lang="en-AU" dirty="0"/>
              <a:t>INFORMATION</a:t>
            </a:r>
            <a:r>
              <a:rPr lang="en-AU" baseline="0" dirty="0"/>
              <a:t> FOR TEACHING ACADEMICS</a:t>
            </a:r>
            <a:endParaRPr lang="en-AU" dirty="0"/>
          </a:p>
        </p:txBody>
      </p:sp>
      <p:sp>
        <p:nvSpPr>
          <p:cNvPr id="14" name="TextBox 13">
            <a:extLst>
              <a:ext uri="{FF2B5EF4-FFF2-40B4-BE49-F238E27FC236}">
                <a16:creationId xmlns:a16="http://schemas.microsoft.com/office/drawing/2014/main" id="{58125DF2-5A29-42FB-A9F2-9414BBE7B520}"/>
              </a:ext>
            </a:extLst>
          </p:cNvPr>
          <p:cNvSpPr txBox="1"/>
          <p:nvPr/>
        </p:nvSpPr>
        <p:spPr>
          <a:xfrm>
            <a:off x="688932" y="1105116"/>
            <a:ext cx="4604963" cy="5232202"/>
          </a:xfrm>
          <a:prstGeom prst="rect">
            <a:avLst/>
          </a:prstGeom>
          <a:noFill/>
        </p:spPr>
        <p:txBody>
          <a:bodyPr wrap="square" rtlCol="0">
            <a:spAutoFit/>
          </a:bodyPr>
          <a:lstStyle/>
          <a:p>
            <a:r>
              <a:rPr lang="en-AU" sz="1600" dirty="0"/>
              <a:t>These slides are designed to provide content to support the facilitation of teaching resources about the prevention of gender-based violence in and through health settings. </a:t>
            </a:r>
          </a:p>
          <a:p>
            <a:endParaRPr lang="en-AU" sz="1600" dirty="0"/>
          </a:p>
          <a:p>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It is necessary to spend some time developing understanding around the </a:t>
            </a:r>
            <a:r>
              <a:rPr lang="en-AU"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threshold concepts </a:t>
            </a:r>
            <a:r>
              <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that students need in order to approach material related to gender equality and gender-based violence, so that it informs their way of thinking and knowing. The table at the right indicates the threshold concepts that underpin prevention of gender-based violence and the relevant topics and pages within this slide deck that unpack these concepts.</a:t>
            </a:r>
          </a:p>
          <a:p>
            <a:endParaRPr lang="en-AU"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AU" sz="1600" dirty="0"/>
              <a:t>The </a:t>
            </a:r>
            <a:r>
              <a:rPr lang="en-AU" sz="1600" b="1" i="1" kern="1400" spc="-50" dirty="0">
                <a:effectLst/>
                <a:latin typeface="Calibri" panose="020F0502020204030204" pitchFamily="34" charset="0"/>
                <a:ea typeface="MS Gothic" panose="020B0609070205080204" pitchFamily="49" charset="-128"/>
                <a:cs typeface="Times New Roman" panose="02020603050405020304" pitchFamily="18" charset="0"/>
                <a:hlinkClick r:id="rId3"/>
              </a:rPr>
              <a:t>Educators’ guide to upskilling pre-service professionals to support the prevention of gender-based violence </a:t>
            </a:r>
            <a:r>
              <a:rPr lang="en-AU" sz="1600" kern="1400" spc="-50" dirty="0">
                <a:effectLst/>
                <a:latin typeface="Calibri" panose="020F0502020204030204" pitchFamily="34" charset="0"/>
                <a:ea typeface="MS Gothic" panose="020B0609070205080204" pitchFamily="49" charset="-128"/>
                <a:cs typeface="Times New Roman" panose="02020603050405020304" pitchFamily="18" charset="0"/>
              </a:rPr>
              <a:t>contains additional information to support academics to integrate prevention of gender-based violence into their teaching content and practice.</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sz="1400" dirty="0"/>
          </a:p>
        </p:txBody>
      </p:sp>
      <p:sp>
        <p:nvSpPr>
          <p:cNvPr id="7" name="Text Placeholder 6">
            <a:extLst>
              <a:ext uri="{FF2B5EF4-FFF2-40B4-BE49-F238E27FC236}">
                <a16:creationId xmlns:a16="http://schemas.microsoft.com/office/drawing/2014/main" id="{CA4E78A0-A094-453B-8DE7-1128C752C9C1}"/>
              </a:ext>
              <a:ext uri="{C183D7F6-B498-43B3-948B-1728B52AA6E4}">
                <adec:decorative xmlns:adec="http://schemas.microsoft.com/office/drawing/2017/decorative" val="1"/>
              </a:ext>
            </a:extLst>
          </p:cNvPr>
          <p:cNvSpPr>
            <a:spLocks noGrp="1"/>
          </p:cNvSpPr>
          <p:nvPr>
            <p:ph type="body" idx="1"/>
          </p:nvPr>
        </p:nvSpPr>
        <p:spPr/>
        <p:txBody>
          <a:bodyPr/>
          <a:lstStyle/>
          <a:p>
            <a:endParaRPr lang="en-AU"/>
          </a:p>
        </p:txBody>
      </p:sp>
      <p:sp>
        <p:nvSpPr>
          <p:cNvPr id="9" name="TextBox 8">
            <a:extLst>
              <a:ext uri="{FF2B5EF4-FFF2-40B4-BE49-F238E27FC236}">
                <a16:creationId xmlns:a16="http://schemas.microsoft.com/office/drawing/2014/main" id="{4356F9F5-8C27-4DEB-BF4D-774EF8C5AC3F}"/>
              </a:ext>
              <a:ext uri="{C183D7F6-B498-43B3-948B-1728B52AA6E4}">
                <adec:decorative xmlns:adec="http://schemas.microsoft.com/office/drawing/2017/decorative" val="1"/>
              </a:ext>
            </a:extLst>
          </p:cNvPr>
          <p:cNvSpPr txBox="1"/>
          <p:nvPr/>
        </p:nvSpPr>
        <p:spPr>
          <a:xfrm>
            <a:off x="688932" y="322638"/>
            <a:ext cx="8104339" cy="461665"/>
          </a:xfrm>
          <a:prstGeom prst="rect">
            <a:avLst/>
          </a:prstGeom>
          <a:noFill/>
        </p:spPr>
        <p:txBody>
          <a:bodyPr wrap="square" rtlCol="0">
            <a:spAutoFit/>
          </a:bodyPr>
          <a:lstStyle/>
          <a:p>
            <a:r>
              <a:rPr lang="en-AU" sz="2400" b="1" dirty="0"/>
              <a:t>INFORMATION FOR TEACHING ACADEMICS</a:t>
            </a:r>
          </a:p>
        </p:txBody>
      </p:sp>
      <p:graphicFrame>
        <p:nvGraphicFramePr>
          <p:cNvPr id="12" name="Table 12">
            <a:extLst>
              <a:ext uri="{FF2B5EF4-FFF2-40B4-BE49-F238E27FC236}">
                <a16:creationId xmlns:a16="http://schemas.microsoft.com/office/drawing/2014/main" id="{AE4B8FEC-6B93-4AAA-9794-817D958EC35D}"/>
              </a:ext>
            </a:extLst>
          </p:cNvPr>
          <p:cNvGraphicFramePr>
            <a:graphicFrameLocks noGrp="1"/>
          </p:cNvGraphicFramePr>
          <p:nvPr>
            <p:extLst>
              <p:ext uri="{D42A27DB-BD31-4B8C-83A1-F6EECF244321}">
                <p14:modId xmlns:p14="http://schemas.microsoft.com/office/powerpoint/2010/main" val="197702959"/>
              </p:ext>
            </p:extLst>
          </p:nvPr>
        </p:nvGraphicFramePr>
        <p:xfrm>
          <a:off x="5877179" y="1237463"/>
          <a:ext cx="5832184" cy="3720740"/>
        </p:xfrm>
        <a:graphic>
          <a:graphicData uri="http://schemas.openxmlformats.org/drawingml/2006/table">
            <a:tbl>
              <a:tblPr firstRow="1" bandRow="1">
                <a:tableStyleId>{5940675A-B579-460E-94D1-54222C63F5DA}</a:tableStyleId>
              </a:tblPr>
              <a:tblGrid>
                <a:gridCol w="3278853">
                  <a:extLst>
                    <a:ext uri="{9D8B030D-6E8A-4147-A177-3AD203B41FA5}">
                      <a16:colId xmlns:a16="http://schemas.microsoft.com/office/drawing/2014/main" val="1580289304"/>
                    </a:ext>
                  </a:extLst>
                </a:gridCol>
                <a:gridCol w="2553331">
                  <a:extLst>
                    <a:ext uri="{9D8B030D-6E8A-4147-A177-3AD203B41FA5}">
                      <a16:colId xmlns:a16="http://schemas.microsoft.com/office/drawing/2014/main" val="1943523025"/>
                    </a:ext>
                  </a:extLst>
                </a:gridCol>
              </a:tblGrid>
              <a:tr h="356251">
                <a:tc>
                  <a:txBody>
                    <a:bodyPr/>
                    <a:lstStyle/>
                    <a:p>
                      <a:r>
                        <a:rPr lang="en-AU" sz="1600" b="1"/>
                        <a:t>Threshold concept</a:t>
                      </a:r>
                    </a:p>
                  </a:txBody>
                  <a:tcPr/>
                </a:tc>
                <a:tc>
                  <a:txBody>
                    <a:bodyPr/>
                    <a:lstStyle/>
                    <a:p>
                      <a:r>
                        <a:rPr lang="en-AU" sz="1600" b="1"/>
                        <a:t>Corresponding content from this slide deck</a:t>
                      </a:r>
                    </a:p>
                  </a:txBody>
                  <a:tcPr/>
                </a:tc>
                <a:extLst>
                  <a:ext uri="{0D108BD9-81ED-4DB2-BD59-A6C34878D82A}">
                    <a16:rowId xmlns:a16="http://schemas.microsoft.com/office/drawing/2014/main" val="2879520549"/>
                  </a:ext>
                </a:extLst>
              </a:tr>
              <a:tr h="694808">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social construction of gender</a:t>
                      </a:r>
                    </a:p>
                  </a:txBody>
                  <a:tcPr marL="68580" marR="68580" marT="0" marB="0"/>
                </a:tc>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Topic 1, pages 9-11</a:t>
                      </a:r>
                    </a:p>
                  </a:txBody>
                  <a:tcPr marL="68580" marR="68580" marT="0" marB="0"/>
                </a:tc>
                <a:extLst>
                  <a:ext uri="{0D108BD9-81ED-4DB2-BD59-A6C34878D82A}">
                    <a16:rowId xmlns:a16="http://schemas.microsoft.com/office/drawing/2014/main" val="975617220"/>
                  </a:ext>
                </a:extLst>
              </a:tr>
              <a:tr h="55905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socio-ecology of gender norms, practices and structures</a:t>
                      </a:r>
                    </a:p>
                  </a:txBody>
                  <a:tcPr marL="68580" marR="68580" marT="0" marB="0"/>
                </a:tc>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Topic 2, pages 17-19</a:t>
                      </a:r>
                    </a:p>
                  </a:txBody>
                  <a:tcPr marL="68580" marR="68580" marT="0" marB="0"/>
                </a:tc>
                <a:extLst>
                  <a:ext uri="{0D108BD9-81ED-4DB2-BD59-A6C34878D82A}">
                    <a16:rowId xmlns:a16="http://schemas.microsoft.com/office/drawing/2014/main" val="1068544365"/>
                  </a:ext>
                </a:extLst>
              </a:tr>
              <a:tr h="132870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Privilege, oppression and intersectionality</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2, pages 15-16</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3, pages 23-25</a:t>
                      </a:r>
                    </a:p>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4, page 44</a:t>
                      </a:r>
                    </a:p>
                  </a:txBody>
                  <a:tcPr marL="68580" marR="68580" marT="0" marB="0"/>
                </a:tc>
                <a:extLst>
                  <a:ext uri="{0D108BD9-81ED-4DB2-BD59-A6C34878D82A}">
                    <a16:rowId xmlns:a16="http://schemas.microsoft.com/office/drawing/2014/main" val="3142414264"/>
                  </a:ext>
                </a:extLst>
              </a:tr>
              <a:tr h="559054">
                <a:tc>
                  <a:txBody>
                    <a:bodyPr/>
                    <a:lstStyle/>
                    <a:p>
                      <a:pPr>
                        <a:lnSpc>
                          <a:spcPct val="107000"/>
                        </a:lnSpc>
                        <a:spcAft>
                          <a:spcPts val="800"/>
                        </a:spcAft>
                      </a:pPr>
                      <a:r>
                        <a:rPr lang="en-AU" sz="1600">
                          <a:effectLst/>
                          <a:latin typeface="Calibri" panose="020F0502020204030204" pitchFamily="34" charset="0"/>
                          <a:ea typeface="Calibri" panose="020F0502020204030204" pitchFamily="34" charset="0"/>
                          <a:cs typeface="Times New Roman" panose="02020603050405020304" pitchFamily="18" charset="0"/>
                        </a:rPr>
                        <a:t>The gendered drivers of violence against women</a:t>
                      </a:r>
                    </a:p>
                  </a:txBody>
                  <a:tcPr marL="68580" marR="68580" marT="0" marB="0"/>
                </a:tc>
                <a:tc>
                  <a:txBody>
                    <a:bodyPr/>
                    <a:lstStyle/>
                    <a:p>
                      <a:pPr>
                        <a:lnSpc>
                          <a:spcPct val="107000"/>
                        </a:lnSpc>
                        <a:spcAft>
                          <a:spcPts val="800"/>
                        </a:spcAft>
                      </a:pPr>
                      <a:r>
                        <a:rPr lang="en-AU" sz="1600" dirty="0">
                          <a:effectLst/>
                          <a:latin typeface="Calibri" panose="020F0502020204030204" pitchFamily="34" charset="0"/>
                          <a:ea typeface="Calibri" panose="020F0502020204030204" pitchFamily="34" charset="0"/>
                          <a:cs typeface="Times New Roman" panose="02020603050405020304" pitchFamily="18" charset="0"/>
                        </a:rPr>
                        <a:t>Topic 4, </a:t>
                      </a:r>
                      <a:r>
                        <a:rPr lang="en-AU" sz="1600">
                          <a:effectLst/>
                          <a:latin typeface="Calibri" panose="020F0502020204030204" pitchFamily="34" charset="0"/>
                          <a:ea typeface="Calibri" panose="020F0502020204030204" pitchFamily="34" charset="0"/>
                          <a:cs typeface="Times New Roman" panose="02020603050405020304" pitchFamily="18" charset="0"/>
                        </a:rPr>
                        <a:t>pages 27-44</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356862"/>
                  </a:ext>
                </a:extLst>
              </a:tr>
            </a:tbl>
          </a:graphicData>
        </a:graphic>
      </p:graphicFrame>
    </p:spTree>
    <p:extLst>
      <p:ext uri="{BB962C8B-B14F-4D97-AF65-F5344CB8AC3E}">
        <p14:creationId xmlns:p14="http://schemas.microsoft.com/office/powerpoint/2010/main" val="54160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a:t>
            </a:r>
            <a:r>
              <a:rPr spc="-17" dirty="0"/>
              <a:t> </a:t>
            </a:r>
            <a:r>
              <a:rPr spc="-12" dirty="0"/>
              <a:t>CONSTRUCTION </a:t>
            </a:r>
            <a:r>
              <a:rPr spc="-4" dirty="0"/>
              <a:t>IN</a:t>
            </a:r>
            <a:r>
              <a:rPr spc="-8" dirty="0"/>
              <a:t> </a:t>
            </a:r>
            <a:r>
              <a:rPr spc="-12" dirty="0"/>
              <a:t>ACTION</a:t>
            </a:r>
          </a:p>
        </p:txBody>
      </p:sp>
      <p:sp>
        <p:nvSpPr>
          <p:cNvPr id="5" name="object 5"/>
          <p:cNvSpPr txBox="1"/>
          <p:nvPr/>
        </p:nvSpPr>
        <p:spPr>
          <a:xfrm>
            <a:off x="2852457" y="5465194"/>
            <a:ext cx="5527455" cy="287685"/>
          </a:xfrm>
          <a:prstGeom prst="rect">
            <a:avLst/>
          </a:prstGeom>
        </p:spPr>
        <p:txBody>
          <a:bodyPr vert="horz" wrap="square" lIns="0" tIns="10583" rIns="0" bIns="0" rtlCol="0">
            <a:spAutoFit/>
          </a:bodyPr>
          <a:lstStyle/>
          <a:p>
            <a:pPr marL="10583">
              <a:spcBef>
                <a:spcPts val="83"/>
              </a:spcBef>
            </a:pPr>
            <a:r>
              <a:rPr dirty="0">
                <a:solidFill>
                  <a:srgbClr val="231F20"/>
                </a:solidFill>
                <a:latin typeface="Calibri"/>
                <a:cs typeface="Calibri"/>
              </a:rPr>
              <a:t>Girl</a:t>
            </a:r>
            <a:r>
              <a:rPr spc="-4" dirty="0">
                <a:solidFill>
                  <a:srgbClr val="231F20"/>
                </a:solidFill>
                <a:latin typeface="Calibri"/>
                <a:cs typeface="Calibri"/>
              </a:rPr>
              <a:t> </a:t>
            </a:r>
            <a:r>
              <a:rPr spc="-12" dirty="0">
                <a:solidFill>
                  <a:srgbClr val="231F20"/>
                </a:solidFill>
                <a:latin typeface="Calibri"/>
                <a:cs typeface="Calibri"/>
              </a:rPr>
              <a:t>toys</a:t>
            </a:r>
            <a:r>
              <a:rPr spc="-8" dirty="0">
                <a:solidFill>
                  <a:srgbClr val="231F20"/>
                </a:solidFill>
                <a:latin typeface="Calibri"/>
                <a:cs typeface="Calibri"/>
              </a:rPr>
              <a:t> </a:t>
            </a:r>
            <a:r>
              <a:rPr spc="-4" dirty="0">
                <a:solidFill>
                  <a:srgbClr val="231F20"/>
                </a:solidFill>
                <a:latin typeface="Calibri"/>
                <a:cs typeface="Calibri"/>
              </a:rPr>
              <a:t>vs boy </a:t>
            </a:r>
            <a:r>
              <a:rPr spc="-12" dirty="0">
                <a:solidFill>
                  <a:srgbClr val="231F20"/>
                </a:solidFill>
                <a:latin typeface="Calibri"/>
                <a:cs typeface="Calibri"/>
              </a:rPr>
              <a:t>toys:</a:t>
            </a:r>
            <a:r>
              <a:rPr spc="-8" dirty="0">
                <a:solidFill>
                  <a:srgbClr val="231F20"/>
                </a:solidFill>
                <a:latin typeface="Calibri"/>
                <a:cs typeface="Calibri"/>
              </a:rPr>
              <a:t> </a:t>
            </a:r>
            <a:r>
              <a:rPr spc="-4" dirty="0">
                <a:solidFill>
                  <a:srgbClr val="231F20"/>
                </a:solidFill>
                <a:latin typeface="Calibri"/>
                <a:cs typeface="Calibri"/>
              </a:rPr>
              <a:t>The </a:t>
            </a:r>
            <a:r>
              <a:rPr spc="-8" dirty="0">
                <a:solidFill>
                  <a:srgbClr val="231F20"/>
                </a:solidFill>
                <a:latin typeface="Calibri"/>
                <a:cs typeface="Calibri"/>
              </a:rPr>
              <a:t>experiment</a:t>
            </a:r>
            <a:r>
              <a:rPr spc="-4" dirty="0">
                <a:solidFill>
                  <a:srgbClr val="231F20"/>
                </a:solidFill>
                <a:latin typeface="Calibri"/>
                <a:cs typeface="Calibri"/>
              </a:rPr>
              <a:t> </a:t>
            </a:r>
            <a:r>
              <a:rPr lang="en-AU" dirty="0">
                <a:solidFill>
                  <a:srgbClr val="231F20"/>
                </a:solidFill>
                <a:latin typeface="Calibri"/>
                <a:cs typeface="Calibri"/>
              </a:rPr>
              <a:t>|</a:t>
            </a:r>
            <a:r>
              <a:rPr spc="-8" dirty="0">
                <a:solidFill>
                  <a:srgbClr val="231F20"/>
                </a:solidFill>
                <a:latin typeface="Calibri"/>
                <a:cs typeface="Calibri"/>
              </a:rPr>
              <a:t> </a:t>
            </a:r>
            <a:r>
              <a:rPr dirty="0">
                <a:solidFill>
                  <a:srgbClr val="231F20"/>
                </a:solidFill>
                <a:latin typeface="Calibri"/>
                <a:cs typeface="Calibri"/>
              </a:rPr>
              <a:t>BBC </a:t>
            </a:r>
            <a:r>
              <a:rPr spc="-8" dirty="0">
                <a:solidFill>
                  <a:srgbClr val="231F20"/>
                </a:solidFill>
                <a:latin typeface="Calibri"/>
                <a:cs typeface="Calibri"/>
              </a:rPr>
              <a:t>Stories</a:t>
            </a:r>
            <a:endParaRPr dirty="0">
              <a:latin typeface="Calibri"/>
              <a:cs typeface="Calibri"/>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2857500" y="1680778"/>
            <a:ext cx="6477000" cy="3537680"/>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2857500" y="5396952"/>
            <a:ext cx="2095500" cy="0"/>
          </a:xfrm>
          <a:custGeom>
            <a:avLst/>
            <a:gdLst/>
            <a:ahLst/>
            <a:cxnLst/>
            <a:rect l="l" t="t" r="r" b="b"/>
            <a:pathLst>
              <a:path w="2514600">
                <a:moveTo>
                  <a:pt x="0" y="0"/>
                </a:moveTo>
                <a:lnTo>
                  <a:pt x="2514600" y="0"/>
                </a:lnTo>
              </a:path>
            </a:pathLst>
          </a:custGeom>
          <a:ln w="25400">
            <a:solidFill>
              <a:srgbClr val="C18D46"/>
            </a:solidFill>
          </a:ln>
        </p:spPr>
        <p:txBody>
          <a:bodyPr wrap="square" lIns="0" tIns="0" rIns="0" bIns="0" rtlCol="0"/>
          <a:lstStyle/>
          <a:p>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THE</a:t>
            </a:r>
            <a:r>
              <a:rPr spc="-17" dirty="0"/>
              <a:t> </a:t>
            </a:r>
            <a:r>
              <a:rPr spc="-12" dirty="0"/>
              <a:t>GENDERBREAD</a:t>
            </a:r>
            <a:r>
              <a:rPr spc="-17" dirty="0"/>
              <a:t> </a:t>
            </a:r>
            <a:r>
              <a:rPr spc="-12" dirty="0"/>
              <a:t>PERSON</a:t>
            </a:r>
          </a:p>
        </p:txBody>
      </p:sp>
      <p:pic>
        <p:nvPicPr>
          <p:cNvPr id="5" name="object 5" descr="Illustration of a gingerbread person with a brain labelled identity, a body outline labelled expression, a transgender symbol between the legs labelled sex and a heart labelled attraction. To the right, there are headings with each of these labels and two sliding scales underneath each heading, representing the spectrum of possibilities and suggesting that a person can sit anywhere on both scales. Under gender identity, the first sliding scale ranges from nothing to woman-ness and the second sliding scale ranges from nothing to man-ness. Under gender expression, the first sliding scale ranges from nothing to feminine and the second sliding scale ranges from nothing to masculine. Under biological sex, the first sliding scale ranges from nothing to female-ness and the second sliding scale ranges from nothing to male-ness. Under sexually/romantically attracted to, the first sliding scale ranges from nothing to women, females and/or femininity and the second sliding scale ranges from nothing to men, males and/or masculinity."/>
          <p:cNvPicPr/>
          <p:nvPr/>
        </p:nvPicPr>
        <p:blipFill>
          <a:blip r:embed="rId3" cstate="print"/>
          <a:stretch>
            <a:fillRect/>
          </a:stretch>
        </p:blipFill>
        <p:spPr>
          <a:xfrm>
            <a:off x="1803664" y="1235418"/>
            <a:ext cx="3238696" cy="4691001"/>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6529950" y="2479661"/>
            <a:ext cx="338138" cy="506413"/>
          </a:xfrm>
          <a:custGeom>
            <a:avLst/>
            <a:gdLst/>
            <a:ahLst/>
            <a:cxnLst/>
            <a:rect l="l" t="t" r="r" b="b"/>
            <a:pathLst>
              <a:path w="405765" h="607695">
                <a:moveTo>
                  <a:pt x="202928" y="0"/>
                </a:moveTo>
                <a:lnTo>
                  <a:pt x="164322" y="7795"/>
                </a:lnTo>
                <a:lnTo>
                  <a:pt x="132794" y="29052"/>
                </a:lnTo>
                <a:lnTo>
                  <a:pt x="111536" y="60580"/>
                </a:lnTo>
                <a:lnTo>
                  <a:pt x="103741" y="99187"/>
                </a:lnTo>
                <a:lnTo>
                  <a:pt x="105937" y="120047"/>
                </a:lnTo>
                <a:lnTo>
                  <a:pt x="112223" y="139387"/>
                </a:lnTo>
                <a:lnTo>
                  <a:pt x="122145" y="156753"/>
                </a:lnTo>
                <a:lnTo>
                  <a:pt x="135250" y="171691"/>
                </a:lnTo>
                <a:lnTo>
                  <a:pt x="140850" y="176923"/>
                </a:lnTo>
                <a:lnTo>
                  <a:pt x="139415" y="186143"/>
                </a:lnTo>
                <a:lnTo>
                  <a:pt x="34704" y="235038"/>
                </a:lnTo>
                <a:lnTo>
                  <a:pt x="15511" y="249255"/>
                </a:lnTo>
                <a:lnTo>
                  <a:pt x="3624" y="269101"/>
                </a:lnTo>
                <a:lnTo>
                  <a:pt x="0" y="291951"/>
                </a:lnTo>
                <a:lnTo>
                  <a:pt x="5595" y="315175"/>
                </a:lnTo>
                <a:lnTo>
                  <a:pt x="19806" y="334376"/>
                </a:lnTo>
                <a:lnTo>
                  <a:pt x="39654" y="346267"/>
                </a:lnTo>
                <a:lnTo>
                  <a:pt x="62506" y="349892"/>
                </a:lnTo>
                <a:lnTo>
                  <a:pt x="85732" y="344297"/>
                </a:lnTo>
                <a:lnTo>
                  <a:pt x="116606" y="329882"/>
                </a:lnTo>
                <a:lnTo>
                  <a:pt x="122537" y="333654"/>
                </a:lnTo>
                <a:lnTo>
                  <a:pt x="122537" y="367131"/>
                </a:lnTo>
                <a:lnTo>
                  <a:pt x="120908" y="383603"/>
                </a:lnTo>
                <a:lnTo>
                  <a:pt x="116141" y="399292"/>
                </a:lnTo>
                <a:lnTo>
                  <a:pt x="108419" y="413760"/>
                </a:lnTo>
                <a:lnTo>
                  <a:pt x="97924" y="426567"/>
                </a:lnTo>
                <a:lnTo>
                  <a:pt x="30411" y="494068"/>
                </a:lnTo>
                <a:lnTo>
                  <a:pt x="15888" y="516005"/>
                </a:lnTo>
                <a:lnTo>
                  <a:pt x="11047" y="541020"/>
                </a:lnTo>
                <a:lnTo>
                  <a:pt x="15888" y="566034"/>
                </a:lnTo>
                <a:lnTo>
                  <a:pt x="30411" y="587971"/>
                </a:lnTo>
                <a:lnTo>
                  <a:pt x="52343" y="602495"/>
                </a:lnTo>
                <a:lnTo>
                  <a:pt x="77357" y="607336"/>
                </a:lnTo>
                <a:lnTo>
                  <a:pt x="102370" y="602495"/>
                </a:lnTo>
                <a:lnTo>
                  <a:pt x="124302" y="587971"/>
                </a:lnTo>
                <a:lnTo>
                  <a:pt x="175407" y="536854"/>
                </a:lnTo>
                <a:lnTo>
                  <a:pt x="188539" y="528131"/>
                </a:lnTo>
                <a:lnTo>
                  <a:pt x="203473" y="525224"/>
                </a:lnTo>
                <a:lnTo>
                  <a:pt x="218404" y="528131"/>
                </a:lnTo>
                <a:lnTo>
                  <a:pt x="231528" y="536854"/>
                </a:lnTo>
                <a:lnTo>
                  <a:pt x="282646" y="587971"/>
                </a:lnTo>
                <a:lnTo>
                  <a:pt x="304578" y="602495"/>
                </a:lnTo>
                <a:lnTo>
                  <a:pt x="329591" y="607336"/>
                </a:lnTo>
                <a:lnTo>
                  <a:pt x="354605" y="602495"/>
                </a:lnTo>
                <a:lnTo>
                  <a:pt x="376537" y="587971"/>
                </a:lnTo>
                <a:lnTo>
                  <a:pt x="391060" y="566034"/>
                </a:lnTo>
                <a:lnTo>
                  <a:pt x="395901" y="541020"/>
                </a:lnTo>
                <a:lnTo>
                  <a:pt x="391060" y="516005"/>
                </a:lnTo>
                <a:lnTo>
                  <a:pt x="376537" y="494068"/>
                </a:lnTo>
                <a:lnTo>
                  <a:pt x="307932" y="425475"/>
                </a:lnTo>
                <a:lnTo>
                  <a:pt x="297437" y="412675"/>
                </a:lnTo>
                <a:lnTo>
                  <a:pt x="289715" y="398210"/>
                </a:lnTo>
                <a:lnTo>
                  <a:pt x="284948" y="382518"/>
                </a:lnTo>
                <a:lnTo>
                  <a:pt x="283319" y="366039"/>
                </a:lnTo>
                <a:lnTo>
                  <a:pt x="283319" y="333857"/>
                </a:lnTo>
                <a:lnTo>
                  <a:pt x="289250" y="330073"/>
                </a:lnTo>
                <a:lnTo>
                  <a:pt x="319717" y="344297"/>
                </a:lnTo>
                <a:lnTo>
                  <a:pt x="342936" y="349892"/>
                </a:lnTo>
                <a:lnTo>
                  <a:pt x="365786" y="346267"/>
                </a:lnTo>
                <a:lnTo>
                  <a:pt x="385636" y="334376"/>
                </a:lnTo>
                <a:lnTo>
                  <a:pt x="399854" y="315175"/>
                </a:lnTo>
                <a:lnTo>
                  <a:pt x="405450" y="291951"/>
                </a:lnTo>
                <a:lnTo>
                  <a:pt x="401824" y="269101"/>
                </a:lnTo>
                <a:lnTo>
                  <a:pt x="389933" y="249255"/>
                </a:lnTo>
                <a:lnTo>
                  <a:pt x="370733" y="235038"/>
                </a:lnTo>
                <a:lnTo>
                  <a:pt x="266276" y="186258"/>
                </a:lnTo>
                <a:lnTo>
                  <a:pt x="264891" y="177012"/>
                </a:lnTo>
                <a:lnTo>
                  <a:pt x="293741" y="139139"/>
                </a:lnTo>
                <a:lnTo>
                  <a:pt x="302115" y="98488"/>
                </a:lnTo>
                <a:lnTo>
                  <a:pt x="294143" y="60039"/>
                </a:lnTo>
                <a:lnTo>
                  <a:pt x="272876" y="28746"/>
                </a:lnTo>
                <a:lnTo>
                  <a:pt x="241432" y="7702"/>
                </a:lnTo>
                <a:lnTo>
                  <a:pt x="202928" y="0"/>
                </a:lnTo>
                <a:close/>
              </a:path>
            </a:pathLst>
          </a:custGeom>
          <a:solidFill>
            <a:srgbClr val="CE4827"/>
          </a:solidFill>
        </p:spPr>
        <p:txBody>
          <a:bodyPr wrap="square" lIns="0" tIns="0" rIns="0" bIns="0" rtlCol="0"/>
          <a:lstStyle/>
          <a:p>
            <a:endParaRPr sz="1500"/>
          </a:p>
        </p:txBody>
      </p:sp>
      <p:grpSp>
        <p:nvGrpSpPr>
          <p:cNvPr id="7" name="object 7">
            <a:extLst>
              <a:ext uri="{C183D7F6-B498-43B3-948B-1728B52AA6E4}">
                <adec:decorative xmlns:adec="http://schemas.microsoft.com/office/drawing/2017/decorative" val="1"/>
              </a:ext>
            </a:extLst>
          </p:cNvPr>
          <p:cNvGrpSpPr/>
          <p:nvPr/>
        </p:nvGrpSpPr>
        <p:grpSpPr>
          <a:xfrm>
            <a:off x="7358071" y="1824478"/>
            <a:ext cx="1436158" cy="94720"/>
            <a:chOff x="8829685" y="2189373"/>
            <a:chExt cx="1723389" cy="113664"/>
          </a:xfrm>
        </p:grpSpPr>
        <p:sp>
          <p:nvSpPr>
            <p:cNvPr id="8" name="object 8"/>
            <p:cNvSpPr/>
            <p:nvPr/>
          </p:nvSpPr>
          <p:spPr>
            <a:xfrm>
              <a:off x="8931559" y="22459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9" name="object 9"/>
            <p:cNvPicPr/>
            <p:nvPr/>
          </p:nvPicPr>
          <p:blipFill>
            <a:blip r:embed="rId4" cstate="print"/>
            <a:stretch>
              <a:fillRect/>
            </a:stretch>
          </p:blipFill>
          <p:spPr>
            <a:xfrm>
              <a:off x="8829685" y="2189373"/>
              <a:ext cx="113195" cy="113195"/>
            </a:xfrm>
            <a:prstGeom prst="rect">
              <a:avLst/>
            </a:prstGeom>
          </p:spPr>
        </p:pic>
        <p:sp>
          <p:nvSpPr>
            <p:cNvPr id="10" name="object 10"/>
            <p:cNvSpPr/>
            <p:nvPr/>
          </p:nvSpPr>
          <p:spPr>
            <a:xfrm>
              <a:off x="10426115" y="21998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1" name="object 11">
            <a:extLst>
              <a:ext uri="{C183D7F6-B498-43B3-948B-1728B52AA6E4}">
                <adec:decorative xmlns:adec="http://schemas.microsoft.com/office/drawing/2017/decorative" val="1"/>
              </a:ext>
            </a:extLst>
          </p:cNvPr>
          <p:cNvGrpSpPr/>
          <p:nvPr/>
        </p:nvGrpSpPr>
        <p:grpSpPr>
          <a:xfrm>
            <a:off x="7358071" y="3126228"/>
            <a:ext cx="1436158" cy="94720"/>
            <a:chOff x="8829685" y="3751473"/>
            <a:chExt cx="1723389" cy="113664"/>
          </a:xfrm>
        </p:grpSpPr>
        <p:sp>
          <p:nvSpPr>
            <p:cNvPr id="12" name="object 12"/>
            <p:cNvSpPr/>
            <p:nvPr/>
          </p:nvSpPr>
          <p:spPr>
            <a:xfrm>
              <a:off x="8931559" y="38080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13" name="object 13"/>
            <p:cNvPicPr/>
            <p:nvPr/>
          </p:nvPicPr>
          <p:blipFill>
            <a:blip r:embed="rId4" cstate="print"/>
            <a:stretch>
              <a:fillRect/>
            </a:stretch>
          </p:blipFill>
          <p:spPr>
            <a:xfrm>
              <a:off x="8829685" y="3751473"/>
              <a:ext cx="113195" cy="113195"/>
            </a:xfrm>
            <a:prstGeom prst="rect">
              <a:avLst/>
            </a:prstGeom>
          </p:spPr>
        </p:pic>
        <p:sp>
          <p:nvSpPr>
            <p:cNvPr id="14" name="object 14"/>
            <p:cNvSpPr/>
            <p:nvPr/>
          </p:nvSpPr>
          <p:spPr>
            <a:xfrm>
              <a:off x="10426115" y="37619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5" name="object 15">
            <a:extLst>
              <a:ext uri="{C183D7F6-B498-43B3-948B-1728B52AA6E4}">
                <adec:decorative xmlns:adec="http://schemas.microsoft.com/office/drawing/2017/decorative" val="1"/>
              </a:ext>
            </a:extLst>
          </p:cNvPr>
          <p:cNvGrpSpPr/>
          <p:nvPr/>
        </p:nvGrpSpPr>
        <p:grpSpPr>
          <a:xfrm>
            <a:off x="7358071" y="4385644"/>
            <a:ext cx="1436158" cy="94720"/>
            <a:chOff x="8829685" y="5262773"/>
            <a:chExt cx="1723389" cy="113664"/>
          </a:xfrm>
        </p:grpSpPr>
        <p:sp>
          <p:nvSpPr>
            <p:cNvPr id="16" name="object 16"/>
            <p:cNvSpPr/>
            <p:nvPr/>
          </p:nvSpPr>
          <p:spPr>
            <a:xfrm>
              <a:off x="8931559" y="5319370"/>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17" name="object 17"/>
            <p:cNvPicPr/>
            <p:nvPr/>
          </p:nvPicPr>
          <p:blipFill>
            <a:blip r:embed="rId5" cstate="print"/>
            <a:stretch>
              <a:fillRect/>
            </a:stretch>
          </p:blipFill>
          <p:spPr>
            <a:xfrm>
              <a:off x="8829685" y="5262773"/>
              <a:ext cx="113195" cy="113195"/>
            </a:xfrm>
            <a:prstGeom prst="rect">
              <a:avLst/>
            </a:prstGeom>
          </p:spPr>
        </p:pic>
        <p:sp>
          <p:nvSpPr>
            <p:cNvPr id="18" name="object 18"/>
            <p:cNvSpPr/>
            <p:nvPr/>
          </p:nvSpPr>
          <p:spPr>
            <a:xfrm>
              <a:off x="10426115" y="5273269"/>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19" name="object 19">
            <a:extLst>
              <a:ext uri="{C183D7F6-B498-43B3-948B-1728B52AA6E4}">
                <adec:decorative xmlns:adec="http://schemas.microsoft.com/office/drawing/2017/decorative" val="1"/>
              </a:ext>
            </a:extLst>
          </p:cNvPr>
          <p:cNvGrpSpPr/>
          <p:nvPr/>
        </p:nvGrpSpPr>
        <p:grpSpPr>
          <a:xfrm>
            <a:off x="7358071" y="5612039"/>
            <a:ext cx="1436158" cy="94720"/>
            <a:chOff x="8829685" y="6734447"/>
            <a:chExt cx="1723389" cy="113664"/>
          </a:xfrm>
        </p:grpSpPr>
        <p:sp>
          <p:nvSpPr>
            <p:cNvPr id="20" name="object 20"/>
            <p:cNvSpPr/>
            <p:nvPr/>
          </p:nvSpPr>
          <p:spPr>
            <a:xfrm>
              <a:off x="8931559" y="6791045"/>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1" name="object 21"/>
            <p:cNvPicPr/>
            <p:nvPr/>
          </p:nvPicPr>
          <p:blipFill>
            <a:blip r:embed="rId5" cstate="print"/>
            <a:stretch>
              <a:fillRect/>
            </a:stretch>
          </p:blipFill>
          <p:spPr>
            <a:xfrm>
              <a:off x="8829685" y="6734447"/>
              <a:ext cx="113195" cy="113195"/>
            </a:xfrm>
            <a:prstGeom prst="rect">
              <a:avLst/>
            </a:prstGeom>
          </p:spPr>
        </p:pic>
        <p:sp>
          <p:nvSpPr>
            <p:cNvPr id="22" name="object 22"/>
            <p:cNvSpPr/>
            <p:nvPr/>
          </p:nvSpPr>
          <p:spPr>
            <a:xfrm>
              <a:off x="10426115" y="6744944"/>
              <a:ext cx="127000" cy="92710"/>
            </a:xfrm>
            <a:custGeom>
              <a:avLst/>
              <a:gdLst/>
              <a:ahLst/>
              <a:cxnLst/>
              <a:rect l="l" t="t" r="r" b="b"/>
              <a:pathLst>
                <a:path w="127000" h="92709">
                  <a:moveTo>
                    <a:pt x="0" y="0"/>
                  </a:moveTo>
                  <a:lnTo>
                    <a:pt x="0" y="92202"/>
                  </a:lnTo>
                  <a:lnTo>
                    <a:pt x="126707" y="46101"/>
                  </a:lnTo>
                  <a:lnTo>
                    <a:pt x="0" y="0"/>
                  </a:lnTo>
                  <a:close/>
                </a:path>
              </a:pathLst>
            </a:custGeom>
            <a:solidFill>
              <a:srgbClr val="7F936F"/>
            </a:solidFill>
          </p:spPr>
          <p:txBody>
            <a:bodyPr wrap="square" lIns="0" tIns="0" rIns="0" bIns="0" rtlCol="0"/>
            <a:lstStyle/>
            <a:p>
              <a:endParaRPr sz="1500"/>
            </a:p>
          </p:txBody>
        </p:sp>
      </p:grpSp>
      <p:grpSp>
        <p:nvGrpSpPr>
          <p:cNvPr id="23" name="object 23">
            <a:extLst>
              <a:ext uri="{C183D7F6-B498-43B3-948B-1728B52AA6E4}">
                <adec:decorative xmlns:adec="http://schemas.microsoft.com/office/drawing/2017/decorative" val="1"/>
              </a:ext>
            </a:extLst>
          </p:cNvPr>
          <p:cNvGrpSpPr/>
          <p:nvPr/>
        </p:nvGrpSpPr>
        <p:grpSpPr>
          <a:xfrm>
            <a:off x="7358071" y="2020728"/>
            <a:ext cx="1436158" cy="94720"/>
            <a:chOff x="8829685" y="2424874"/>
            <a:chExt cx="1723389" cy="113664"/>
          </a:xfrm>
        </p:grpSpPr>
        <p:sp>
          <p:nvSpPr>
            <p:cNvPr id="24" name="object 24"/>
            <p:cNvSpPr/>
            <p:nvPr/>
          </p:nvSpPr>
          <p:spPr>
            <a:xfrm>
              <a:off x="8931559" y="24814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5" name="object 25"/>
            <p:cNvPicPr/>
            <p:nvPr/>
          </p:nvPicPr>
          <p:blipFill>
            <a:blip r:embed="rId5" cstate="print"/>
            <a:stretch>
              <a:fillRect/>
            </a:stretch>
          </p:blipFill>
          <p:spPr>
            <a:xfrm>
              <a:off x="8829685" y="2424874"/>
              <a:ext cx="113195" cy="113195"/>
            </a:xfrm>
            <a:prstGeom prst="rect">
              <a:avLst/>
            </a:prstGeom>
          </p:spPr>
        </p:pic>
        <p:sp>
          <p:nvSpPr>
            <p:cNvPr id="26" name="object 26"/>
            <p:cNvSpPr/>
            <p:nvPr/>
          </p:nvSpPr>
          <p:spPr>
            <a:xfrm>
              <a:off x="10426115" y="24353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27" name="object 27">
            <a:extLst>
              <a:ext uri="{C183D7F6-B498-43B3-948B-1728B52AA6E4}">
                <adec:decorative xmlns:adec="http://schemas.microsoft.com/office/drawing/2017/decorative" val="1"/>
              </a:ext>
            </a:extLst>
          </p:cNvPr>
          <p:cNvGrpSpPr/>
          <p:nvPr/>
        </p:nvGrpSpPr>
        <p:grpSpPr>
          <a:xfrm>
            <a:off x="7358071" y="3322478"/>
            <a:ext cx="1436158" cy="94720"/>
            <a:chOff x="8829685" y="3986974"/>
            <a:chExt cx="1723389" cy="113664"/>
          </a:xfrm>
        </p:grpSpPr>
        <p:sp>
          <p:nvSpPr>
            <p:cNvPr id="28" name="object 28"/>
            <p:cNvSpPr/>
            <p:nvPr/>
          </p:nvSpPr>
          <p:spPr>
            <a:xfrm>
              <a:off x="8931559" y="40435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29" name="object 29"/>
            <p:cNvPicPr/>
            <p:nvPr/>
          </p:nvPicPr>
          <p:blipFill>
            <a:blip r:embed="rId5" cstate="print"/>
            <a:stretch>
              <a:fillRect/>
            </a:stretch>
          </p:blipFill>
          <p:spPr>
            <a:xfrm>
              <a:off x="8829685" y="3986974"/>
              <a:ext cx="113195" cy="113195"/>
            </a:xfrm>
            <a:prstGeom prst="rect">
              <a:avLst/>
            </a:prstGeom>
          </p:spPr>
        </p:pic>
        <p:sp>
          <p:nvSpPr>
            <p:cNvPr id="30" name="object 30"/>
            <p:cNvSpPr/>
            <p:nvPr/>
          </p:nvSpPr>
          <p:spPr>
            <a:xfrm>
              <a:off x="10426115" y="39974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31" name="object 31">
            <a:extLst>
              <a:ext uri="{C183D7F6-B498-43B3-948B-1728B52AA6E4}">
                <adec:decorative xmlns:adec="http://schemas.microsoft.com/office/drawing/2017/decorative" val="1"/>
              </a:ext>
            </a:extLst>
          </p:cNvPr>
          <p:cNvGrpSpPr/>
          <p:nvPr/>
        </p:nvGrpSpPr>
        <p:grpSpPr>
          <a:xfrm>
            <a:off x="7358071" y="4581895"/>
            <a:ext cx="1436158" cy="94720"/>
            <a:chOff x="8829685" y="5498274"/>
            <a:chExt cx="1723389" cy="113664"/>
          </a:xfrm>
        </p:grpSpPr>
        <p:sp>
          <p:nvSpPr>
            <p:cNvPr id="32" name="object 32"/>
            <p:cNvSpPr/>
            <p:nvPr/>
          </p:nvSpPr>
          <p:spPr>
            <a:xfrm>
              <a:off x="8931559" y="5554873"/>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33" name="object 33"/>
            <p:cNvPicPr/>
            <p:nvPr/>
          </p:nvPicPr>
          <p:blipFill>
            <a:blip r:embed="rId5" cstate="print"/>
            <a:stretch>
              <a:fillRect/>
            </a:stretch>
          </p:blipFill>
          <p:spPr>
            <a:xfrm>
              <a:off x="8829685" y="5498274"/>
              <a:ext cx="113195" cy="113195"/>
            </a:xfrm>
            <a:prstGeom prst="rect">
              <a:avLst/>
            </a:prstGeom>
          </p:spPr>
        </p:pic>
        <p:sp>
          <p:nvSpPr>
            <p:cNvPr id="34" name="object 34"/>
            <p:cNvSpPr/>
            <p:nvPr/>
          </p:nvSpPr>
          <p:spPr>
            <a:xfrm>
              <a:off x="10426115" y="5508772"/>
              <a:ext cx="127000" cy="92710"/>
            </a:xfrm>
            <a:custGeom>
              <a:avLst/>
              <a:gdLst/>
              <a:ahLst/>
              <a:cxnLst/>
              <a:rect l="l" t="t" r="r" b="b"/>
              <a:pathLst>
                <a:path w="127000" h="92710">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grpSp>
        <p:nvGrpSpPr>
          <p:cNvPr id="35" name="object 35">
            <a:extLst>
              <a:ext uri="{C183D7F6-B498-43B3-948B-1728B52AA6E4}">
                <adec:decorative xmlns:adec="http://schemas.microsoft.com/office/drawing/2017/decorative" val="1"/>
              </a:ext>
            </a:extLst>
          </p:cNvPr>
          <p:cNvGrpSpPr/>
          <p:nvPr/>
        </p:nvGrpSpPr>
        <p:grpSpPr>
          <a:xfrm>
            <a:off x="7358071" y="5808296"/>
            <a:ext cx="1436158" cy="94720"/>
            <a:chOff x="8829685" y="6969955"/>
            <a:chExt cx="1723389" cy="113664"/>
          </a:xfrm>
        </p:grpSpPr>
        <p:sp>
          <p:nvSpPr>
            <p:cNvPr id="36" name="object 36">
              <a:extLst>
                <a:ext uri="{C183D7F6-B498-43B3-948B-1728B52AA6E4}">
                  <adec:decorative xmlns:adec="http://schemas.microsoft.com/office/drawing/2017/decorative" val="1"/>
                </a:ext>
              </a:extLst>
            </p:cNvPr>
            <p:cNvSpPr/>
            <p:nvPr/>
          </p:nvSpPr>
          <p:spPr>
            <a:xfrm>
              <a:off x="8931559" y="7026554"/>
              <a:ext cx="1537970" cy="0"/>
            </a:xfrm>
            <a:custGeom>
              <a:avLst/>
              <a:gdLst/>
              <a:ahLst/>
              <a:cxnLst/>
              <a:rect l="l" t="t" r="r" b="b"/>
              <a:pathLst>
                <a:path w="1537970">
                  <a:moveTo>
                    <a:pt x="0" y="0"/>
                  </a:moveTo>
                  <a:lnTo>
                    <a:pt x="1537360" y="0"/>
                  </a:lnTo>
                </a:path>
              </a:pathLst>
            </a:custGeom>
            <a:ln w="22644">
              <a:solidFill>
                <a:srgbClr val="7F936F"/>
              </a:solidFill>
            </a:ln>
          </p:spPr>
          <p:txBody>
            <a:bodyPr wrap="square" lIns="0" tIns="0" rIns="0" bIns="0" rtlCol="0"/>
            <a:lstStyle/>
            <a:p>
              <a:endParaRPr sz="1500"/>
            </a:p>
          </p:txBody>
        </p:sp>
        <p:pic>
          <p:nvPicPr>
            <p:cNvPr id="37" name="object 37"/>
            <p:cNvPicPr/>
            <p:nvPr/>
          </p:nvPicPr>
          <p:blipFill>
            <a:blip r:embed="rId4" cstate="print"/>
            <a:stretch>
              <a:fillRect/>
            </a:stretch>
          </p:blipFill>
          <p:spPr>
            <a:xfrm>
              <a:off x="8829685" y="6969955"/>
              <a:ext cx="113195" cy="113195"/>
            </a:xfrm>
            <a:prstGeom prst="rect">
              <a:avLst/>
            </a:prstGeom>
          </p:spPr>
        </p:pic>
        <p:sp>
          <p:nvSpPr>
            <p:cNvPr id="38" name="object 38"/>
            <p:cNvSpPr/>
            <p:nvPr/>
          </p:nvSpPr>
          <p:spPr>
            <a:xfrm>
              <a:off x="10426115" y="6980453"/>
              <a:ext cx="127000" cy="92710"/>
            </a:xfrm>
            <a:custGeom>
              <a:avLst/>
              <a:gdLst/>
              <a:ahLst/>
              <a:cxnLst/>
              <a:rect l="l" t="t" r="r" b="b"/>
              <a:pathLst>
                <a:path w="127000" h="92709">
                  <a:moveTo>
                    <a:pt x="0" y="0"/>
                  </a:moveTo>
                  <a:lnTo>
                    <a:pt x="0" y="92201"/>
                  </a:lnTo>
                  <a:lnTo>
                    <a:pt x="126707" y="46100"/>
                  </a:lnTo>
                  <a:lnTo>
                    <a:pt x="0" y="0"/>
                  </a:lnTo>
                  <a:close/>
                </a:path>
              </a:pathLst>
            </a:custGeom>
            <a:solidFill>
              <a:srgbClr val="7F936F"/>
            </a:solidFill>
          </p:spPr>
          <p:txBody>
            <a:bodyPr wrap="square" lIns="0" tIns="0" rIns="0" bIns="0" rtlCol="0"/>
            <a:lstStyle/>
            <a:p>
              <a:endParaRPr sz="1500"/>
            </a:p>
          </p:txBody>
        </p:sp>
      </p:grpSp>
      <p:sp>
        <p:nvSpPr>
          <p:cNvPr id="39" name="object 39">
            <a:extLst>
              <a:ext uri="{C183D7F6-B498-43B3-948B-1728B52AA6E4}">
                <adec:decorative xmlns:adec="http://schemas.microsoft.com/office/drawing/2017/decorative" val="1"/>
              </a:ext>
            </a:extLst>
          </p:cNvPr>
          <p:cNvSpPr txBox="1"/>
          <p:nvPr/>
        </p:nvSpPr>
        <p:spPr>
          <a:xfrm>
            <a:off x="1252477" y="2196042"/>
            <a:ext cx="837671"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Expression</a:t>
            </a:r>
            <a:endParaRPr sz="1500">
              <a:latin typeface="Calibri Light"/>
              <a:cs typeface="Calibri Light"/>
            </a:endParaRPr>
          </a:p>
        </p:txBody>
      </p:sp>
      <p:sp>
        <p:nvSpPr>
          <p:cNvPr id="40" name="object 40">
            <a:extLst>
              <a:ext uri="{C183D7F6-B498-43B3-948B-1728B52AA6E4}">
                <adec:decorative xmlns:adec="http://schemas.microsoft.com/office/drawing/2017/decorative" val="1"/>
              </a:ext>
            </a:extLst>
          </p:cNvPr>
          <p:cNvSpPr txBox="1"/>
          <p:nvPr/>
        </p:nvSpPr>
        <p:spPr>
          <a:xfrm>
            <a:off x="4439542" y="1703980"/>
            <a:ext cx="608013"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Identity</a:t>
            </a:r>
            <a:endParaRPr sz="1500">
              <a:latin typeface="Calibri Light"/>
              <a:cs typeface="Calibri Light"/>
            </a:endParaRPr>
          </a:p>
        </p:txBody>
      </p:sp>
      <p:sp>
        <p:nvSpPr>
          <p:cNvPr id="41" name="object 41">
            <a:extLst>
              <a:ext uri="{C183D7F6-B498-43B3-948B-1728B52AA6E4}">
                <adec:decorative xmlns:adec="http://schemas.microsoft.com/office/drawing/2017/decorative" val="1"/>
              </a:ext>
            </a:extLst>
          </p:cNvPr>
          <p:cNvSpPr txBox="1"/>
          <p:nvPr/>
        </p:nvSpPr>
        <p:spPr>
          <a:xfrm>
            <a:off x="5151060" y="2998046"/>
            <a:ext cx="777346"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Attraction</a:t>
            </a:r>
            <a:endParaRPr sz="1500">
              <a:latin typeface="Calibri Light"/>
              <a:cs typeface="Calibri Light"/>
            </a:endParaRPr>
          </a:p>
        </p:txBody>
      </p:sp>
      <p:sp>
        <p:nvSpPr>
          <p:cNvPr id="42" name="object 42">
            <a:extLst>
              <a:ext uri="{C183D7F6-B498-43B3-948B-1728B52AA6E4}">
                <adec:decorative xmlns:adec="http://schemas.microsoft.com/office/drawing/2017/decorative" val="1"/>
              </a:ext>
            </a:extLst>
          </p:cNvPr>
          <p:cNvSpPr txBox="1"/>
          <p:nvPr/>
        </p:nvSpPr>
        <p:spPr>
          <a:xfrm>
            <a:off x="5151060" y="5008964"/>
            <a:ext cx="275696" cy="241519"/>
          </a:xfrm>
          <a:prstGeom prst="rect">
            <a:avLst/>
          </a:prstGeom>
        </p:spPr>
        <p:txBody>
          <a:bodyPr vert="horz" wrap="square" lIns="0" tIns="10583" rIns="0" bIns="0" rtlCol="0">
            <a:spAutoFit/>
          </a:bodyPr>
          <a:lstStyle/>
          <a:p>
            <a:pPr marL="10583">
              <a:spcBef>
                <a:spcPts val="83"/>
              </a:spcBef>
            </a:pPr>
            <a:r>
              <a:rPr sz="1500" spc="-4">
                <a:solidFill>
                  <a:srgbClr val="231F20"/>
                </a:solidFill>
                <a:latin typeface="Calibri Light"/>
                <a:cs typeface="Calibri Light"/>
              </a:rPr>
              <a:t>S</a:t>
            </a:r>
            <a:r>
              <a:rPr sz="1500" spc="-25">
                <a:solidFill>
                  <a:srgbClr val="231F20"/>
                </a:solidFill>
                <a:latin typeface="Calibri Light"/>
                <a:cs typeface="Calibri Light"/>
              </a:rPr>
              <a:t>ex</a:t>
            </a:r>
            <a:endParaRPr sz="1500">
              <a:latin typeface="Calibri Light"/>
              <a:cs typeface="Calibri Light"/>
            </a:endParaRPr>
          </a:p>
        </p:txBody>
      </p:sp>
      <p:sp>
        <p:nvSpPr>
          <p:cNvPr id="43" name="object 43">
            <a:extLst>
              <a:ext uri="{C183D7F6-B498-43B3-948B-1728B52AA6E4}">
                <adec:decorative xmlns:adec="http://schemas.microsoft.com/office/drawing/2017/decorative" val="1"/>
              </a:ext>
            </a:extLst>
          </p:cNvPr>
          <p:cNvSpPr/>
          <p:nvPr/>
        </p:nvSpPr>
        <p:spPr>
          <a:xfrm>
            <a:off x="6529920" y="5102835"/>
            <a:ext cx="338138" cy="284163"/>
          </a:xfrm>
          <a:custGeom>
            <a:avLst/>
            <a:gdLst/>
            <a:ahLst/>
            <a:cxnLst/>
            <a:rect l="l" t="t" r="r" b="b"/>
            <a:pathLst>
              <a:path w="405765" h="340995">
                <a:moveTo>
                  <a:pt x="97558" y="0"/>
                </a:moveTo>
                <a:lnTo>
                  <a:pt x="60756" y="7122"/>
                </a:lnTo>
                <a:lnTo>
                  <a:pt x="28489" y="28489"/>
                </a:lnTo>
                <a:lnTo>
                  <a:pt x="7122" y="60756"/>
                </a:lnTo>
                <a:lnTo>
                  <a:pt x="0" y="97558"/>
                </a:lnTo>
                <a:lnTo>
                  <a:pt x="7122" y="134359"/>
                </a:lnTo>
                <a:lnTo>
                  <a:pt x="28489" y="166627"/>
                </a:lnTo>
                <a:lnTo>
                  <a:pt x="202758" y="340896"/>
                </a:lnTo>
                <a:lnTo>
                  <a:pt x="377028" y="166627"/>
                </a:lnTo>
                <a:lnTo>
                  <a:pt x="398395" y="134359"/>
                </a:lnTo>
                <a:lnTo>
                  <a:pt x="405517" y="97558"/>
                </a:lnTo>
                <a:lnTo>
                  <a:pt x="399142" y="64620"/>
                </a:lnTo>
                <a:lnTo>
                  <a:pt x="202758" y="64620"/>
                </a:lnTo>
                <a:lnTo>
                  <a:pt x="166627" y="28489"/>
                </a:lnTo>
                <a:lnTo>
                  <a:pt x="134359" y="7122"/>
                </a:lnTo>
                <a:lnTo>
                  <a:pt x="97558" y="0"/>
                </a:lnTo>
                <a:close/>
              </a:path>
              <a:path w="405765" h="340995">
                <a:moveTo>
                  <a:pt x="307959" y="0"/>
                </a:moveTo>
                <a:lnTo>
                  <a:pt x="271157" y="7122"/>
                </a:lnTo>
                <a:lnTo>
                  <a:pt x="238890" y="28489"/>
                </a:lnTo>
                <a:lnTo>
                  <a:pt x="202758" y="64620"/>
                </a:lnTo>
                <a:lnTo>
                  <a:pt x="399142" y="64620"/>
                </a:lnTo>
                <a:lnTo>
                  <a:pt x="398395" y="60756"/>
                </a:lnTo>
                <a:lnTo>
                  <a:pt x="377028" y="28489"/>
                </a:lnTo>
                <a:lnTo>
                  <a:pt x="344760" y="7122"/>
                </a:lnTo>
                <a:lnTo>
                  <a:pt x="307959" y="0"/>
                </a:lnTo>
                <a:close/>
              </a:path>
            </a:pathLst>
          </a:custGeom>
          <a:solidFill>
            <a:srgbClr val="CE4827"/>
          </a:solidFill>
        </p:spPr>
        <p:txBody>
          <a:bodyPr wrap="square" lIns="0" tIns="0" rIns="0" bIns="0" rtlCol="0"/>
          <a:lstStyle/>
          <a:p>
            <a:endParaRPr sz="1500"/>
          </a:p>
        </p:txBody>
      </p:sp>
      <p:sp>
        <p:nvSpPr>
          <p:cNvPr id="44" name="object 44">
            <a:extLst>
              <a:ext uri="{C183D7F6-B498-43B3-948B-1728B52AA6E4}">
                <adec:decorative xmlns:adec="http://schemas.microsoft.com/office/drawing/2017/decorative" val="1"/>
              </a:ext>
            </a:extLst>
          </p:cNvPr>
          <p:cNvSpPr/>
          <p:nvPr/>
        </p:nvSpPr>
        <p:spPr>
          <a:xfrm>
            <a:off x="6529911" y="3814657"/>
            <a:ext cx="332317" cy="381000"/>
          </a:xfrm>
          <a:custGeom>
            <a:avLst/>
            <a:gdLst/>
            <a:ahLst/>
            <a:cxnLst/>
            <a:rect l="l" t="t" r="r" b="b"/>
            <a:pathLst>
              <a:path w="398779" h="457200">
                <a:moveTo>
                  <a:pt x="210197" y="411073"/>
                </a:moveTo>
                <a:lnTo>
                  <a:pt x="194475" y="411073"/>
                </a:lnTo>
                <a:lnTo>
                  <a:pt x="194475" y="457199"/>
                </a:lnTo>
                <a:lnTo>
                  <a:pt x="210197" y="457199"/>
                </a:lnTo>
                <a:lnTo>
                  <a:pt x="210197" y="411073"/>
                </a:lnTo>
                <a:close/>
              </a:path>
              <a:path w="398779" h="457200">
                <a:moveTo>
                  <a:pt x="250571" y="395338"/>
                </a:moveTo>
                <a:lnTo>
                  <a:pt x="154635" y="395338"/>
                </a:lnTo>
                <a:lnTo>
                  <a:pt x="154635" y="411073"/>
                </a:lnTo>
                <a:lnTo>
                  <a:pt x="250571" y="411073"/>
                </a:lnTo>
                <a:lnTo>
                  <a:pt x="250571" y="395338"/>
                </a:lnTo>
                <a:close/>
              </a:path>
              <a:path w="398779" h="457200">
                <a:moveTo>
                  <a:pt x="96364" y="96850"/>
                </a:moveTo>
                <a:lnTo>
                  <a:pt x="74117" y="96850"/>
                </a:lnTo>
                <a:lnTo>
                  <a:pt x="126466" y="149199"/>
                </a:lnTo>
                <a:lnTo>
                  <a:pt x="114035" y="164697"/>
                </a:lnTo>
                <a:lnTo>
                  <a:pt x="104652" y="182370"/>
                </a:lnTo>
                <a:lnTo>
                  <a:pt x="98725" y="201822"/>
                </a:lnTo>
                <a:lnTo>
                  <a:pt x="96659" y="222656"/>
                </a:lnTo>
                <a:lnTo>
                  <a:pt x="104263" y="262016"/>
                </a:lnTo>
                <a:lnTo>
                  <a:pt x="125088" y="294674"/>
                </a:lnTo>
                <a:lnTo>
                  <a:pt x="156152" y="317661"/>
                </a:lnTo>
                <a:lnTo>
                  <a:pt x="194475" y="328002"/>
                </a:lnTo>
                <a:lnTo>
                  <a:pt x="194475" y="395338"/>
                </a:lnTo>
                <a:lnTo>
                  <a:pt x="210197" y="395338"/>
                </a:lnTo>
                <a:lnTo>
                  <a:pt x="210197" y="328002"/>
                </a:lnTo>
                <a:lnTo>
                  <a:pt x="248519" y="317661"/>
                </a:lnTo>
                <a:lnTo>
                  <a:pt x="255362" y="312597"/>
                </a:lnTo>
                <a:lnTo>
                  <a:pt x="202336" y="312597"/>
                </a:lnTo>
                <a:lnTo>
                  <a:pt x="167358" y="305518"/>
                </a:lnTo>
                <a:lnTo>
                  <a:pt x="138761" y="286224"/>
                </a:lnTo>
                <a:lnTo>
                  <a:pt x="119463" y="257632"/>
                </a:lnTo>
                <a:lnTo>
                  <a:pt x="112382" y="222656"/>
                </a:lnTo>
                <a:lnTo>
                  <a:pt x="119463" y="187673"/>
                </a:lnTo>
                <a:lnTo>
                  <a:pt x="138761" y="159077"/>
                </a:lnTo>
                <a:lnTo>
                  <a:pt x="167358" y="139781"/>
                </a:lnTo>
                <a:lnTo>
                  <a:pt x="172594" y="138722"/>
                </a:lnTo>
                <a:lnTo>
                  <a:pt x="138226" y="138722"/>
                </a:lnTo>
                <a:lnTo>
                  <a:pt x="96364" y="96850"/>
                </a:lnTo>
                <a:close/>
              </a:path>
              <a:path w="398779" h="457200">
                <a:moveTo>
                  <a:pt x="257622" y="132702"/>
                </a:moveTo>
                <a:lnTo>
                  <a:pt x="202336" y="132702"/>
                </a:lnTo>
                <a:lnTo>
                  <a:pt x="237313" y="139781"/>
                </a:lnTo>
                <a:lnTo>
                  <a:pt x="265911" y="159077"/>
                </a:lnTo>
                <a:lnTo>
                  <a:pt x="285209" y="187673"/>
                </a:lnTo>
                <a:lnTo>
                  <a:pt x="292290" y="222656"/>
                </a:lnTo>
                <a:lnTo>
                  <a:pt x="285209" y="257632"/>
                </a:lnTo>
                <a:lnTo>
                  <a:pt x="265911" y="286224"/>
                </a:lnTo>
                <a:lnTo>
                  <a:pt x="237313" y="305518"/>
                </a:lnTo>
                <a:lnTo>
                  <a:pt x="202336" y="312597"/>
                </a:lnTo>
                <a:lnTo>
                  <a:pt x="255362" y="312597"/>
                </a:lnTo>
                <a:lnTo>
                  <a:pt x="279584" y="294674"/>
                </a:lnTo>
                <a:lnTo>
                  <a:pt x="300408" y="262016"/>
                </a:lnTo>
                <a:lnTo>
                  <a:pt x="308013" y="222656"/>
                </a:lnTo>
                <a:lnTo>
                  <a:pt x="305262" y="198652"/>
                </a:lnTo>
                <a:lnTo>
                  <a:pt x="297426" y="176582"/>
                </a:lnTo>
                <a:lnTo>
                  <a:pt x="285129" y="157067"/>
                </a:lnTo>
                <a:lnTo>
                  <a:pt x="268998" y="140728"/>
                </a:lnTo>
                <a:lnTo>
                  <a:pt x="276707" y="133019"/>
                </a:lnTo>
                <a:lnTo>
                  <a:pt x="258216" y="133019"/>
                </a:lnTo>
                <a:lnTo>
                  <a:pt x="257622" y="132702"/>
                </a:lnTo>
                <a:close/>
              </a:path>
              <a:path w="398779" h="457200">
                <a:moveTo>
                  <a:pt x="202336" y="116979"/>
                </a:moveTo>
                <a:lnTo>
                  <a:pt x="184657" y="118460"/>
                </a:lnTo>
                <a:lnTo>
                  <a:pt x="167919" y="122740"/>
                </a:lnTo>
                <a:lnTo>
                  <a:pt x="152362" y="129575"/>
                </a:lnTo>
                <a:lnTo>
                  <a:pt x="138226" y="138722"/>
                </a:lnTo>
                <a:lnTo>
                  <a:pt x="172594" y="138722"/>
                </a:lnTo>
                <a:lnTo>
                  <a:pt x="202336" y="132702"/>
                </a:lnTo>
                <a:lnTo>
                  <a:pt x="257622" y="132702"/>
                </a:lnTo>
                <a:lnTo>
                  <a:pt x="245527" y="126232"/>
                </a:lnTo>
                <a:lnTo>
                  <a:pt x="231886" y="121194"/>
                </a:lnTo>
                <a:lnTo>
                  <a:pt x="217439" y="118059"/>
                </a:lnTo>
                <a:lnTo>
                  <a:pt x="202336" y="116979"/>
                </a:lnTo>
                <a:close/>
              </a:path>
              <a:path w="398779" h="457200">
                <a:moveTo>
                  <a:pt x="398019" y="16751"/>
                </a:moveTo>
                <a:lnTo>
                  <a:pt x="370738" y="16751"/>
                </a:lnTo>
                <a:lnTo>
                  <a:pt x="256349" y="131152"/>
                </a:lnTo>
                <a:lnTo>
                  <a:pt x="258216" y="133019"/>
                </a:lnTo>
                <a:lnTo>
                  <a:pt x="276707" y="133019"/>
                </a:lnTo>
                <a:lnTo>
                  <a:pt x="381876" y="27851"/>
                </a:lnTo>
                <a:lnTo>
                  <a:pt x="397615" y="27851"/>
                </a:lnTo>
                <a:lnTo>
                  <a:pt x="398019" y="16751"/>
                </a:lnTo>
                <a:close/>
              </a:path>
              <a:path w="398779" h="457200">
                <a:moveTo>
                  <a:pt x="38989" y="39484"/>
                </a:moveTo>
                <a:lnTo>
                  <a:pt x="16751" y="39484"/>
                </a:lnTo>
                <a:lnTo>
                  <a:pt x="63004" y="85724"/>
                </a:lnTo>
                <a:lnTo>
                  <a:pt x="34086" y="114642"/>
                </a:lnTo>
                <a:lnTo>
                  <a:pt x="45212" y="125768"/>
                </a:lnTo>
                <a:lnTo>
                  <a:pt x="74117" y="96850"/>
                </a:lnTo>
                <a:lnTo>
                  <a:pt x="96364" y="96850"/>
                </a:lnTo>
                <a:lnTo>
                  <a:pt x="85242" y="85724"/>
                </a:lnTo>
                <a:lnTo>
                  <a:pt x="96359" y="74612"/>
                </a:lnTo>
                <a:lnTo>
                  <a:pt x="74117" y="74612"/>
                </a:lnTo>
                <a:lnTo>
                  <a:pt x="38989" y="39484"/>
                </a:lnTo>
                <a:close/>
              </a:path>
              <a:path w="398779" h="457200">
                <a:moveTo>
                  <a:pt x="0" y="11595"/>
                </a:moveTo>
                <a:lnTo>
                  <a:pt x="3429" y="105981"/>
                </a:lnTo>
                <a:lnTo>
                  <a:pt x="19164" y="105422"/>
                </a:lnTo>
                <a:lnTo>
                  <a:pt x="16751" y="39484"/>
                </a:lnTo>
                <a:lnTo>
                  <a:pt x="38989" y="39484"/>
                </a:lnTo>
                <a:lnTo>
                  <a:pt x="27851" y="28346"/>
                </a:lnTo>
                <a:lnTo>
                  <a:pt x="93913" y="28346"/>
                </a:lnTo>
                <a:lnTo>
                  <a:pt x="94386" y="15036"/>
                </a:lnTo>
                <a:lnTo>
                  <a:pt x="0" y="11595"/>
                </a:lnTo>
                <a:close/>
              </a:path>
              <a:path w="398779" h="457200">
                <a:moveTo>
                  <a:pt x="397615" y="27851"/>
                </a:moveTo>
                <a:lnTo>
                  <a:pt x="381876" y="27851"/>
                </a:lnTo>
                <a:lnTo>
                  <a:pt x="379463" y="93827"/>
                </a:lnTo>
                <a:lnTo>
                  <a:pt x="395198" y="94386"/>
                </a:lnTo>
                <a:lnTo>
                  <a:pt x="397615" y="27851"/>
                </a:lnTo>
                <a:close/>
              </a:path>
              <a:path w="398779" h="457200">
                <a:moveTo>
                  <a:pt x="103035" y="45694"/>
                </a:moveTo>
                <a:lnTo>
                  <a:pt x="74117" y="74612"/>
                </a:lnTo>
                <a:lnTo>
                  <a:pt x="96359" y="74612"/>
                </a:lnTo>
                <a:lnTo>
                  <a:pt x="114160" y="56819"/>
                </a:lnTo>
                <a:lnTo>
                  <a:pt x="103035" y="45694"/>
                </a:lnTo>
                <a:close/>
              </a:path>
              <a:path w="398779" h="457200">
                <a:moveTo>
                  <a:pt x="93913" y="28346"/>
                </a:moveTo>
                <a:lnTo>
                  <a:pt x="27851" y="28346"/>
                </a:lnTo>
                <a:lnTo>
                  <a:pt x="93827" y="30759"/>
                </a:lnTo>
                <a:lnTo>
                  <a:pt x="93913" y="28346"/>
                </a:lnTo>
                <a:close/>
              </a:path>
              <a:path w="398779" h="457200">
                <a:moveTo>
                  <a:pt x="398627" y="0"/>
                </a:moveTo>
                <a:lnTo>
                  <a:pt x="304241" y="3428"/>
                </a:lnTo>
                <a:lnTo>
                  <a:pt x="304800" y="19164"/>
                </a:lnTo>
                <a:lnTo>
                  <a:pt x="370738" y="16751"/>
                </a:lnTo>
                <a:lnTo>
                  <a:pt x="398019" y="16751"/>
                </a:lnTo>
                <a:lnTo>
                  <a:pt x="398627" y="0"/>
                </a:lnTo>
                <a:close/>
              </a:path>
            </a:pathLst>
          </a:custGeom>
          <a:solidFill>
            <a:srgbClr val="CE4827"/>
          </a:solidFill>
        </p:spPr>
        <p:txBody>
          <a:bodyPr wrap="square" lIns="0" tIns="0" rIns="0" bIns="0" rtlCol="0"/>
          <a:lstStyle/>
          <a:p>
            <a:endParaRPr sz="1500"/>
          </a:p>
        </p:txBody>
      </p:sp>
      <p:grpSp>
        <p:nvGrpSpPr>
          <p:cNvPr id="45" name="object 45">
            <a:extLst>
              <a:ext uri="{C183D7F6-B498-43B3-948B-1728B52AA6E4}">
                <adec:decorative xmlns:adec="http://schemas.microsoft.com/office/drawing/2017/decorative" val="1"/>
              </a:ext>
            </a:extLst>
          </p:cNvPr>
          <p:cNvGrpSpPr/>
          <p:nvPr/>
        </p:nvGrpSpPr>
        <p:grpSpPr>
          <a:xfrm>
            <a:off x="2460438" y="5857299"/>
            <a:ext cx="386820" cy="96308"/>
            <a:chOff x="2952525" y="7028759"/>
            <a:chExt cx="464184" cy="115570"/>
          </a:xfrm>
        </p:grpSpPr>
        <p:sp>
          <p:nvSpPr>
            <p:cNvPr id="46" name="object 46"/>
            <p:cNvSpPr/>
            <p:nvPr/>
          </p:nvSpPr>
          <p:spPr>
            <a:xfrm>
              <a:off x="3190882" y="7041459"/>
              <a:ext cx="213360" cy="76200"/>
            </a:xfrm>
            <a:custGeom>
              <a:avLst/>
              <a:gdLst/>
              <a:ahLst/>
              <a:cxnLst/>
              <a:rect l="l" t="t" r="r" b="b"/>
              <a:pathLst>
                <a:path w="213360" h="76200">
                  <a:moveTo>
                    <a:pt x="212801" y="0"/>
                  </a:moveTo>
                  <a:lnTo>
                    <a:pt x="161963" y="24783"/>
                  </a:lnTo>
                  <a:lnTo>
                    <a:pt x="109429" y="45707"/>
                  </a:lnTo>
                  <a:lnTo>
                    <a:pt x="55381" y="62697"/>
                  </a:lnTo>
                  <a:lnTo>
                    <a:pt x="0" y="75679"/>
                  </a:lnTo>
                </a:path>
              </a:pathLst>
            </a:custGeom>
            <a:ln w="25400">
              <a:solidFill>
                <a:srgbClr val="7F936F"/>
              </a:solidFill>
              <a:prstDash val="lgDash"/>
            </a:ln>
          </p:spPr>
          <p:txBody>
            <a:bodyPr wrap="square" lIns="0" tIns="0" rIns="0" bIns="0" rtlCol="0"/>
            <a:lstStyle/>
            <a:p>
              <a:endParaRPr sz="1500"/>
            </a:p>
          </p:txBody>
        </p:sp>
        <p:sp>
          <p:nvSpPr>
            <p:cNvPr id="47" name="object 47"/>
            <p:cNvSpPr/>
            <p:nvPr/>
          </p:nvSpPr>
          <p:spPr>
            <a:xfrm>
              <a:off x="2965225" y="7128004"/>
              <a:ext cx="151130" cy="3810"/>
            </a:xfrm>
            <a:custGeom>
              <a:avLst/>
              <a:gdLst/>
              <a:ahLst/>
              <a:cxnLst/>
              <a:rect l="l" t="t" r="r" b="b"/>
              <a:pathLst>
                <a:path w="151130" h="3809">
                  <a:moveTo>
                    <a:pt x="150901" y="0"/>
                  </a:moveTo>
                  <a:lnTo>
                    <a:pt x="132172" y="1576"/>
                  </a:lnTo>
                  <a:lnTo>
                    <a:pt x="113347" y="2703"/>
                  </a:lnTo>
                  <a:lnTo>
                    <a:pt x="94437" y="3380"/>
                  </a:lnTo>
                  <a:lnTo>
                    <a:pt x="75450" y="3606"/>
                  </a:lnTo>
                  <a:lnTo>
                    <a:pt x="56465" y="3380"/>
                  </a:lnTo>
                  <a:lnTo>
                    <a:pt x="37558" y="2703"/>
                  </a:lnTo>
                  <a:lnTo>
                    <a:pt x="18734" y="1576"/>
                  </a:lnTo>
                  <a:lnTo>
                    <a:pt x="0" y="0"/>
                  </a:lnTo>
                </a:path>
              </a:pathLst>
            </a:custGeom>
            <a:ln w="25400">
              <a:solidFill>
                <a:srgbClr val="7F936F"/>
              </a:solidFill>
            </a:ln>
          </p:spPr>
          <p:txBody>
            <a:bodyPr wrap="square" lIns="0" tIns="0" rIns="0" bIns="0" rtlCol="0"/>
            <a:lstStyle/>
            <a:p>
              <a:endParaRPr sz="1500"/>
            </a:p>
          </p:txBody>
        </p:sp>
      </p:grpSp>
      <p:pic>
        <p:nvPicPr>
          <p:cNvPr id="48" name="object 48">
            <a:extLst>
              <a:ext uri="{C183D7F6-B498-43B3-948B-1728B52AA6E4}">
                <adec:decorative xmlns:adec="http://schemas.microsoft.com/office/drawing/2017/decorative" val="1"/>
              </a:ext>
            </a:extLst>
          </p:cNvPr>
          <p:cNvPicPr/>
          <p:nvPr/>
        </p:nvPicPr>
        <p:blipFill>
          <a:blip r:embed="rId6" cstate="print"/>
          <a:stretch>
            <a:fillRect/>
          </a:stretch>
        </p:blipFill>
        <p:spPr>
          <a:xfrm>
            <a:off x="6529971" y="1333637"/>
            <a:ext cx="337713" cy="341066"/>
          </a:xfrm>
          <a:prstGeom prst="rect">
            <a:avLst/>
          </a:prstGeom>
        </p:spPr>
      </p:pic>
      <p:sp>
        <p:nvSpPr>
          <p:cNvPr id="49" name="object 49">
            <a:extLst>
              <a:ext uri="{C183D7F6-B498-43B3-948B-1728B52AA6E4}">
                <adec:decorative xmlns:adec="http://schemas.microsoft.com/office/drawing/2017/decorative" val="1"/>
              </a:ext>
            </a:extLst>
          </p:cNvPr>
          <p:cNvSpPr txBox="1"/>
          <p:nvPr/>
        </p:nvSpPr>
        <p:spPr>
          <a:xfrm>
            <a:off x="6984270" y="1334769"/>
            <a:ext cx="1582208"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Gender</a:t>
            </a:r>
            <a:r>
              <a:rPr sz="2000" i="1" spc="-62">
                <a:solidFill>
                  <a:srgbClr val="020303"/>
                </a:solidFill>
                <a:latin typeface="Calibri Light"/>
                <a:cs typeface="Calibri Light"/>
              </a:rPr>
              <a:t> </a:t>
            </a:r>
            <a:r>
              <a:rPr sz="2000" i="1" spc="-8">
                <a:solidFill>
                  <a:srgbClr val="020303"/>
                </a:solidFill>
                <a:latin typeface="Calibri Light"/>
                <a:cs typeface="Calibri Light"/>
              </a:rPr>
              <a:t>Identity</a:t>
            </a:r>
            <a:endParaRPr sz="2000">
              <a:latin typeface="Calibri Light"/>
              <a:cs typeface="Calibri Light"/>
            </a:endParaRPr>
          </a:p>
        </p:txBody>
      </p:sp>
      <p:sp>
        <p:nvSpPr>
          <p:cNvPr id="50" name="object 50">
            <a:extLst>
              <a:ext uri="{C183D7F6-B498-43B3-948B-1728B52AA6E4}">
                <adec:decorative xmlns:adec="http://schemas.microsoft.com/office/drawing/2017/decorative" val="1"/>
              </a:ext>
            </a:extLst>
          </p:cNvPr>
          <p:cNvSpPr txBox="1"/>
          <p:nvPr/>
        </p:nvSpPr>
        <p:spPr>
          <a:xfrm>
            <a:off x="6984270" y="2618486"/>
            <a:ext cx="1888596"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Gender</a:t>
            </a:r>
            <a:r>
              <a:rPr sz="2000" i="1" spc="-46">
                <a:solidFill>
                  <a:srgbClr val="020303"/>
                </a:solidFill>
                <a:latin typeface="Calibri Light"/>
                <a:cs typeface="Calibri Light"/>
              </a:rPr>
              <a:t> </a:t>
            </a:r>
            <a:r>
              <a:rPr sz="2000" i="1" spc="-4">
                <a:solidFill>
                  <a:srgbClr val="020303"/>
                </a:solidFill>
                <a:latin typeface="Calibri Light"/>
                <a:cs typeface="Calibri Light"/>
              </a:rPr>
              <a:t>Expression</a:t>
            </a:r>
            <a:endParaRPr sz="2000">
              <a:latin typeface="Calibri Light"/>
              <a:cs typeface="Calibri Light"/>
            </a:endParaRPr>
          </a:p>
        </p:txBody>
      </p:sp>
      <p:sp>
        <p:nvSpPr>
          <p:cNvPr id="51" name="object 51">
            <a:extLst>
              <a:ext uri="{C183D7F6-B498-43B3-948B-1728B52AA6E4}">
                <adec:decorative xmlns:adec="http://schemas.microsoft.com/office/drawing/2017/decorative" val="1"/>
              </a:ext>
            </a:extLst>
          </p:cNvPr>
          <p:cNvSpPr txBox="1"/>
          <p:nvPr/>
        </p:nvSpPr>
        <p:spPr>
          <a:xfrm>
            <a:off x="6984270" y="3766312"/>
            <a:ext cx="2901420" cy="994930"/>
          </a:xfrm>
          <a:prstGeom prst="rect">
            <a:avLst/>
          </a:prstGeom>
        </p:spPr>
        <p:txBody>
          <a:bodyPr vert="horz" wrap="square" lIns="0" tIns="121708" rIns="0" bIns="0" rtlCol="0">
            <a:spAutoFit/>
          </a:bodyPr>
          <a:lstStyle/>
          <a:p>
            <a:pPr marL="10583">
              <a:spcBef>
                <a:spcPts val="958"/>
              </a:spcBef>
            </a:pPr>
            <a:r>
              <a:rPr sz="2000" i="1" spc="-8" dirty="0">
                <a:solidFill>
                  <a:srgbClr val="020303"/>
                </a:solidFill>
                <a:latin typeface="Calibri Light"/>
                <a:cs typeface="Calibri Light"/>
              </a:rPr>
              <a:t>Biological</a:t>
            </a:r>
            <a:r>
              <a:rPr sz="2000" i="1" spc="-29" dirty="0">
                <a:solidFill>
                  <a:srgbClr val="020303"/>
                </a:solidFill>
                <a:latin typeface="Calibri Light"/>
                <a:cs typeface="Calibri Light"/>
              </a:rPr>
              <a:t> </a:t>
            </a:r>
            <a:r>
              <a:rPr sz="2000" i="1" spc="-21" dirty="0">
                <a:solidFill>
                  <a:srgbClr val="020303"/>
                </a:solidFill>
                <a:latin typeface="Calibri Light"/>
                <a:cs typeface="Calibri Light"/>
              </a:rPr>
              <a:t>Sex</a:t>
            </a:r>
            <a:endParaRPr sz="2000" dirty="0">
              <a:latin typeface="Calibri Light"/>
              <a:cs typeface="Calibri Light"/>
            </a:endParaRPr>
          </a:p>
          <a:p>
            <a:pPr marL="1936673" marR="4233">
              <a:lnSpc>
                <a:spcPts val="1750"/>
              </a:lnSpc>
              <a:spcBef>
                <a:spcPts val="758"/>
              </a:spcBef>
            </a:pPr>
            <a:r>
              <a:rPr sz="1500" spc="-25" dirty="0">
                <a:solidFill>
                  <a:srgbClr val="231F20"/>
                </a:solidFill>
                <a:latin typeface="Calibri Light"/>
                <a:cs typeface="Calibri Light"/>
              </a:rPr>
              <a:t>F</a:t>
            </a:r>
            <a:r>
              <a:rPr sz="1500" spc="-4" dirty="0">
                <a:solidFill>
                  <a:srgbClr val="231F20"/>
                </a:solidFill>
                <a:latin typeface="Calibri Light"/>
                <a:cs typeface="Calibri Light"/>
              </a:rPr>
              <a:t>emale-ness  </a:t>
            </a:r>
            <a:r>
              <a:rPr sz="1500" dirty="0">
                <a:solidFill>
                  <a:srgbClr val="231F20"/>
                </a:solidFill>
                <a:latin typeface="Calibri Light"/>
                <a:cs typeface="Calibri Light"/>
              </a:rPr>
              <a:t>Male-ness</a:t>
            </a:r>
            <a:endParaRPr sz="1500" dirty="0">
              <a:latin typeface="Calibri Light"/>
              <a:cs typeface="Calibri Light"/>
            </a:endParaRPr>
          </a:p>
        </p:txBody>
      </p:sp>
      <p:sp>
        <p:nvSpPr>
          <p:cNvPr id="52" name="object 52">
            <a:extLst>
              <a:ext uri="{C183D7F6-B498-43B3-948B-1728B52AA6E4}">
                <adec:decorative xmlns:adec="http://schemas.microsoft.com/office/drawing/2017/decorative" val="1"/>
              </a:ext>
            </a:extLst>
          </p:cNvPr>
          <p:cNvSpPr txBox="1"/>
          <p:nvPr/>
        </p:nvSpPr>
        <p:spPr>
          <a:xfrm>
            <a:off x="6984270" y="5104129"/>
            <a:ext cx="3491441" cy="318463"/>
          </a:xfrm>
          <a:prstGeom prst="rect">
            <a:avLst/>
          </a:prstGeom>
        </p:spPr>
        <p:txBody>
          <a:bodyPr vert="horz" wrap="square" lIns="0" tIns="10583" rIns="0" bIns="0" rtlCol="0">
            <a:spAutoFit/>
          </a:bodyPr>
          <a:lstStyle/>
          <a:p>
            <a:pPr marL="10583">
              <a:spcBef>
                <a:spcPts val="83"/>
              </a:spcBef>
            </a:pPr>
            <a:r>
              <a:rPr sz="2000" i="1" spc="-12">
                <a:solidFill>
                  <a:srgbClr val="020303"/>
                </a:solidFill>
                <a:latin typeface="Calibri Light"/>
                <a:cs typeface="Calibri Light"/>
              </a:rPr>
              <a:t>Sexually/Romantically</a:t>
            </a:r>
            <a:r>
              <a:rPr sz="2000" i="1" spc="-4">
                <a:solidFill>
                  <a:srgbClr val="020303"/>
                </a:solidFill>
                <a:latin typeface="Calibri Light"/>
                <a:cs typeface="Calibri Light"/>
              </a:rPr>
              <a:t> </a:t>
            </a:r>
            <a:r>
              <a:rPr sz="2000" i="1" spc="-25">
                <a:solidFill>
                  <a:srgbClr val="020303"/>
                </a:solidFill>
                <a:latin typeface="Calibri Light"/>
                <a:cs typeface="Calibri Light"/>
              </a:rPr>
              <a:t>Attracted</a:t>
            </a:r>
            <a:r>
              <a:rPr sz="2000" i="1" spc="-4">
                <a:solidFill>
                  <a:srgbClr val="020303"/>
                </a:solidFill>
                <a:latin typeface="Calibri Light"/>
                <a:cs typeface="Calibri Light"/>
              </a:rPr>
              <a:t> </a:t>
            </a:r>
            <a:r>
              <a:rPr sz="2000" i="1" spc="-17">
                <a:solidFill>
                  <a:srgbClr val="020303"/>
                </a:solidFill>
                <a:latin typeface="Calibri Light"/>
                <a:cs typeface="Calibri Light"/>
              </a:rPr>
              <a:t>to</a:t>
            </a:r>
            <a:endParaRPr sz="2000">
              <a:latin typeface="Calibri Light"/>
              <a:cs typeface="Calibri Light"/>
            </a:endParaRPr>
          </a:p>
        </p:txBody>
      </p:sp>
      <p:sp>
        <p:nvSpPr>
          <p:cNvPr id="53" name="object 53">
            <a:extLst>
              <a:ext uri="{C183D7F6-B498-43B3-948B-1728B52AA6E4}">
                <adec:decorative xmlns:adec="http://schemas.microsoft.com/office/drawing/2017/decorative" val="1"/>
              </a:ext>
            </a:extLst>
          </p:cNvPr>
          <p:cNvSpPr txBox="1"/>
          <p:nvPr/>
        </p:nvSpPr>
        <p:spPr>
          <a:xfrm>
            <a:off x="8910437" y="1714501"/>
            <a:ext cx="1017588" cy="462733"/>
          </a:xfrm>
          <a:prstGeom prst="rect">
            <a:avLst/>
          </a:prstGeom>
        </p:spPr>
        <p:txBody>
          <a:bodyPr vert="horz" wrap="square" lIns="0" tIns="26458" rIns="0" bIns="0" rtlCol="0">
            <a:spAutoFit/>
          </a:bodyPr>
          <a:lstStyle/>
          <a:p>
            <a:pPr marL="10583" marR="4233">
              <a:lnSpc>
                <a:spcPts val="1717"/>
              </a:lnSpc>
              <a:spcBef>
                <a:spcPts val="208"/>
              </a:spcBef>
            </a:pPr>
            <a:r>
              <a:rPr sz="1500" spc="-67">
                <a:solidFill>
                  <a:srgbClr val="231F20"/>
                </a:solidFill>
                <a:latin typeface="Calibri Light"/>
                <a:cs typeface="Calibri Light"/>
              </a:rPr>
              <a:t>W</a:t>
            </a:r>
            <a:r>
              <a:rPr sz="1500" spc="-4">
                <a:solidFill>
                  <a:srgbClr val="231F20"/>
                </a:solidFill>
                <a:latin typeface="Calibri Light"/>
                <a:cs typeface="Calibri Light"/>
              </a:rPr>
              <a:t>oman-ness  </a:t>
            </a:r>
            <a:r>
              <a:rPr sz="1500">
                <a:solidFill>
                  <a:srgbClr val="231F20"/>
                </a:solidFill>
                <a:latin typeface="Calibri Light"/>
                <a:cs typeface="Calibri Light"/>
              </a:rPr>
              <a:t>Man-ness</a:t>
            </a:r>
            <a:endParaRPr sz="1500">
              <a:latin typeface="Calibri Light"/>
              <a:cs typeface="Calibri Light"/>
            </a:endParaRPr>
          </a:p>
        </p:txBody>
      </p:sp>
      <p:sp>
        <p:nvSpPr>
          <p:cNvPr id="54" name="object 54">
            <a:extLst>
              <a:ext uri="{C183D7F6-B498-43B3-948B-1728B52AA6E4}">
                <adec:decorative xmlns:adec="http://schemas.microsoft.com/office/drawing/2017/decorative" val="1"/>
              </a:ext>
            </a:extLst>
          </p:cNvPr>
          <p:cNvSpPr txBox="1"/>
          <p:nvPr/>
        </p:nvSpPr>
        <p:spPr>
          <a:xfrm>
            <a:off x="8910437" y="3006852"/>
            <a:ext cx="803275" cy="472351"/>
          </a:xfrm>
          <a:prstGeom prst="rect">
            <a:avLst/>
          </a:prstGeom>
        </p:spPr>
        <p:txBody>
          <a:bodyPr vert="horz" wrap="square" lIns="0" tIns="10583" rIns="0" bIns="0" rtlCol="0">
            <a:spAutoFit/>
          </a:bodyPr>
          <a:lstStyle/>
          <a:p>
            <a:pPr marL="10583">
              <a:lnSpc>
                <a:spcPts val="1775"/>
              </a:lnSpc>
              <a:spcBef>
                <a:spcPts val="83"/>
              </a:spcBef>
            </a:pPr>
            <a:r>
              <a:rPr sz="1500" spc="-8">
                <a:solidFill>
                  <a:srgbClr val="231F20"/>
                </a:solidFill>
                <a:latin typeface="Calibri Light"/>
                <a:cs typeface="Calibri Light"/>
              </a:rPr>
              <a:t>Feminine</a:t>
            </a:r>
            <a:endParaRPr sz="1500">
              <a:latin typeface="Calibri Light"/>
              <a:cs typeface="Calibri Light"/>
            </a:endParaRPr>
          </a:p>
          <a:p>
            <a:pPr marL="10583">
              <a:lnSpc>
                <a:spcPts val="1775"/>
              </a:lnSpc>
            </a:pPr>
            <a:r>
              <a:rPr sz="1500">
                <a:solidFill>
                  <a:srgbClr val="231F20"/>
                </a:solidFill>
                <a:latin typeface="Calibri Light"/>
                <a:cs typeface="Calibri Light"/>
              </a:rPr>
              <a:t>Masculine</a:t>
            </a:r>
            <a:endParaRPr sz="1500">
              <a:latin typeface="Calibri Light"/>
              <a:cs typeface="Calibri Light"/>
            </a:endParaRPr>
          </a:p>
        </p:txBody>
      </p:sp>
      <p:sp>
        <p:nvSpPr>
          <p:cNvPr id="55" name="object 55">
            <a:extLst>
              <a:ext uri="{C183D7F6-B498-43B3-948B-1728B52AA6E4}">
                <adec:decorative xmlns:adec="http://schemas.microsoft.com/office/drawing/2017/decorative" val="1"/>
              </a:ext>
            </a:extLst>
          </p:cNvPr>
          <p:cNvSpPr txBox="1"/>
          <p:nvPr/>
        </p:nvSpPr>
        <p:spPr>
          <a:xfrm>
            <a:off x="8910437" y="5492687"/>
            <a:ext cx="2190750" cy="485175"/>
          </a:xfrm>
          <a:prstGeom prst="rect">
            <a:avLst/>
          </a:prstGeom>
        </p:spPr>
        <p:txBody>
          <a:bodyPr vert="horz" wrap="square" lIns="0" tIns="23283" rIns="0" bIns="0" rtlCol="0">
            <a:spAutoFit/>
          </a:bodyPr>
          <a:lstStyle/>
          <a:p>
            <a:pPr marL="10583" marR="4233">
              <a:lnSpc>
                <a:spcPts val="1750"/>
              </a:lnSpc>
              <a:spcBef>
                <a:spcPts val="183"/>
              </a:spcBef>
            </a:pPr>
            <a:r>
              <a:rPr sz="1500" spc="-12">
                <a:solidFill>
                  <a:srgbClr val="231F20"/>
                </a:solidFill>
                <a:latin typeface="Calibri Light"/>
                <a:cs typeface="Calibri Light"/>
              </a:rPr>
              <a:t>Women/Females/Femininity </a:t>
            </a:r>
            <a:r>
              <a:rPr sz="1500" spc="-329">
                <a:solidFill>
                  <a:srgbClr val="231F20"/>
                </a:solidFill>
                <a:latin typeface="Calibri Light"/>
                <a:cs typeface="Calibri Light"/>
              </a:rPr>
              <a:t> </a:t>
            </a:r>
            <a:r>
              <a:rPr sz="1500">
                <a:solidFill>
                  <a:srgbClr val="231F20"/>
                </a:solidFill>
                <a:latin typeface="Calibri Light"/>
                <a:cs typeface="Calibri Light"/>
              </a:rPr>
              <a:t>Men/Males/Masculinity</a:t>
            </a:r>
            <a:endParaRPr sz="1500">
              <a:latin typeface="Calibri Light"/>
              <a:cs typeface="Calibri Light"/>
            </a:endParaRPr>
          </a:p>
        </p:txBody>
      </p:sp>
      <p:sp>
        <p:nvSpPr>
          <p:cNvPr id="56" name="object 56">
            <a:extLst>
              <a:ext uri="{C183D7F6-B498-43B3-948B-1728B52AA6E4}">
                <adec:decorative xmlns:adec="http://schemas.microsoft.com/office/drawing/2017/decorative" val="1"/>
              </a:ext>
            </a:extLst>
          </p:cNvPr>
          <p:cNvSpPr/>
          <p:nvPr/>
        </p:nvSpPr>
        <p:spPr>
          <a:xfrm>
            <a:off x="6994853" y="1834833"/>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7" name="object 57">
            <a:extLst>
              <a:ext uri="{C183D7F6-B498-43B3-948B-1728B52AA6E4}">
                <adec:decorative xmlns:adec="http://schemas.microsoft.com/office/drawing/2017/decorative" val="1"/>
              </a:ext>
            </a:extLst>
          </p:cNvPr>
          <p:cNvSpPr/>
          <p:nvPr/>
        </p:nvSpPr>
        <p:spPr>
          <a:xfrm>
            <a:off x="6994853" y="3136583"/>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8" name="object 58">
            <a:extLst>
              <a:ext uri="{C183D7F6-B498-43B3-948B-1728B52AA6E4}">
                <adec:decorative xmlns:adec="http://schemas.microsoft.com/office/drawing/2017/decorative" val="1"/>
              </a:ext>
            </a:extLst>
          </p:cNvPr>
          <p:cNvSpPr/>
          <p:nvPr/>
        </p:nvSpPr>
        <p:spPr>
          <a:xfrm>
            <a:off x="6994853" y="4396000"/>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
        <p:nvSpPr>
          <p:cNvPr id="59" name="object 59">
            <a:extLst>
              <a:ext uri="{C183D7F6-B498-43B3-948B-1728B52AA6E4}">
                <adec:decorative xmlns:adec="http://schemas.microsoft.com/office/drawing/2017/decorative" val="1"/>
              </a:ext>
            </a:extLst>
          </p:cNvPr>
          <p:cNvSpPr/>
          <p:nvPr/>
        </p:nvSpPr>
        <p:spPr>
          <a:xfrm>
            <a:off x="6994853" y="5622396"/>
            <a:ext cx="269875" cy="269875"/>
          </a:xfrm>
          <a:custGeom>
            <a:avLst/>
            <a:gdLst/>
            <a:ahLst/>
            <a:cxnLst/>
            <a:rect l="l" t="t" r="r" b="b"/>
            <a:pathLst>
              <a:path w="323850" h="323850">
                <a:moveTo>
                  <a:pt x="161925" y="0"/>
                </a:moveTo>
                <a:lnTo>
                  <a:pt x="118930" y="5794"/>
                </a:lnTo>
                <a:lnTo>
                  <a:pt x="80263" y="22140"/>
                </a:lnTo>
                <a:lnTo>
                  <a:pt x="47482" y="47482"/>
                </a:lnTo>
                <a:lnTo>
                  <a:pt x="22140" y="80264"/>
                </a:lnTo>
                <a:lnTo>
                  <a:pt x="5794" y="118930"/>
                </a:lnTo>
                <a:lnTo>
                  <a:pt x="0" y="161925"/>
                </a:lnTo>
                <a:lnTo>
                  <a:pt x="5794" y="204919"/>
                </a:lnTo>
                <a:lnTo>
                  <a:pt x="22140" y="243586"/>
                </a:lnTo>
                <a:lnTo>
                  <a:pt x="47482" y="276367"/>
                </a:lnTo>
                <a:lnTo>
                  <a:pt x="80264" y="301709"/>
                </a:lnTo>
                <a:lnTo>
                  <a:pt x="118930" y="318055"/>
                </a:lnTo>
                <a:lnTo>
                  <a:pt x="161925" y="323850"/>
                </a:lnTo>
                <a:lnTo>
                  <a:pt x="204919" y="318055"/>
                </a:lnTo>
                <a:lnTo>
                  <a:pt x="243586" y="301709"/>
                </a:lnTo>
                <a:lnTo>
                  <a:pt x="270556" y="280860"/>
                </a:lnTo>
                <a:lnTo>
                  <a:pt x="161925" y="280860"/>
                </a:lnTo>
                <a:lnTo>
                  <a:pt x="115673" y="271499"/>
                </a:lnTo>
                <a:lnTo>
                  <a:pt x="77863" y="245986"/>
                </a:lnTo>
                <a:lnTo>
                  <a:pt x="52350" y="208176"/>
                </a:lnTo>
                <a:lnTo>
                  <a:pt x="42989" y="161925"/>
                </a:lnTo>
                <a:lnTo>
                  <a:pt x="44415" y="143514"/>
                </a:lnTo>
                <a:lnTo>
                  <a:pt x="48547" y="125991"/>
                </a:lnTo>
                <a:lnTo>
                  <a:pt x="55167" y="109566"/>
                </a:lnTo>
                <a:lnTo>
                  <a:pt x="64058" y="94449"/>
                </a:lnTo>
                <a:lnTo>
                  <a:pt x="124853" y="94449"/>
                </a:lnTo>
                <a:lnTo>
                  <a:pt x="94462" y="64058"/>
                </a:lnTo>
                <a:lnTo>
                  <a:pt x="109572" y="55167"/>
                </a:lnTo>
                <a:lnTo>
                  <a:pt x="125993" y="48547"/>
                </a:lnTo>
                <a:lnTo>
                  <a:pt x="143515" y="44415"/>
                </a:lnTo>
                <a:lnTo>
                  <a:pt x="161925" y="42989"/>
                </a:lnTo>
                <a:lnTo>
                  <a:pt x="270556" y="42989"/>
                </a:lnTo>
                <a:lnTo>
                  <a:pt x="243586" y="22140"/>
                </a:lnTo>
                <a:lnTo>
                  <a:pt x="204919" y="5794"/>
                </a:lnTo>
                <a:lnTo>
                  <a:pt x="161925" y="0"/>
                </a:lnTo>
                <a:close/>
              </a:path>
              <a:path w="323850" h="323850">
                <a:moveTo>
                  <a:pt x="124853" y="94449"/>
                </a:moveTo>
                <a:lnTo>
                  <a:pt x="64058" y="94449"/>
                </a:lnTo>
                <a:lnTo>
                  <a:pt x="229387" y="259791"/>
                </a:lnTo>
                <a:lnTo>
                  <a:pt x="214276" y="268682"/>
                </a:lnTo>
                <a:lnTo>
                  <a:pt x="197851" y="275302"/>
                </a:lnTo>
                <a:lnTo>
                  <a:pt x="180329" y="279434"/>
                </a:lnTo>
                <a:lnTo>
                  <a:pt x="161925" y="280860"/>
                </a:lnTo>
                <a:lnTo>
                  <a:pt x="270556" y="280860"/>
                </a:lnTo>
                <a:lnTo>
                  <a:pt x="276367" y="276367"/>
                </a:lnTo>
                <a:lnTo>
                  <a:pt x="301709" y="243586"/>
                </a:lnTo>
                <a:lnTo>
                  <a:pt x="307712" y="229387"/>
                </a:lnTo>
                <a:lnTo>
                  <a:pt x="259791" y="229387"/>
                </a:lnTo>
                <a:lnTo>
                  <a:pt x="124853" y="94449"/>
                </a:lnTo>
                <a:close/>
              </a:path>
              <a:path w="323850" h="323850">
                <a:moveTo>
                  <a:pt x="270556" y="42989"/>
                </a:moveTo>
                <a:lnTo>
                  <a:pt x="161925" y="42989"/>
                </a:lnTo>
                <a:lnTo>
                  <a:pt x="208176" y="52350"/>
                </a:lnTo>
                <a:lnTo>
                  <a:pt x="245986" y="77863"/>
                </a:lnTo>
                <a:lnTo>
                  <a:pt x="271499" y="115673"/>
                </a:lnTo>
                <a:lnTo>
                  <a:pt x="280860" y="161925"/>
                </a:lnTo>
                <a:lnTo>
                  <a:pt x="279434" y="180334"/>
                </a:lnTo>
                <a:lnTo>
                  <a:pt x="275302" y="197856"/>
                </a:lnTo>
                <a:lnTo>
                  <a:pt x="268682" y="214277"/>
                </a:lnTo>
                <a:lnTo>
                  <a:pt x="259791" y="229387"/>
                </a:lnTo>
                <a:lnTo>
                  <a:pt x="307712" y="229387"/>
                </a:lnTo>
                <a:lnTo>
                  <a:pt x="318055" y="204919"/>
                </a:lnTo>
                <a:lnTo>
                  <a:pt x="323850" y="161925"/>
                </a:lnTo>
                <a:lnTo>
                  <a:pt x="318055" y="118930"/>
                </a:lnTo>
                <a:lnTo>
                  <a:pt x="301709" y="80264"/>
                </a:lnTo>
                <a:lnTo>
                  <a:pt x="276367" y="47482"/>
                </a:lnTo>
                <a:lnTo>
                  <a:pt x="270556" y="42989"/>
                </a:lnTo>
                <a:close/>
              </a:path>
            </a:pathLst>
          </a:custGeom>
          <a:solidFill>
            <a:srgbClr val="A7A2A4"/>
          </a:solidFill>
        </p:spPr>
        <p:txBody>
          <a:bodyPr wrap="square" lIns="0" tIns="0" rIns="0" bIns="0" rtlCol="0"/>
          <a:lstStyle/>
          <a:p>
            <a:endParaRPr sz="1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object 3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33" dirty="0"/>
              <a:t>LGBT</a:t>
            </a:r>
            <a:r>
              <a:rPr lang="en-AU" spc="-33" dirty="0"/>
              <a:t>I</a:t>
            </a:r>
            <a:r>
              <a:rPr spc="-33" dirty="0"/>
              <a:t>Q+</a:t>
            </a:r>
            <a:r>
              <a:rPr spc="-12" dirty="0"/>
              <a:t> </a:t>
            </a:r>
            <a:r>
              <a:rPr spc="-4" dirty="0"/>
              <a:t>NAMING</a:t>
            </a:r>
            <a:r>
              <a:rPr spc="-12" dirty="0"/>
              <a:t> SEXUALITY </a:t>
            </a:r>
            <a:r>
              <a:rPr spc="-8" dirty="0"/>
              <a:t>AND</a:t>
            </a:r>
            <a:r>
              <a:rPr spc="-12" dirty="0"/>
              <a:t> </a:t>
            </a:r>
            <a:r>
              <a:rPr spc="-8" dirty="0"/>
              <a:t>GENDER</a:t>
            </a:r>
          </a:p>
        </p:txBody>
      </p:sp>
      <p:sp>
        <p:nvSpPr>
          <p:cNvPr id="3" name="object 3"/>
          <p:cNvSpPr txBox="1"/>
          <p:nvPr/>
        </p:nvSpPr>
        <p:spPr>
          <a:xfrm>
            <a:off x="656167" y="1411498"/>
            <a:ext cx="682096"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L</a:t>
            </a:r>
            <a:r>
              <a:rPr sz="1500" b="1" spc="-17">
                <a:solidFill>
                  <a:srgbClr val="231F20"/>
                </a:solidFill>
                <a:latin typeface="Calibri"/>
                <a:cs typeface="Calibri"/>
              </a:rPr>
              <a:t>E</a:t>
            </a:r>
            <a:r>
              <a:rPr sz="1500" b="1">
                <a:solidFill>
                  <a:srgbClr val="231F20"/>
                </a:solidFill>
                <a:latin typeface="Calibri"/>
                <a:cs typeface="Calibri"/>
              </a:rPr>
              <a:t>SBIAN</a:t>
            </a:r>
            <a:endParaRPr sz="1500">
              <a:latin typeface="Calibri"/>
              <a:cs typeface="Calibri"/>
            </a:endParaRPr>
          </a:p>
        </p:txBody>
      </p:sp>
      <p:sp>
        <p:nvSpPr>
          <p:cNvPr id="23" name="object 23"/>
          <p:cNvSpPr txBox="1"/>
          <p:nvPr/>
        </p:nvSpPr>
        <p:spPr>
          <a:xfrm>
            <a:off x="1081566" y="1644649"/>
            <a:ext cx="2116667" cy="1164848"/>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woman </a:t>
            </a:r>
            <a:r>
              <a:rPr sz="1500">
                <a:solidFill>
                  <a:srgbClr val="231F20"/>
                </a:solidFill>
                <a:latin typeface="Calibri Light"/>
                <a:cs typeface="Calibri Light"/>
              </a:rPr>
              <a:t>who has a </a:t>
            </a:r>
            <a:r>
              <a:rPr sz="1500" spc="4">
                <a:solidFill>
                  <a:srgbClr val="231F20"/>
                </a:solidFill>
                <a:latin typeface="Calibri Light"/>
                <a:cs typeface="Calibri Light"/>
              </a:rPr>
              <a:t> </a:t>
            </a:r>
            <a:r>
              <a:rPr sz="1500" spc="-12">
                <a:solidFill>
                  <a:srgbClr val="231F20"/>
                </a:solidFill>
                <a:latin typeface="Calibri Light"/>
                <a:cs typeface="Calibri Light"/>
              </a:rPr>
              <a:t>romantic</a:t>
            </a:r>
            <a:r>
              <a:rPr sz="1500" spc="-4">
                <a:solidFill>
                  <a:srgbClr val="231F20"/>
                </a:solidFill>
                <a:latin typeface="Calibri Light"/>
                <a:cs typeface="Calibri Light"/>
              </a:rPr>
              <a:t> </a:t>
            </a:r>
            <a:r>
              <a:rPr sz="1500" spc="-8">
                <a:solidFill>
                  <a:srgbClr val="231F20"/>
                </a:solidFill>
                <a:latin typeface="Calibri Light"/>
                <a:cs typeface="Calibri Light"/>
              </a:rPr>
              <a:t>and/or sexual </a:t>
            </a:r>
            <a:r>
              <a:rPr sz="1500" spc="-4">
                <a:solidFill>
                  <a:srgbClr val="231F20"/>
                </a:solidFill>
                <a:latin typeface="Calibri Light"/>
                <a:cs typeface="Calibri Light"/>
              </a:rPr>
              <a:t> </a:t>
            </a:r>
            <a:r>
              <a:rPr sz="1500" spc="-8">
                <a:solidFill>
                  <a:srgbClr val="231F20"/>
                </a:solidFill>
                <a:latin typeface="Calibri Light"/>
                <a:cs typeface="Calibri Light"/>
              </a:rPr>
              <a:t>orientation </a:t>
            </a:r>
            <a:r>
              <a:rPr sz="1500" spc="-12">
                <a:solidFill>
                  <a:srgbClr val="231F20"/>
                </a:solidFill>
                <a:latin typeface="Calibri Light"/>
                <a:cs typeface="Calibri Light"/>
              </a:rPr>
              <a:t>toward </a:t>
            </a:r>
            <a:r>
              <a:rPr sz="1500" spc="-8">
                <a:solidFill>
                  <a:srgbClr val="231F20"/>
                </a:solidFill>
                <a:latin typeface="Calibri Light"/>
                <a:cs typeface="Calibri Light"/>
              </a:rPr>
              <a:t>women. </a:t>
            </a:r>
            <a:r>
              <a:rPr sz="1500" spc="-329">
                <a:solidFill>
                  <a:srgbClr val="231F20"/>
                </a:solidFill>
                <a:latin typeface="Calibri Light"/>
                <a:cs typeface="Calibri Light"/>
              </a:rPr>
              <a:t> </a:t>
            </a:r>
            <a:r>
              <a:rPr sz="1500">
                <a:solidFill>
                  <a:srgbClr val="231F20"/>
                </a:solidFill>
                <a:latin typeface="Calibri Light"/>
                <a:cs typeface="Calibri Light"/>
              </a:rPr>
              <a:t>Some non-binary people </a:t>
            </a:r>
            <a:r>
              <a:rPr sz="1500" spc="4">
                <a:solidFill>
                  <a:srgbClr val="231F20"/>
                </a:solidFill>
                <a:latin typeface="Calibri Light"/>
                <a:cs typeface="Calibri Light"/>
              </a:rPr>
              <a:t> </a:t>
            </a:r>
            <a:r>
              <a:rPr sz="1500">
                <a:solidFill>
                  <a:srgbClr val="231F20"/>
                </a:solidFill>
                <a:latin typeface="Calibri Light"/>
                <a:cs typeface="Calibri Light"/>
              </a:rPr>
              <a:t>also</a:t>
            </a:r>
            <a:r>
              <a:rPr sz="1500" spc="-17">
                <a:solidFill>
                  <a:srgbClr val="231F20"/>
                </a:solidFill>
                <a:latin typeface="Calibri Light"/>
                <a:cs typeface="Calibri Light"/>
              </a:rPr>
              <a:t> </a:t>
            </a:r>
            <a:r>
              <a:rPr sz="1500" spc="-4">
                <a:solidFill>
                  <a:srgbClr val="231F20"/>
                </a:solidFill>
                <a:latin typeface="Calibri Light"/>
                <a:cs typeface="Calibri Light"/>
              </a:rPr>
              <a:t>identify</a:t>
            </a:r>
            <a:r>
              <a:rPr sz="1500" spc="-17">
                <a:solidFill>
                  <a:srgbClr val="231F20"/>
                </a:solidFill>
                <a:latin typeface="Calibri Light"/>
                <a:cs typeface="Calibri Light"/>
              </a:rPr>
              <a:t> </a:t>
            </a:r>
            <a:r>
              <a:rPr sz="1500">
                <a:solidFill>
                  <a:srgbClr val="231F20"/>
                </a:solidFill>
                <a:latin typeface="Calibri Light"/>
                <a:cs typeface="Calibri Light"/>
              </a:rPr>
              <a:t>with</a:t>
            </a:r>
            <a:r>
              <a:rPr sz="1500" spc="-17">
                <a:solidFill>
                  <a:srgbClr val="231F20"/>
                </a:solidFill>
                <a:latin typeface="Calibri Light"/>
                <a:cs typeface="Calibri Light"/>
              </a:rPr>
              <a:t> </a:t>
            </a:r>
            <a:r>
              <a:rPr sz="1500">
                <a:solidFill>
                  <a:srgbClr val="231F20"/>
                </a:solidFill>
                <a:latin typeface="Calibri Light"/>
                <a:cs typeface="Calibri Light"/>
              </a:rPr>
              <a:t>this</a:t>
            </a:r>
            <a:r>
              <a:rPr sz="1500" spc="-17">
                <a:solidFill>
                  <a:srgbClr val="231F20"/>
                </a:solidFill>
                <a:latin typeface="Calibri Light"/>
                <a:cs typeface="Calibri Light"/>
              </a:rPr>
              <a:t> </a:t>
            </a:r>
            <a:r>
              <a:rPr sz="1500" spc="-8">
                <a:solidFill>
                  <a:srgbClr val="231F20"/>
                </a:solidFill>
                <a:latin typeface="Calibri Light"/>
                <a:cs typeface="Calibri Light"/>
              </a:rPr>
              <a:t>term.</a:t>
            </a:r>
            <a:endParaRPr sz="1500">
              <a:latin typeface="Calibri Light"/>
              <a:cs typeface="Calibri Light"/>
            </a:endParaRPr>
          </a:p>
        </p:txBody>
      </p:sp>
      <p:sp>
        <p:nvSpPr>
          <p:cNvPr id="5" name="object 5"/>
          <p:cNvSpPr txBox="1"/>
          <p:nvPr/>
        </p:nvSpPr>
        <p:spPr>
          <a:xfrm>
            <a:off x="656167" y="2935880"/>
            <a:ext cx="341841"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G</a:t>
            </a:r>
            <a:r>
              <a:rPr sz="1500" b="1" spc="-125">
                <a:solidFill>
                  <a:srgbClr val="231F20"/>
                </a:solidFill>
                <a:latin typeface="Calibri"/>
                <a:cs typeface="Calibri"/>
              </a:rPr>
              <a:t>A</a:t>
            </a:r>
            <a:r>
              <a:rPr sz="1500" b="1">
                <a:solidFill>
                  <a:srgbClr val="231F20"/>
                </a:solidFill>
                <a:latin typeface="Calibri"/>
                <a:cs typeface="Calibri"/>
              </a:rPr>
              <a:t>Y</a:t>
            </a:r>
            <a:endParaRPr sz="1500">
              <a:latin typeface="Calibri"/>
              <a:cs typeface="Calibri"/>
            </a:endParaRPr>
          </a:p>
        </p:txBody>
      </p:sp>
      <p:sp>
        <p:nvSpPr>
          <p:cNvPr id="25" name="object 25"/>
          <p:cNvSpPr txBox="1"/>
          <p:nvPr/>
        </p:nvSpPr>
        <p:spPr>
          <a:xfrm>
            <a:off x="1081566" y="3157982"/>
            <a:ext cx="2027238" cy="162651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Used </a:t>
            </a:r>
            <a:r>
              <a:rPr sz="1500" spc="-8">
                <a:solidFill>
                  <a:srgbClr val="231F20"/>
                </a:solidFill>
                <a:latin typeface="Calibri Light"/>
                <a:cs typeface="Calibri Light"/>
              </a:rPr>
              <a:t>to </a:t>
            </a:r>
            <a:r>
              <a:rPr sz="1500" spc="-21">
                <a:solidFill>
                  <a:srgbClr val="231F20"/>
                </a:solidFill>
                <a:latin typeface="Calibri Light"/>
                <a:cs typeface="Calibri Light"/>
              </a:rPr>
              <a:t>refer </a:t>
            </a:r>
            <a:r>
              <a:rPr sz="1500" spc="-8">
                <a:solidFill>
                  <a:srgbClr val="231F20"/>
                </a:solidFill>
                <a:latin typeface="Calibri Light"/>
                <a:cs typeface="Calibri Light"/>
              </a:rPr>
              <a:t>to </a:t>
            </a:r>
            <a:r>
              <a:rPr sz="1500" spc="-4">
                <a:solidFill>
                  <a:srgbClr val="231F20"/>
                </a:solidFill>
                <a:latin typeface="Calibri Light"/>
                <a:cs typeface="Calibri Light"/>
              </a:rPr>
              <a:t>men </a:t>
            </a:r>
            <a:r>
              <a:rPr sz="1500">
                <a:solidFill>
                  <a:srgbClr val="231F20"/>
                </a:solidFill>
                <a:latin typeface="Calibri Light"/>
                <a:cs typeface="Calibri Light"/>
              </a:rPr>
              <a:t>who </a:t>
            </a:r>
            <a:r>
              <a:rPr sz="1500" spc="-329">
                <a:solidFill>
                  <a:srgbClr val="231F20"/>
                </a:solidFill>
                <a:latin typeface="Calibri Light"/>
                <a:cs typeface="Calibri Light"/>
              </a:rPr>
              <a:t> </a:t>
            </a:r>
            <a:r>
              <a:rPr sz="1500" spc="-8">
                <a:solidFill>
                  <a:srgbClr val="231F20"/>
                </a:solidFill>
                <a:latin typeface="Calibri Light"/>
                <a:cs typeface="Calibri Light"/>
              </a:rPr>
              <a:t>are </a:t>
            </a:r>
            <a:r>
              <a:rPr sz="1500" spc="-17">
                <a:solidFill>
                  <a:srgbClr val="231F20"/>
                </a:solidFill>
                <a:latin typeface="Calibri Light"/>
                <a:cs typeface="Calibri Light"/>
              </a:rPr>
              <a:t>attracted </a:t>
            </a:r>
            <a:r>
              <a:rPr sz="1500" spc="-8">
                <a:solidFill>
                  <a:srgbClr val="231F20"/>
                </a:solidFill>
                <a:latin typeface="Calibri Light"/>
                <a:cs typeface="Calibri Light"/>
              </a:rPr>
              <a:t>to </a:t>
            </a:r>
            <a:r>
              <a:rPr sz="1500" spc="-4">
                <a:solidFill>
                  <a:srgbClr val="231F20"/>
                </a:solidFill>
                <a:latin typeface="Calibri Light"/>
                <a:cs typeface="Calibri Light"/>
              </a:rPr>
              <a:t>men </a:t>
            </a:r>
            <a:r>
              <a:rPr sz="1500">
                <a:solidFill>
                  <a:srgbClr val="231F20"/>
                </a:solidFill>
                <a:latin typeface="Calibri Light"/>
                <a:cs typeface="Calibri Light"/>
              </a:rPr>
              <a:t>in a </a:t>
            </a:r>
            <a:r>
              <a:rPr sz="1500" spc="4">
                <a:solidFill>
                  <a:srgbClr val="231F20"/>
                </a:solidFill>
                <a:latin typeface="Calibri Light"/>
                <a:cs typeface="Calibri Light"/>
              </a:rPr>
              <a:t> </a:t>
            </a:r>
            <a:r>
              <a:rPr sz="1500" spc="-8">
                <a:solidFill>
                  <a:srgbClr val="231F20"/>
                </a:solidFill>
                <a:latin typeface="Calibri Light"/>
                <a:cs typeface="Calibri Light"/>
              </a:rPr>
              <a:t>romantic, </a:t>
            </a:r>
            <a:r>
              <a:rPr sz="1500" spc="-12">
                <a:solidFill>
                  <a:srgbClr val="231F20"/>
                </a:solidFill>
                <a:latin typeface="Calibri Light"/>
                <a:cs typeface="Calibri Light"/>
              </a:rPr>
              <a:t>erotic </a:t>
            </a:r>
            <a:r>
              <a:rPr sz="1500" spc="-8">
                <a:solidFill>
                  <a:srgbClr val="231F20"/>
                </a:solidFill>
                <a:latin typeface="Calibri Light"/>
                <a:cs typeface="Calibri Light"/>
              </a:rPr>
              <a:t>and/or </a:t>
            </a:r>
            <a:r>
              <a:rPr sz="1500" spc="-4">
                <a:solidFill>
                  <a:srgbClr val="231F20"/>
                </a:solidFill>
                <a:latin typeface="Calibri Light"/>
                <a:cs typeface="Calibri Light"/>
              </a:rPr>
              <a:t> </a:t>
            </a:r>
            <a:r>
              <a:rPr sz="1500" spc="-8">
                <a:solidFill>
                  <a:srgbClr val="231F20"/>
                </a:solidFill>
                <a:latin typeface="Calibri Light"/>
                <a:cs typeface="Calibri Light"/>
              </a:rPr>
              <a:t>emotional </a:t>
            </a:r>
            <a:r>
              <a:rPr sz="1500">
                <a:solidFill>
                  <a:srgbClr val="231F20"/>
                </a:solidFill>
                <a:latin typeface="Calibri Light"/>
                <a:cs typeface="Calibri Light"/>
              </a:rPr>
              <a:t>sense. </a:t>
            </a:r>
            <a:r>
              <a:rPr sz="1500" spc="-4">
                <a:solidFill>
                  <a:srgbClr val="231F20"/>
                </a:solidFill>
                <a:latin typeface="Calibri Light"/>
                <a:cs typeface="Calibri Light"/>
              </a:rPr>
              <a:t>Not </a:t>
            </a:r>
            <a:r>
              <a:rPr sz="1500">
                <a:solidFill>
                  <a:srgbClr val="231F20"/>
                </a:solidFill>
                <a:latin typeface="Calibri Light"/>
                <a:cs typeface="Calibri Light"/>
              </a:rPr>
              <a:t>all </a:t>
            </a:r>
            <a:r>
              <a:rPr sz="1500" spc="4">
                <a:solidFill>
                  <a:srgbClr val="231F20"/>
                </a:solidFill>
                <a:latin typeface="Calibri Light"/>
                <a:cs typeface="Calibri Light"/>
              </a:rPr>
              <a:t> </a:t>
            </a:r>
            <a:r>
              <a:rPr sz="1500" spc="-4">
                <a:solidFill>
                  <a:srgbClr val="231F20"/>
                </a:solidFill>
                <a:latin typeface="Calibri Light"/>
                <a:cs typeface="Calibri Light"/>
              </a:rPr>
              <a:t>men</a:t>
            </a:r>
            <a:r>
              <a:rPr sz="1500" spc="-21">
                <a:solidFill>
                  <a:srgbClr val="231F20"/>
                </a:solidFill>
                <a:latin typeface="Calibri Light"/>
                <a:cs typeface="Calibri Light"/>
              </a:rPr>
              <a:t> </a:t>
            </a:r>
            <a:r>
              <a:rPr sz="1500">
                <a:solidFill>
                  <a:srgbClr val="231F20"/>
                </a:solidFill>
                <a:latin typeface="Calibri Light"/>
                <a:cs typeface="Calibri Light"/>
              </a:rPr>
              <a:t>who</a:t>
            </a:r>
            <a:r>
              <a:rPr sz="1500" spc="-12">
                <a:solidFill>
                  <a:srgbClr val="231F20"/>
                </a:solidFill>
                <a:latin typeface="Calibri Light"/>
                <a:cs typeface="Calibri Light"/>
              </a:rPr>
              <a:t> engage</a:t>
            </a:r>
            <a:r>
              <a:rPr sz="1500" spc="-21">
                <a:solidFill>
                  <a:srgbClr val="231F20"/>
                </a:solidFill>
                <a:latin typeface="Calibri Light"/>
                <a:cs typeface="Calibri Light"/>
              </a:rPr>
              <a:t> </a:t>
            </a:r>
            <a:r>
              <a:rPr sz="1500">
                <a:solidFill>
                  <a:srgbClr val="231F20"/>
                </a:solidFill>
                <a:latin typeface="Calibri Light"/>
                <a:cs typeface="Calibri Light"/>
              </a:rPr>
              <a:t>in</a:t>
            </a:r>
            <a:r>
              <a:rPr sz="1500" spc="-12">
                <a:solidFill>
                  <a:srgbClr val="231F20"/>
                </a:solidFill>
                <a:latin typeface="Calibri Light"/>
                <a:cs typeface="Calibri Light"/>
              </a:rPr>
              <a:t> </a:t>
            </a:r>
            <a:r>
              <a:rPr sz="1500">
                <a:solidFill>
                  <a:srgbClr val="231F20"/>
                </a:solidFill>
                <a:latin typeface="Calibri Light"/>
                <a:cs typeface="Calibri Light"/>
              </a:rPr>
              <a:t>same- </a:t>
            </a:r>
            <a:r>
              <a:rPr sz="1500" spc="-325">
                <a:solidFill>
                  <a:srgbClr val="231F20"/>
                </a:solidFill>
                <a:latin typeface="Calibri Light"/>
                <a:cs typeface="Calibri Light"/>
              </a:rPr>
              <a:t> </a:t>
            </a:r>
            <a:r>
              <a:rPr sz="1500" spc="-8">
                <a:solidFill>
                  <a:srgbClr val="231F20"/>
                </a:solidFill>
                <a:latin typeface="Calibri Light"/>
                <a:cs typeface="Calibri Light"/>
              </a:rPr>
              <a:t>gender sexual </a:t>
            </a:r>
            <a:r>
              <a:rPr sz="1500" spc="-4">
                <a:solidFill>
                  <a:srgbClr val="231F20"/>
                </a:solidFill>
                <a:latin typeface="Calibri Light"/>
                <a:cs typeface="Calibri Light"/>
              </a:rPr>
              <a:t>behaviour </a:t>
            </a:r>
            <a:r>
              <a:rPr sz="1500">
                <a:solidFill>
                  <a:srgbClr val="231F20"/>
                </a:solidFill>
                <a:latin typeface="Calibri Light"/>
                <a:cs typeface="Calibri Light"/>
              </a:rPr>
              <a:t> </a:t>
            </a:r>
            <a:r>
              <a:rPr sz="1500" spc="-4">
                <a:solidFill>
                  <a:srgbClr val="231F20"/>
                </a:solidFill>
                <a:latin typeface="Calibri Light"/>
                <a:cs typeface="Calibri Light"/>
              </a:rPr>
              <a:t>identify </a:t>
            </a:r>
            <a:r>
              <a:rPr sz="1500">
                <a:solidFill>
                  <a:srgbClr val="231F20"/>
                </a:solidFill>
                <a:latin typeface="Calibri Light"/>
                <a:cs typeface="Calibri Light"/>
              </a:rPr>
              <a:t>as</a:t>
            </a:r>
            <a:r>
              <a:rPr sz="1500" spc="-4">
                <a:solidFill>
                  <a:srgbClr val="231F20"/>
                </a:solidFill>
                <a:latin typeface="Calibri Light"/>
                <a:cs typeface="Calibri Light"/>
              </a:rPr>
              <a:t> </a:t>
            </a:r>
            <a:r>
              <a:rPr sz="1500" spc="-46">
                <a:solidFill>
                  <a:srgbClr val="231F20"/>
                </a:solidFill>
                <a:latin typeface="Calibri Light"/>
                <a:cs typeface="Calibri Light"/>
              </a:rPr>
              <a:t>gay.</a:t>
            </a:r>
            <a:endParaRPr sz="1500">
              <a:latin typeface="Calibri Light"/>
              <a:cs typeface="Calibri Light"/>
            </a:endParaRPr>
          </a:p>
        </p:txBody>
      </p:sp>
      <p:sp>
        <p:nvSpPr>
          <p:cNvPr id="7" name="object 7"/>
          <p:cNvSpPr txBox="1"/>
          <p:nvPr/>
        </p:nvSpPr>
        <p:spPr>
          <a:xfrm>
            <a:off x="4095643" y="1426738"/>
            <a:ext cx="110807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BISEXUAL</a:t>
            </a:r>
            <a:r>
              <a:rPr sz="1500" b="1" spc="-29">
                <a:solidFill>
                  <a:srgbClr val="231F20"/>
                </a:solidFill>
                <a:latin typeface="Calibri"/>
                <a:cs typeface="Calibri"/>
              </a:rPr>
              <a:t> </a:t>
            </a:r>
            <a:r>
              <a:rPr sz="1500" b="1">
                <a:solidFill>
                  <a:srgbClr val="231F20"/>
                </a:solidFill>
                <a:latin typeface="Calibri"/>
                <a:cs typeface="Calibri"/>
              </a:rPr>
              <a:t>/</a:t>
            </a:r>
            <a:r>
              <a:rPr sz="1500" b="1" spc="-29">
                <a:solidFill>
                  <a:srgbClr val="231F20"/>
                </a:solidFill>
                <a:latin typeface="Calibri"/>
                <a:cs typeface="Calibri"/>
              </a:rPr>
              <a:t> </a:t>
            </a:r>
            <a:r>
              <a:rPr sz="1500" b="1">
                <a:solidFill>
                  <a:srgbClr val="231F20"/>
                </a:solidFill>
                <a:latin typeface="Calibri"/>
                <a:cs typeface="Calibri"/>
              </a:rPr>
              <a:t>BI</a:t>
            </a:r>
            <a:endParaRPr sz="1500">
              <a:latin typeface="Calibri"/>
              <a:cs typeface="Calibri"/>
            </a:endParaRPr>
          </a:p>
        </p:txBody>
      </p:sp>
      <p:sp>
        <p:nvSpPr>
          <p:cNvPr id="28" name="object 28"/>
          <p:cNvSpPr txBox="1"/>
          <p:nvPr/>
        </p:nvSpPr>
        <p:spPr>
          <a:xfrm>
            <a:off x="4521043" y="1648841"/>
            <a:ext cx="2028825" cy="162651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a:t>
            </a:r>
            <a:r>
              <a:rPr sz="1500" spc="-8">
                <a:solidFill>
                  <a:srgbClr val="231F20"/>
                </a:solidFill>
                <a:latin typeface="Calibri Light"/>
                <a:cs typeface="Calibri Light"/>
              </a:rPr>
              <a:t>experiences </a:t>
            </a:r>
            <a:r>
              <a:rPr sz="1500" spc="-329">
                <a:solidFill>
                  <a:srgbClr val="231F20"/>
                </a:solidFill>
                <a:latin typeface="Calibri Light"/>
                <a:cs typeface="Calibri Light"/>
              </a:rPr>
              <a:t> </a:t>
            </a:r>
            <a:r>
              <a:rPr sz="1500" spc="-8">
                <a:solidFill>
                  <a:srgbClr val="231F20"/>
                </a:solidFill>
                <a:latin typeface="Calibri Light"/>
                <a:cs typeface="Calibri Light"/>
              </a:rPr>
              <a:t>sexual, romantic, physical, </a:t>
            </a:r>
            <a:r>
              <a:rPr sz="1500" spc="-329">
                <a:solidFill>
                  <a:srgbClr val="231F20"/>
                </a:solidFill>
                <a:latin typeface="Calibri Light"/>
                <a:cs typeface="Calibri Light"/>
              </a:rPr>
              <a:t> </a:t>
            </a:r>
            <a:r>
              <a:rPr sz="1500" spc="-8">
                <a:solidFill>
                  <a:srgbClr val="231F20"/>
                </a:solidFill>
                <a:latin typeface="Calibri Light"/>
                <a:cs typeface="Calibri Light"/>
              </a:rPr>
              <a:t>and/or </a:t>
            </a:r>
            <a:r>
              <a:rPr sz="1500">
                <a:solidFill>
                  <a:srgbClr val="231F20"/>
                </a:solidFill>
                <a:latin typeface="Calibri Light"/>
                <a:cs typeface="Calibri Light"/>
              </a:rPr>
              <a:t>spiritual </a:t>
            </a:r>
            <a:r>
              <a:rPr sz="1500" spc="-17">
                <a:solidFill>
                  <a:srgbClr val="231F20"/>
                </a:solidFill>
                <a:latin typeface="Calibri Light"/>
                <a:cs typeface="Calibri Light"/>
              </a:rPr>
              <a:t>attraction </a:t>
            </a:r>
            <a:r>
              <a:rPr sz="1500" spc="-12">
                <a:solidFill>
                  <a:srgbClr val="231F20"/>
                </a:solidFill>
                <a:latin typeface="Calibri Light"/>
                <a:cs typeface="Calibri Light"/>
              </a:rPr>
              <a:t> </a:t>
            </a:r>
            <a:r>
              <a:rPr sz="1500" spc="-8">
                <a:solidFill>
                  <a:srgbClr val="231F20"/>
                </a:solidFill>
                <a:latin typeface="Calibri Light"/>
                <a:cs typeface="Calibri Light"/>
              </a:rPr>
              <a:t>to more </a:t>
            </a:r>
            <a:r>
              <a:rPr sz="1500">
                <a:solidFill>
                  <a:srgbClr val="231F20"/>
                </a:solidFill>
                <a:latin typeface="Calibri Light"/>
                <a:cs typeface="Calibri Light"/>
              </a:rPr>
              <a:t>than </a:t>
            </a:r>
            <a:r>
              <a:rPr sz="1500" spc="-4">
                <a:solidFill>
                  <a:srgbClr val="231F20"/>
                </a:solidFill>
                <a:latin typeface="Calibri Light"/>
                <a:cs typeface="Calibri Light"/>
              </a:rPr>
              <a:t>one </a:t>
            </a:r>
            <a:r>
              <a:rPr sz="1500" spc="-25">
                <a:solidFill>
                  <a:srgbClr val="231F20"/>
                </a:solidFill>
                <a:latin typeface="Calibri Light"/>
                <a:cs typeface="Calibri Light"/>
              </a:rPr>
              <a:t>gender, </a:t>
            </a:r>
            <a:r>
              <a:rPr sz="1500" spc="-21">
                <a:solidFill>
                  <a:srgbClr val="231F20"/>
                </a:solidFill>
                <a:latin typeface="Calibri Light"/>
                <a:cs typeface="Calibri Light"/>
              </a:rPr>
              <a:t> </a:t>
            </a:r>
            <a:r>
              <a:rPr sz="1500">
                <a:solidFill>
                  <a:srgbClr val="231F20"/>
                </a:solidFill>
                <a:latin typeface="Calibri Light"/>
                <a:cs typeface="Calibri Light"/>
              </a:rPr>
              <a:t>not necessarily in the </a:t>
            </a:r>
            <a:r>
              <a:rPr sz="1500" spc="4">
                <a:solidFill>
                  <a:srgbClr val="231F20"/>
                </a:solidFill>
                <a:latin typeface="Calibri Light"/>
                <a:cs typeface="Calibri Light"/>
              </a:rPr>
              <a:t> </a:t>
            </a:r>
            <a:r>
              <a:rPr sz="1500">
                <a:solidFill>
                  <a:srgbClr val="231F20"/>
                </a:solidFill>
                <a:latin typeface="Calibri Light"/>
                <a:cs typeface="Calibri Light"/>
              </a:rPr>
              <a:t>same </a:t>
            </a:r>
            <a:r>
              <a:rPr sz="1500" spc="-46">
                <a:solidFill>
                  <a:srgbClr val="231F20"/>
                </a:solidFill>
                <a:latin typeface="Calibri Light"/>
                <a:cs typeface="Calibri Light"/>
              </a:rPr>
              <a:t>way, </a:t>
            </a:r>
            <a:r>
              <a:rPr sz="1500" spc="-4">
                <a:solidFill>
                  <a:srgbClr val="231F20"/>
                </a:solidFill>
                <a:latin typeface="Calibri Light"/>
                <a:cs typeface="Calibri Light"/>
              </a:rPr>
              <a:t>or </a:t>
            </a:r>
            <a:r>
              <a:rPr sz="1500" spc="-8">
                <a:solidFill>
                  <a:srgbClr val="231F20"/>
                </a:solidFill>
                <a:latin typeface="Calibri Light"/>
                <a:cs typeface="Calibri Light"/>
              </a:rPr>
              <a:t>to </a:t>
            </a:r>
            <a:r>
              <a:rPr sz="1500">
                <a:solidFill>
                  <a:srgbClr val="231F20"/>
                </a:solidFill>
                <a:latin typeface="Calibri Light"/>
                <a:cs typeface="Calibri Light"/>
              </a:rPr>
              <a:t>the same </a:t>
            </a:r>
            <a:r>
              <a:rPr sz="1500" spc="4">
                <a:solidFill>
                  <a:srgbClr val="231F20"/>
                </a:solidFill>
                <a:latin typeface="Calibri Light"/>
                <a:cs typeface="Calibri Light"/>
              </a:rPr>
              <a:t> </a:t>
            </a:r>
            <a:r>
              <a:rPr sz="1500" spc="-8">
                <a:solidFill>
                  <a:srgbClr val="231F20"/>
                </a:solidFill>
                <a:latin typeface="Calibri Light"/>
                <a:cs typeface="Calibri Light"/>
              </a:rPr>
              <a:t>degree.</a:t>
            </a:r>
            <a:endParaRPr sz="1500">
              <a:latin typeface="Calibri Light"/>
              <a:cs typeface="Calibri Light"/>
            </a:endParaRPr>
          </a:p>
        </p:txBody>
      </p:sp>
      <p:sp>
        <p:nvSpPr>
          <p:cNvPr id="4" name="object 4"/>
          <p:cNvSpPr txBox="1"/>
          <p:nvPr/>
        </p:nvSpPr>
        <p:spPr>
          <a:xfrm>
            <a:off x="4095834" y="3398413"/>
            <a:ext cx="1213908"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TRANSGENDER</a:t>
            </a:r>
            <a:endParaRPr sz="1500">
              <a:latin typeface="Calibri"/>
              <a:cs typeface="Calibri"/>
            </a:endParaRPr>
          </a:p>
        </p:txBody>
      </p:sp>
      <p:sp>
        <p:nvSpPr>
          <p:cNvPr id="24" name="object 24"/>
          <p:cNvSpPr txBox="1"/>
          <p:nvPr/>
        </p:nvSpPr>
        <p:spPr>
          <a:xfrm>
            <a:off x="4521233" y="3620516"/>
            <a:ext cx="2108200" cy="139568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whose sense </a:t>
            </a:r>
            <a:r>
              <a:rPr sz="1500" spc="-4">
                <a:solidFill>
                  <a:srgbClr val="231F20"/>
                </a:solidFill>
                <a:latin typeface="Calibri Light"/>
                <a:cs typeface="Calibri Light"/>
              </a:rPr>
              <a:t>of </a:t>
            </a:r>
            <a:r>
              <a:rPr sz="1500">
                <a:solidFill>
                  <a:srgbClr val="231F20"/>
                </a:solidFill>
                <a:latin typeface="Calibri Light"/>
                <a:cs typeface="Calibri Light"/>
              </a:rPr>
              <a:t> </a:t>
            </a:r>
            <a:r>
              <a:rPr sz="1500" spc="-4">
                <a:solidFill>
                  <a:srgbClr val="231F20"/>
                </a:solidFill>
                <a:latin typeface="Calibri Light"/>
                <a:cs typeface="Calibri Light"/>
              </a:rPr>
              <a:t>personal identity or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a:solidFill>
                  <a:srgbClr val="231F20"/>
                </a:solidFill>
                <a:latin typeface="Calibri Light"/>
                <a:cs typeface="Calibri Light"/>
              </a:rPr>
              <a:t>does</a:t>
            </a:r>
            <a:r>
              <a:rPr sz="1500" spc="-21">
                <a:solidFill>
                  <a:srgbClr val="231F20"/>
                </a:solidFill>
                <a:latin typeface="Calibri Light"/>
                <a:cs typeface="Calibri Light"/>
              </a:rPr>
              <a:t> </a:t>
            </a:r>
            <a:r>
              <a:rPr sz="1500">
                <a:solidFill>
                  <a:srgbClr val="231F20"/>
                </a:solidFill>
                <a:latin typeface="Calibri Light"/>
                <a:cs typeface="Calibri Light"/>
              </a:rPr>
              <a:t>not</a:t>
            </a:r>
            <a:r>
              <a:rPr sz="1500" spc="-17">
                <a:solidFill>
                  <a:srgbClr val="231F20"/>
                </a:solidFill>
                <a:latin typeface="Calibri Light"/>
                <a:cs typeface="Calibri Light"/>
              </a:rPr>
              <a:t> </a:t>
            </a:r>
            <a:r>
              <a:rPr sz="1500" spc="-8">
                <a:solidFill>
                  <a:srgbClr val="231F20"/>
                </a:solidFill>
                <a:latin typeface="Calibri Light"/>
                <a:cs typeface="Calibri Light"/>
              </a:rPr>
              <a:t>correspond</a:t>
            </a:r>
            <a:r>
              <a:rPr sz="1500" spc="-21">
                <a:solidFill>
                  <a:srgbClr val="231F20"/>
                </a:solidFill>
                <a:latin typeface="Calibri Light"/>
                <a:cs typeface="Calibri Light"/>
              </a:rPr>
              <a:t> </a:t>
            </a:r>
            <a:r>
              <a:rPr sz="1500" spc="-8">
                <a:solidFill>
                  <a:srgbClr val="231F20"/>
                </a:solidFill>
                <a:latin typeface="Calibri Light"/>
                <a:cs typeface="Calibri Light"/>
              </a:rPr>
              <a:t>to</a:t>
            </a:r>
            <a:r>
              <a:rPr sz="1500" spc="-21">
                <a:solidFill>
                  <a:srgbClr val="231F20"/>
                </a:solidFill>
                <a:latin typeface="Calibri Light"/>
                <a:cs typeface="Calibri Light"/>
              </a:rPr>
              <a:t> </a:t>
            </a:r>
            <a:r>
              <a:rPr sz="1500">
                <a:solidFill>
                  <a:srgbClr val="231F20"/>
                </a:solidFill>
                <a:latin typeface="Calibri Light"/>
                <a:cs typeface="Calibri Light"/>
              </a:rPr>
              <a:t>the </a:t>
            </a:r>
            <a:r>
              <a:rPr sz="1500" spc="-325">
                <a:solidFill>
                  <a:srgbClr val="231F20"/>
                </a:solidFill>
                <a:latin typeface="Calibri Light"/>
                <a:cs typeface="Calibri Light"/>
              </a:rPr>
              <a:t> </a:t>
            </a:r>
            <a:r>
              <a:rPr sz="1500" spc="-8">
                <a:solidFill>
                  <a:srgbClr val="231F20"/>
                </a:solidFill>
                <a:latin typeface="Calibri Light"/>
                <a:cs typeface="Calibri Light"/>
              </a:rPr>
              <a:t>sex </a:t>
            </a:r>
            <a:r>
              <a:rPr sz="1500" spc="-4">
                <a:solidFill>
                  <a:srgbClr val="231F20"/>
                </a:solidFill>
                <a:latin typeface="Calibri Light"/>
                <a:cs typeface="Calibri Light"/>
              </a:rPr>
              <a:t>they </a:t>
            </a:r>
            <a:r>
              <a:rPr sz="1500" spc="-12">
                <a:solidFill>
                  <a:srgbClr val="231F20"/>
                </a:solidFill>
                <a:latin typeface="Calibri Light"/>
                <a:cs typeface="Calibri Light"/>
              </a:rPr>
              <a:t>were </a:t>
            </a:r>
            <a:r>
              <a:rPr sz="1500">
                <a:solidFill>
                  <a:srgbClr val="231F20"/>
                </a:solidFill>
                <a:latin typeface="Calibri Light"/>
                <a:cs typeface="Calibri Light"/>
              </a:rPr>
              <a:t>assigned </a:t>
            </a:r>
            <a:r>
              <a:rPr sz="1500" spc="-12">
                <a:solidFill>
                  <a:srgbClr val="231F20"/>
                </a:solidFill>
                <a:latin typeface="Calibri Light"/>
                <a:cs typeface="Calibri Light"/>
              </a:rPr>
              <a:t>at </a:t>
            </a:r>
            <a:r>
              <a:rPr sz="1500" spc="-8">
                <a:solidFill>
                  <a:srgbClr val="231F20"/>
                </a:solidFill>
                <a:latin typeface="Calibri Light"/>
                <a:cs typeface="Calibri Light"/>
              </a:rPr>
              <a:t> </a:t>
            </a:r>
            <a:r>
              <a:rPr sz="1500">
                <a:solidFill>
                  <a:srgbClr val="231F20"/>
                </a:solidFill>
                <a:latin typeface="Calibri Light"/>
                <a:cs typeface="Calibri Light"/>
              </a:rPr>
              <a:t>birth </a:t>
            </a:r>
            <a:r>
              <a:rPr sz="1500" spc="-4">
                <a:solidFill>
                  <a:srgbClr val="231F20"/>
                </a:solidFill>
                <a:latin typeface="Calibri Light"/>
                <a:cs typeface="Calibri Light"/>
              </a:rPr>
              <a:t>or </a:t>
            </a:r>
            <a:r>
              <a:rPr sz="1500">
                <a:solidFill>
                  <a:srgbClr val="231F20"/>
                </a:solidFill>
                <a:latin typeface="Calibri Light"/>
                <a:cs typeface="Calibri Light"/>
              </a:rPr>
              <a:t>does not </a:t>
            </a:r>
            <a:r>
              <a:rPr sz="1500" spc="-12">
                <a:solidFill>
                  <a:srgbClr val="231F20"/>
                </a:solidFill>
                <a:latin typeface="Calibri Light"/>
                <a:cs typeface="Calibri Light"/>
              </a:rPr>
              <a:t>conform </a:t>
            </a:r>
            <a:r>
              <a:rPr sz="1500" spc="-8">
                <a:solidFill>
                  <a:srgbClr val="231F20"/>
                </a:solidFill>
                <a:latin typeface="Calibri Light"/>
                <a:cs typeface="Calibri Light"/>
              </a:rPr>
              <a:t> to</a:t>
            </a:r>
            <a:r>
              <a:rPr sz="1500" spc="-12">
                <a:solidFill>
                  <a:srgbClr val="231F20"/>
                </a:solidFill>
                <a:latin typeface="Calibri Light"/>
                <a:cs typeface="Calibri Light"/>
              </a:rPr>
              <a:t> </a:t>
            </a:r>
            <a:r>
              <a:rPr sz="1500" spc="-8">
                <a:solidFill>
                  <a:srgbClr val="231F20"/>
                </a:solidFill>
                <a:latin typeface="Calibri Light"/>
                <a:cs typeface="Calibri Light"/>
              </a:rPr>
              <a:t>gender stereotypes.</a:t>
            </a:r>
            <a:endParaRPr sz="1500">
              <a:latin typeface="Calibri Light"/>
              <a:cs typeface="Calibri Light"/>
            </a:endParaRPr>
          </a:p>
        </p:txBody>
      </p:sp>
      <p:sp>
        <p:nvSpPr>
          <p:cNvPr id="6" name="object 6"/>
          <p:cNvSpPr txBox="1"/>
          <p:nvPr/>
        </p:nvSpPr>
        <p:spPr>
          <a:xfrm>
            <a:off x="7478734" y="1417785"/>
            <a:ext cx="569383"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QUEER</a:t>
            </a:r>
            <a:endParaRPr sz="1500">
              <a:latin typeface="Calibri"/>
              <a:cs typeface="Calibri"/>
            </a:endParaRPr>
          </a:p>
        </p:txBody>
      </p:sp>
      <p:sp>
        <p:nvSpPr>
          <p:cNvPr id="26" name="object 26"/>
          <p:cNvSpPr txBox="1"/>
          <p:nvPr/>
        </p:nvSpPr>
        <p:spPr>
          <a:xfrm>
            <a:off x="7904133" y="1639888"/>
            <a:ext cx="2067454" cy="2780675"/>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multi-faceted </a:t>
            </a:r>
            <a:r>
              <a:rPr sz="1500" spc="-12">
                <a:solidFill>
                  <a:srgbClr val="231F20"/>
                </a:solidFill>
                <a:latin typeface="Calibri Light"/>
                <a:cs typeface="Calibri Light"/>
              </a:rPr>
              <a:t>word </a:t>
            </a:r>
            <a:r>
              <a:rPr sz="1500" spc="-4">
                <a:solidFill>
                  <a:srgbClr val="231F20"/>
                </a:solidFill>
                <a:latin typeface="Calibri Light"/>
                <a:cs typeface="Calibri Light"/>
              </a:rPr>
              <a:t>that </a:t>
            </a:r>
            <a:r>
              <a:rPr sz="1500">
                <a:solidFill>
                  <a:srgbClr val="231F20"/>
                </a:solidFill>
                <a:latin typeface="Calibri Light"/>
                <a:cs typeface="Calibri Light"/>
              </a:rPr>
              <a:t> is used in </a:t>
            </a:r>
            <a:r>
              <a:rPr sz="1500" spc="-17">
                <a:solidFill>
                  <a:srgbClr val="231F20"/>
                </a:solidFill>
                <a:latin typeface="Calibri Light"/>
                <a:cs typeface="Calibri Light"/>
              </a:rPr>
              <a:t>different </a:t>
            </a:r>
            <a:r>
              <a:rPr sz="1500" spc="-21">
                <a:solidFill>
                  <a:srgbClr val="231F20"/>
                </a:solidFill>
                <a:latin typeface="Calibri Light"/>
                <a:cs typeface="Calibri Light"/>
              </a:rPr>
              <a:t>ways </a:t>
            </a:r>
            <a:r>
              <a:rPr sz="1500" spc="-17">
                <a:solidFill>
                  <a:srgbClr val="231F20"/>
                </a:solidFill>
                <a:latin typeface="Calibri Light"/>
                <a:cs typeface="Calibri Light"/>
              </a:rPr>
              <a:t> </a:t>
            </a:r>
            <a:r>
              <a:rPr sz="1500">
                <a:solidFill>
                  <a:srgbClr val="231F20"/>
                </a:solidFill>
                <a:latin typeface="Calibri Light"/>
                <a:cs typeface="Calibri Light"/>
              </a:rPr>
              <a:t>and </a:t>
            </a:r>
            <a:r>
              <a:rPr sz="1500" spc="-4">
                <a:solidFill>
                  <a:srgbClr val="231F20"/>
                </a:solidFill>
                <a:latin typeface="Calibri Light"/>
                <a:cs typeface="Calibri Light"/>
              </a:rPr>
              <a:t>means </a:t>
            </a:r>
            <a:r>
              <a:rPr sz="1500" spc="-17">
                <a:solidFill>
                  <a:srgbClr val="231F20"/>
                </a:solidFill>
                <a:latin typeface="Calibri Light"/>
                <a:cs typeface="Calibri Light"/>
              </a:rPr>
              <a:t>different </a:t>
            </a:r>
            <a:r>
              <a:rPr sz="1500">
                <a:solidFill>
                  <a:srgbClr val="231F20"/>
                </a:solidFill>
                <a:latin typeface="Calibri Light"/>
                <a:cs typeface="Calibri Light"/>
              </a:rPr>
              <a:t>things </a:t>
            </a:r>
            <a:r>
              <a:rPr sz="1500" spc="-333">
                <a:solidFill>
                  <a:srgbClr val="231F20"/>
                </a:solidFill>
                <a:latin typeface="Calibri Light"/>
                <a:cs typeface="Calibri Light"/>
              </a:rPr>
              <a:t> </a:t>
            </a:r>
            <a:r>
              <a:rPr sz="1500" spc="-8">
                <a:solidFill>
                  <a:srgbClr val="231F20"/>
                </a:solidFill>
                <a:latin typeface="Calibri Light"/>
                <a:cs typeface="Calibri Light"/>
              </a:rPr>
              <a:t>to </a:t>
            </a:r>
            <a:r>
              <a:rPr sz="1500" spc="-17">
                <a:solidFill>
                  <a:srgbClr val="231F20"/>
                </a:solidFill>
                <a:latin typeface="Calibri Light"/>
                <a:cs typeface="Calibri Light"/>
              </a:rPr>
              <a:t>different</a:t>
            </a:r>
            <a:r>
              <a:rPr sz="1500" spc="-8">
                <a:solidFill>
                  <a:srgbClr val="231F20"/>
                </a:solidFill>
                <a:latin typeface="Calibri Light"/>
                <a:cs typeface="Calibri Light"/>
              </a:rPr>
              <a:t> </a:t>
            </a:r>
            <a:r>
              <a:rPr sz="1500">
                <a:solidFill>
                  <a:srgbClr val="231F20"/>
                </a:solidFill>
                <a:latin typeface="Calibri Light"/>
                <a:cs typeface="Calibri Light"/>
              </a:rPr>
              <a:t>people.</a:t>
            </a:r>
            <a:endParaRPr sz="1500">
              <a:latin typeface="Calibri Light"/>
              <a:cs typeface="Calibri Light"/>
            </a:endParaRPr>
          </a:p>
          <a:p>
            <a:pPr marL="10583" marR="123291">
              <a:buAutoNum type="arabicParenR"/>
              <a:tabLst>
                <a:tab pos="207425" algn="l"/>
              </a:tabLst>
            </a:pPr>
            <a:r>
              <a:rPr sz="1500" spc="-17">
                <a:solidFill>
                  <a:srgbClr val="231F20"/>
                </a:solidFill>
                <a:latin typeface="Calibri Light"/>
                <a:cs typeface="Calibri Light"/>
              </a:rPr>
              <a:t>Attraction </a:t>
            </a:r>
            <a:r>
              <a:rPr sz="1500" spc="-8">
                <a:solidFill>
                  <a:srgbClr val="231F20"/>
                </a:solidFill>
                <a:latin typeface="Calibri Light"/>
                <a:cs typeface="Calibri Light"/>
              </a:rPr>
              <a:t>to </a:t>
            </a:r>
            <a:r>
              <a:rPr sz="1500">
                <a:solidFill>
                  <a:srgbClr val="231F20"/>
                </a:solidFill>
                <a:latin typeface="Calibri Light"/>
                <a:cs typeface="Calibri Light"/>
              </a:rPr>
              <a:t>people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spc="-8">
                <a:solidFill>
                  <a:srgbClr val="231F20"/>
                </a:solidFill>
                <a:latin typeface="Calibri Light"/>
                <a:cs typeface="Calibri Light"/>
              </a:rPr>
              <a:t>many</a:t>
            </a:r>
            <a:r>
              <a:rPr sz="1500" spc="-4">
                <a:solidFill>
                  <a:srgbClr val="231F20"/>
                </a:solidFill>
                <a:latin typeface="Calibri Light"/>
                <a:cs typeface="Calibri Light"/>
              </a:rPr>
              <a:t> </a:t>
            </a:r>
            <a:r>
              <a:rPr sz="1500" spc="-8">
                <a:solidFill>
                  <a:srgbClr val="231F20"/>
                </a:solidFill>
                <a:latin typeface="Calibri Light"/>
                <a:cs typeface="Calibri Light"/>
              </a:rPr>
              <a:t>genders.</a:t>
            </a:r>
            <a:endParaRPr sz="1500">
              <a:latin typeface="Calibri Light"/>
              <a:cs typeface="Calibri Light"/>
            </a:endParaRPr>
          </a:p>
          <a:p>
            <a:pPr marL="10583" marR="209542">
              <a:buAutoNum type="arabicParenR"/>
              <a:tabLst>
                <a:tab pos="207425" algn="l"/>
              </a:tabLst>
            </a:pPr>
            <a:r>
              <a:rPr sz="1500">
                <a:solidFill>
                  <a:srgbClr val="231F20"/>
                </a:solidFill>
                <a:latin typeface="Calibri Light"/>
                <a:cs typeface="Calibri Light"/>
              </a:rPr>
              <a:t>Don’t </a:t>
            </a:r>
            <a:r>
              <a:rPr sz="1500" spc="-12">
                <a:solidFill>
                  <a:srgbClr val="231F20"/>
                </a:solidFill>
                <a:latin typeface="Calibri Light"/>
                <a:cs typeface="Calibri Light"/>
              </a:rPr>
              <a:t>conform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spc="-8">
                <a:solidFill>
                  <a:srgbClr val="231F20"/>
                </a:solidFill>
                <a:latin typeface="Calibri Light"/>
                <a:cs typeface="Calibri Light"/>
              </a:rPr>
              <a:t>cultural </a:t>
            </a:r>
            <a:r>
              <a:rPr sz="1500">
                <a:solidFill>
                  <a:srgbClr val="231F20"/>
                </a:solidFill>
                <a:latin typeface="Calibri Light"/>
                <a:cs typeface="Calibri Light"/>
              </a:rPr>
              <a:t>norms </a:t>
            </a:r>
            <a:r>
              <a:rPr sz="1500" spc="-8">
                <a:solidFill>
                  <a:srgbClr val="231F20"/>
                </a:solidFill>
                <a:latin typeface="Calibri Light"/>
                <a:cs typeface="Calibri Light"/>
              </a:rPr>
              <a:t>around </a:t>
            </a:r>
            <a:r>
              <a:rPr sz="1500" spc="-4">
                <a:solidFill>
                  <a:srgbClr val="231F20"/>
                </a:solidFill>
                <a:latin typeface="Calibri Light"/>
                <a:cs typeface="Calibri Light"/>
              </a:rPr>
              <a:t> </a:t>
            </a:r>
            <a:r>
              <a:rPr sz="1500" spc="-8">
                <a:solidFill>
                  <a:srgbClr val="231F20"/>
                </a:solidFill>
                <a:latin typeface="Calibri Light"/>
                <a:cs typeface="Calibri Light"/>
              </a:rPr>
              <a:t>gender</a:t>
            </a:r>
            <a:r>
              <a:rPr sz="1500" spc="-17">
                <a:solidFill>
                  <a:srgbClr val="231F20"/>
                </a:solidFill>
                <a:latin typeface="Calibri Light"/>
                <a:cs typeface="Calibri Light"/>
              </a:rPr>
              <a:t> </a:t>
            </a:r>
            <a:r>
              <a:rPr sz="1500" spc="-8">
                <a:solidFill>
                  <a:srgbClr val="231F20"/>
                </a:solidFill>
                <a:latin typeface="Calibri Light"/>
                <a:cs typeface="Calibri Light"/>
              </a:rPr>
              <a:t>and/or</a:t>
            </a:r>
            <a:r>
              <a:rPr sz="1500" spc="-17">
                <a:solidFill>
                  <a:srgbClr val="231F20"/>
                </a:solidFill>
                <a:latin typeface="Calibri Light"/>
                <a:cs typeface="Calibri Light"/>
              </a:rPr>
              <a:t> sexuality.</a:t>
            </a:r>
            <a:endParaRPr sz="1500">
              <a:latin typeface="Calibri Light"/>
              <a:cs typeface="Calibri Light"/>
            </a:endParaRPr>
          </a:p>
          <a:p>
            <a:pPr marL="10583" marR="14816">
              <a:buAutoNum type="arabicParenR"/>
              <a:tabLst>
                <a:tab pos="207425" algn="l"/>
              </a:tabLst>
            </a:pPr>
            <a:r>
              <a:rPr sz="1500">
                <a:solidFill>
                  <a:srgbClr val="231F20"/>
                </a:solidFill>
                <a:latin typeface="Calibri Light"/>
                <a:cs typeface="Calibri Light"/>
              </a:rPr>
              <a:t>A </a:t>
            </a:r>
            <a:r>
              <a:rPr sz="1500" spc="-8">
                <a:solidFill>
                  <a:srgbClr val="231F20"/>
                </a:solidFill>
                <a:latin typeface="Calibri Light"/>
                <a:cs typeface="Calibri Light"/>
              </a:rPr>
              <a:t>general term </a:t>
            </a:r>
            <a:r>
              <a:rPr sz="1500" spc="-12">
                <a:solidFill>
                  <a:srgbClr val="231F20"/>
                </a:solidFill>
                <a:latin typeface="Calibri Light"/>
                <a:cs typeface="Calibri Light"/>
              </a:rPr>
              <a:t>referring </a:t>
            </a:r>
            <a:r>
              <a:rPr sz="1500" spc="-329">
                <a:solidFill>
                  <a:srgbClr val="231F20"/>
                </a:solidFill>
                <a:latin typeface="Calibri Light"/>
                <a:cs typeface="Calibri Light"/>
              </a:rPr>
              <a:t> </a:t>
            </a:r>
            <a:r>
              <a:rPr sz="1500" spc="-8">
                <a:solidFill>
                  <a:srgbClr val="231F20"/>
                </a:solidFill>
                <a:latin typeface="Calibri Light"/>
                <a:cs typeface="Calibri Light"/>
              </a:rPr>
              <a:t>to </a:t>
            </a:r>
            <a:r>
              <a:rPr sz="1500">
                <a:solidFill>
                  <a:srgbClr val="231F20"/>
                </a:solidFill>
                <a:latin typeface="Calibri Light"/>
                <a:cs typeface="Calibri Light"/>
              </a:rPr>
              <a:t>all </a:t>
            </a:r>
            <a:r>
              <a:rPr sz="1500" spc="-8">
                <a:solidFill>
                  <a:srgbClr val="231F20"/>
                </a:solidFill>
                <a:latin typeface="Calibri Light"/>
                <a:cs typeface="Calibri Light"/>
              </a:rPr>
              <a:t>non-heterosexual </a:t>
            </a:r>
            <a:r>
              <a:rPr sz="1500" spc="-4">
                <a:solidFill>
                  <a:srgbClr val="231F20"/>
                </a:solidFill>
                <a:latin typeface="Calibri Light"/>
                <a:cs typeface="Calibri Light"/>
              </a:rPr>
              <a:t> </a:t>
            </a:r>
            <a:r>
              <a:rPr sz="1500">
                <a:solidFill>
                  <a:srgbClr val="231F20"/>
                </a:solidFill>
                <a:latin typeface="Calibri Light"/>
                <a:cs typeface="Calibri Light"/>
              </a:rPr>
              <a:t>people.</a:t>
            </a:r>
            <a:endParaRPr sz="1500">
              <a:latin typeface="Calibri Light"/>
              <a:cs typeface="Calibri Light"/>
            </a:endParaRPr>
          </a:p>
        </p:txBody>
      </p:sp>
      <p:sp>
        <p:nvSpPr>
          <p:cNvPr id="27" name="object 27"/>
          <p:cNvSpPr txBox="1"/>
          <p:nvPr/>
        </p:nvSpPr>
        <p:spPr>
          <a:xfrm>
            <a:off x="7904132" y="4611688"/>
            <a:ext cx="2018242" cy="139568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Some within the </a:t>
            </a:r>
            <a:r>
              <a:rPr sz="1500" spc="4">
                <a:solidFill>
                  <a:srgbClr val="231F20"/>
                </a:solidFill>
                <a:latin typeface="Calibri Light"/>
                <a:cs typeface="Calibri Light"/>
              </a:rPr>
              <a:t> </a:t>
            </a:r>
            <a:r>
              <a:rPr sz="1500" spc="-17">
                <a:solidFill>
                  <a:srgbClr val="231F20"/>
                </a:solidFill>
                <a:latin typeface="Calibri Light"/>
                <a:cs typeface="Calibri Light"/>
              </a:rPr>
              <a:t>community, </a:t>
            </a:r>
            <a:r>
              <a:rPr sz="1500" spc="-25">
                <a:solidFill>
                  <a:srgbClr val="231F20"/>
                </a:solidFill>
                <a:latin typeface="Calibri Light"/>
                <a:cs typeface="Calibri Light"/>
              </a:rPr>
              <a:t>however, </a:t>
            </a:r>
            <a:r>
              <a:rPr sz="1500" spc="-12">
                <a:solidFill>
                  <a:srgbClr val="231F20"/>
                </a:solidFill>
                <a:latin typeface="Calibri Light"/>
                <a:cs typeface="Calibri Light"/>
              </a:rPr>
              <a:t>may </a:t>
            </a:r>
            <a:r>
              <a:rPr sz="1500" spc="-329">
                <a:solidFill>
                  <a:srgbClr val="231F20"/>
                </a:solidFill>
                <a:latin typeface="Calibri Light"/>
                <a:cs typeface="Calibri Light"/>
              </a:rPr>
              <a:t> </a:t>
            </a:r>
            <a:r>
              <a:rPr sz="1500" spc="-17">
                <a:solidFill>
                  <a:srgbClr val="231F20"/>
                </a:solidFill>
                <a:latin typeface="Calibri Light"/>
                <a:cs typeface="Calibri Light"/>
              </a:rPr>
              <a:t>feel </a:t>
            </a:r>
            <a:r>
              <a:rPr sz="1500">
                <a:solidFill>
                  <a:srgbClr val="231F20"/>
                </a:solidFill>
                <a:latin typeface="Calibri Light"/>
                <a:cs typeface="Calibri Light"/>
              </a:rPr>
              <a:t>the </a:t>
            </a:r>
            <a:r>
              <a:rPr sz="1500" spc="-12">
                <a:solidFill>
                  <a:srgbClr val="231F20"/>
                </a:solidFill>
                <a:latin typeface="Calibri Light"/>
                <a:cs typeface="Calibri Light"/>
              </a:rPr>
              <a:t>word </a:t>
            </a:r>
            <a:r>
              <a:rPr sz="1500">
                <a:solidFill>
                  <a:srgbClr val="231F20"/>
                </a:solidFill>
                <a:latin typeface="Calibri Light"/>
                <a:cs typeface="Calibri Light"/>
              </a:rPr>
              <a:t>has been </a:t>
            </a:r>
            <a:r>
              <a:rPr sz="1500" spc="4">
                <a:solidFill>
                  <a:srgbClr val="231F20"/>
                </a:solidFill>
                <a:latin typeface="Calibri Light"/>
                <a:cs typeface="Calibri Light"/>
              </a:rPr>
              <a:t> </a:t>
            </a:r>
            <a:r>
              <a:rPr sz="1500" spc="-8">
                <a:solidFill>
                  <a:srgbClr val="231F20"/>
                </a:solidFill>
                <a:latin typeface="Calibri Light"/>
                <a:cs typeface="Calibri Light"/>
              </a:rPr>
              <a:t>hatefully </a:t>
            </a:r>
            <a:r>
              <a:rPr sz="1500">
                <a:solidFill>
                  <a:srgbClr val="231F20"/>
                </a:solidFill>
                <a:latin typeface="Calibri Light"/>
                <a:cs typeface="Calibri Light"/>
              </a:rPr>
              <a:t>used </a:t>
            </a:r>
            <a:r>
              <a:rPr sz="1500" spc="-8">
                <a:solidFill>
                  <a:srgbClr val="231F20"/>
                </a:solidFill>
                <a:latin typeface="Calibri Light"/>
                <a:cs typeface="Calibri Light"/>
              </a:rPr>
              <a:t>against </a:t>
            </a:r>
            <a:r>
              <a:rPr sz="1500" spc="-4">
                <a:solidFill>
                  <a:srgbClr val="231F20"/>
                </a:solidFill>
                <a:latin typeface="Calibri Light"/>
                <a:cs typeface="Calibri Light"/>
              </a:rPr>
              <a:t> </a:t>
            </a:r>
            <a:r>
              <a:rPr sz="1500">
                <a:solidFill>
                  <a:srgbClr val="231F20"/>
                </a:solidFill>
                <a:latin typeface="Calibri Light"/>
                <a:cs typeface="Calibri Light"/>
              </a:rPr>
              <a:t>them </a:t>
            </a:r>
            <a:r>
              <a:rPr sz="1500" spc="-17">
                <a:solidFill>
                  <a:srgbClr val="231F20"/>
                </a:solidFill>
                <a:latin typeface="Calibri Light"/>
                <a:cs typeface="Calibri Light"/>
              </a:rPr>
              <a:t>for </a:t>
            </a:r>
            <a:r>
              <a:rPr sz="1500" spc="-8">
                <a:solidFill>
                  <a:srgbClr val="231F20"/>
                </a:solidFill>
                <a:latin typeface="Calibri Light"/>
                <a:cs typeface="Calibri Light"/>
              </a:rPr>
              <a:t>too </a:t>
            </a:r>
            <a:r>
              <a:rPr sz="1500">
                <a:solidFill>
                  <a:srgbClr val="231F20"/>
                </a:solidFill>
                <a:latin typeface="Calibri Light"/>
                <a:cs typeface="Calibri Light"/>
              </a:rPr>
              <a:t>long and </a:t>
            </a:r>
            <a:r>
              <a:rPr sz="1500" spc="-8">
                <a:solidFill>
                  <a:srgbClr val="231F20"/>
                </a:solidFill>
                <a:latin typeface="Calibri Light"/>
                <a:cs typeface="Calibri Light"/>
              </a:rPr>
              <a:t>are </a:t>
            </a:r>
            <a:r>
              <a:rPr sz="1500" spc="-329">
                <a:solidFill>
                  <a:srgbClr val="231F20"/>
                </a:solidFill>
                <a:latin typeface="Calibri Light"/>
                <a:cs typeface="Calibri Light"/>
              </a:rPr>
              <a:t> </a:t>
            </a:r>
            <a:r>
              <a:rPr sz="1500" spc="-12">
                <a:solidFill>
                  <a:srgbClr val="231F20"/>
                </a:solidFill>
                <a:latin typeface="Calibri Light"/>
                <a:cs typeface="Calibri Light"/>
              </a:rPr>
              <a:t>reluctant</a:t>
            </a:r>
            <a:r>
              <a:rPr sz="1500" spc="-8">
                <a:solidFill>
                  <a:srgbClr val="231F20"/>
                </a:solidFill>
                <a:latin typeface="Calibri Light"/>
                <a:cs typeface="Calibri Light"/>
              </a:rPr>
              <a:t> to embrace</a:t>
            </a:r>
            <a:r>
              <a:rPr sz="1500" spc="-4">
                <a:solidFill>
                  <a:srgbClr val="231F20"/>
                </a:solidFill>
                <a:latin typeface="Calibri Light"/>
                <a:cs typeface="Calibri Light"/>
              </a:rPr>
              <a:t> </a:t>
            </a:r>
            <a:r>
              <a:rPr sz="1500">
                <a:solidFill>
                  <a:srgbClr val="231F20"/>
                </a:solidFill>
                <a:latin typeface="Calibri Light"/>
                <a:cs typeface="Calibri Light"/>
              </a:rPr>
              <a:t>it.</a:t>
            </a:r>
            <a:endParaRPr sz="1500">
              <a:latin typeface="Calibri Light"/>
              <a:cs typeface="Calibri Light"/>
            </a:endParaRPr>
          </a:p>
        </p:txBody>
      </p:sp>
      <p:grpSp>
        <p:nvGrpSpPr>
          <p:cNvPr id="31" name="object 34">
            <a:extLst>
              <a:ext uri="{FF2B5EF4-FFF2-40B4-BE49-F238E27FC236}">
                <a16:creationId xmlns:a16="http://schemas.microsoft.com/office/drawing/2014/main" id="{244CB7E4-AC24-459C-8E41-A838703DE851}"/>
              </a:ext>
              <a:ext uri="{C183D7F6-B498-43B3-948B-1728B52AA6E4}">
                <adec:decorative xmlns:adec="http://schemas.microsoft.com/office/drawing/2017/decorative" val="1"/>
              </a:ext>
            </a:extLst>
          </p:cNvPr>
          <p:cNvGrpSpPr/>
          <p:nvPr/>
        </p:nvGrpSpPr>
        <p:grpSpPr>
          <a:xfrm>
            <a:off x="666751" y="1703009"/>
            <a:ext cx="235479" cy="121179"/>
            <a:chOff x="800101" y="2174866"/>
            <a:chExt cx="282575" cy="145415"/>
          </a:xfrm>
          <a:solidFill>
            <a:srgbClr val="34354A"/>
          </a:solidFill>
        </p:grpSpPr>
        <p:sp>
          <p:nvSpPr>
            <p:cNvPr id="32" name="object 35">
              <a:extLst>
                <a:ext uri="{FF2B5EF4-FFF2-40B4-BE49-F238E27FC236}">
                  <a16:creationId xmlns:a16="http://schemas.microsoft.com/office/drawing/2014/main" id="{AA313BD8-F66D-4CF9-A3C7-9E5502C4FBB2}"/>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3" name="object 36">
              <a:extLst>
                <a:ext uri="{FF2B5EF4-FFF2-40B4-BE49-F238E27FC236}">
                  <a16:creationId xmlns:a16="http://schemas.microsoft.com/office/drawing/2014/main" id="{414EDE4C-2858-4B0C-B1FC-B443C3BF574B}"/>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4" name="object 34">
            <a:extLst>
              <a:ext uri="{FF2B5EF4-FFF2-40B4-BE49-F238E27FC236}">
                <a16:creationId xmlns:a16="http://schemas.microsoft.com/office/drawing/2014/main" id="{AE231E46-3301-42CA-9166-A1EBB2C49301}"/>
              </a:ext>
              <a:ext uri="{C183D7F6-B498-43B3-948B-1728B52AA6E4}">
                <adec:decorative xmlns:adec="http://schemas.microsoft.com/office/drawing/2017/decorative" val="1"/>
              </a:ext>
            </a:extLst>
          </p:cNvPr>
          <p:cNvGrpSpPr/>
          <p:nvPr/>
        </p:nvGrpSpPr>
        <p:grpSpPr>
          <a:xfrm>
            <a:off x="686569" y="3268883"/>
            <a:ext cx="235479" cy="121179"/>
            <a:chOff x="800101" y="2174866"/>
            <a:chExt cx="282575" cy="145415"/>
          </a:xfrm>
          <a:solidFill>
            <a:srgbClr val="34354A"/>
          </a:solidFill>
        </p:grpSpPr>
        <p:sp>
          <p:nvSpPr>
            <p:cNvPr id="35" name="object 35">
              <a:extLst>
                <a:ext uri="{FF2B5EF4-FFF2-40B4-BE49-F238E27FC236}">
                  <a16:creationId xmlns:a16="http://schemas.microsoft.com/office/drawing/2014/main" id="{90649154-003C-47E8-8515-D81FBCCC1423}"/>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6" name="object 36">
              <a:extLst>
                <a:ext uri="{FF2B5EF4-FFF2-40B4-BE49-F238E27FC236}">
                  <a16:creationId xmlns:a16="http://schemas.microsoft.com/office/drawing/2014/main" id="{F0B1A2F5-B25A-45D4-B724-4A4C725AFCCC}"/>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7" name="object 34">
            <a:extLst>
              <a:ext uri="{FF2B5EF4-FFF2-40B4-BE49-F238E27FC236}">
                <a16:creationId xmlns:a16="http://schemas.microsoft.com/office/drawing/2014/main" id="{8B627E0F-771A-46A4-9336-48D66FB6BE19}"/>
              </a:ext>
              <a:ext uri="{C183D7F6-B498-43B3-948B-1728B52AA6E4}">
                <adec:decorative xmlns:adec="http://schemas.microsoft.com/office/drawing/2017/decorative" val="1"/>
              </a:ext>
            </a:extLst>
          </p:cNvPr>
          <p:cNvGrpSpPr/>
          <p:nvPr/>
        </p:nvGrpSpPr>
        <p:grpSpPr>
          <a:xfrm>
            <a:off x="4126751" y="1737248"/>
            <a:ext cx="235479" cy="121179"/>
            <a:chOff x="800101" y="2174866"/>
            <a:chExt cx="282575" cy="145415"/>
          </a:xfrm>
          <a:solidFill>
            <a:srgbClr val="34354A"/>
          </a:solidFill>
        </p:grpSpPr>
        <p:sp>
          <p:nvSpPr>
            <p:cNvPr id="38" name="object 35">
              <a:extLst>
                <a:ext uri="{FF2B5EF4-FFF2-40B4-BE49-F238E27FC236}">
                  <a16:creationId xmlns:a16="http://schemas.microsoft.com/office/drawing/2014/main" id="{ED39B26F-E583-4EA9-819F-DB78E0439BC1}"/>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9" name="object 36">
              <a:extLst>
                <a:ext uri="{FF2B5EF4-FFF2-40B4-BE49-F238E27FC236}">
                  <a16:creationId xmlns:a16="http://schemas.microsoft.com/office/drawing/2014/main" id="{804286BD-C311-4FC9-A473-2EE680BB338E}"/>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0" name="object 34">
            <a:extLst>
              <a:ext uri="{FF2B5EF4-FFF2-40B4-BE49-F238E27FC236}">
                <a16:creationId xmlns:a16="http://schemas.microsoft.com/office/drawing/2014/main" id="{EAD33207-0CD5-4DB1-BDCE-4963C5AE5D32}"/>
              </a:ext>
              <a:ext uri="{C183D7F6-B498-43B3-948B-1728B52AA6E4}">
                <adec:decorative xmlns:adec="http://schemas.microsoft.com/office/drawing/2017/decorative" val="1"/>
              </a:ext>
            </a:extLst>
          </p:cNvPr>
          <p:cNvGrpSpPr/>
          <p:nvPr/>
        </p:nvGrpSpPr>
        <p:grpSpPr>
          <a:xfrm>
            <a:off x="4141471" y="3702401"/>
            <a:ext cx="235479" cy="121179"/>
            <a:chOff x="800101" y="2174866"/>
            <a:chExt cx="282575" cy="145415"/>
          </a:xfrm>
          <a:solidFill>
            <a:srgbClr val="34354A"/>
          </a:solidFill>
        </p:grpSpPr>
        <p:sp>
          <p:nvSpPr>
            <p:cNvPr id="41" name="object 35">
              <a:extLst>
                <a:ext uri="{FF2B5EF4-FFF2-40B4-BE49-F238E27FC236}">
                  <a16:creationId xmlns:a16="http://schemas.microsoft.com/office/drawing/2014/main" id="{8AAD39F4-414F-4D23-AA3A-FADE5A56C6F2}"/>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2" name="object 36">
              <a:extLst>
                <a:ext uri="{FF2B5EF4-FFF2-40B4-BE49-F238E27FC236}">
                  <a16:creationId xmlns:a16="http://schemas.microsoft.com/office/drawing/2014/main" id="{706F33A5-D4C1-442C-9D80-E99E2DD5045F}"/>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3" name="object 34">
            <a:extLst>
              <a:ext uri="{FF2B5EF4-FFF2-40B4-BE49-F238E27FC236}">
                <a16:creationId xmlns:a16="http://schemas.microsoft.com/office/drawing/2014/main" id="{7D29946D-1D9F-4611-899C-881F72E48928}"/>
              </a:ext>
              <a:ext uri="{C183D7F6-B498-43B3-948B-1728B52AA6E4}">
                <adec:decorative xmlns:adec="http://schemas.microsoft.com/office/drawing/2017/decorative" val="1"/>
              </a:ext>
            </a:extLst>
          </p:cNvPr>
          <p:cNvGrpSpPr/>
          <p:nvPr/>
        </p:nvGrpSpPr>
        <p:grpSpPr>
          <a:xfrm>
            <a:off x="7516931" y="1747831"/>
            <a:ext cx="235479" cy="121179"/>
            <a:chOff x="800101" y="2174866"/>
            <a:chExt cx="282575" cy="145415"/>
          </a:xfrm>
          <a:solidFill>
            <a:srgbClr val="34354A"/>
          </a:solidFill>
        </p:grpSpPr>
        <p:sp>
          <p:nvSpPr>
            <p:cNvPr id="44" name="object 35">
              <a:extLst>
                <a:ext uri="{FF2B5EF4-FFF2-40B4-BE49-F238E27FC236}">
                  <a16:creationId xmlns:a16="http://schemas.microsoft.com/office/drawing/2014/main" id="{38470B21-2E56-4CB0-82F9-48FBA9AE2D37}"/>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5" name="object 36">
              <a:extLst>
                <a:ext uri="{FF2B5EF4-FFF2-40B4-BE49-F238E27FC236}">
                  <a16:creationId xmlns:a16="http://schemas.microsoft.com/office/drawing/2014/main" id="{2E6F3AE7-77F7-4998-A96F-ED63642ECEE1}"/>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33" dirty="0"/>
              <a:t>LGBT</a:t>
            </a:r>
            <a:r>
              <a:rPr lang="en-AU" spc="-33" dirty="0"/>
              <a:t>IQ</a:t>
            </a:r>
            <a:r>
              <a:rPr spc="-33" dirty="0"/>
              <a:t>+</a:t>
            </a:r>
            <a:r>
              <a:rPr spc="-12" dirty="0"/>
              <a:t> </a:t>
            </a:r>
            <a:r>
              <a:rPr spc="-4" dirty="0"/>
              <a:t>NAMING</a:t>
            </a:r>
            <a:r>
              <a:rPr spc="-12" dirty="0"/>
              <a:t> SEXUALITY </a:t>
            </a:r>
            <a:r>
              <a:rPr spc="-8" dirty="0"/>
              <a:t>AND</a:t>
            </a:r>
            <a:r>
              <a:rPr spc="-12" dirty="0"/>
              <a:t> </a:t>
            </a:r>
            <a:r>
              <a:rPr spc="-8" dirty="0"/>
              <a:t>GENDER</a:t>
            </a:r>
            <a:r>
              <a:rPr lang="en-AU" spc="-8" dirty="0"/>
              <a:t> CONT.</a:t>
            </a:r>
            <a:endParaRPr spc="-8" dirty="0"/>
          </a:p>
        </p:txBody>
      </p:sp>
      <p:sp>
        <p:nvSpPr>
          <p:cNvPr id="33" name="object 33"/>
          <p:cNvSpPr txBox="1"/>
          <p:nvPr/>
        </p:nvSpPr>
        <p:spPr>
          <a:xfrm>
            <a:off x="656167" y="1503362"/>
            <a:ext cx="115252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QUESTIONING</a:t>
            </a:r>
            <a:endParaRPr sz="1500">
              <a:latin typeface="Calibri"/>
              <a:cs typeface="Calibri"/>
            </a:endParaRPr>
          </a:p>
        </p:txBody>
      </p:sp>
      <p:sp>
        <p:nvSpPr>
          <p:cNvPr id="37" name="object 37"/>
          <p:cNvSpPr txBox="1"/>
          <p:nvPr/>
        </p:nvSpPr>
        <p:spPr>
          <a:xfrm>
            <a:off x="1081566" y="1725612"/>
            <a:ext cx="2112963" cy="934016"/>
          </a:xfrm>
          <a:prstGeom prst="rect">
            <a:avLst/>
          </a:prstGeom>
        </p:spPr>
        <p:txBody>
          <a:bodyPr vert="horz" wrap="square" lIns="0" tIns="10583" rIns="0" bIns="0" rtlCol="0">
            <a:spAutoFit/>
          </a:bodyPr>
          <a:lstStyle/>
          <a:p>
            <a:pPr marL="10583" marR="4233">
              <a:spcBef>
                <a:spcPts val="83"/>
              </a:spcBef>
            </a:pPr>
            <a:r>
              <a:rPr sz="1500" spc="-4">
                <a:solidFill>
                  <a:srgbClr val="231F20"/>
                </a:solidFill>
                <a:latin typeface="Calibri Light"/>
                <a:cs typeface="Calibri Light"/>
              </a:rPr>
              <a:t>An</a:t>
            </a:r>
            <a:r>
              <a:rPr sz="1500" spc="-21">
                <a:solidFill>
                  <a:srgbClr val="231F20"/>
                </a:solidFill>
                <a:latin typeface="Calibri Light"/>
                <a:cs typeface="Calibri Light"/>
              </a:rPr>
              <a:t> </a:t>
            </a:r>
            <a:r>
              <a:rPr sz="1500">
                <a:solidFill>
                  <a:srgbClr val="231F20"/>
                </a:solidFill>
                <a:latin typeface="Calibri Light"/>
                <a:cs typeface="Calibri Light"/>
              </a:rPr>
              <a:t>individual</a:t>
            </a:r>
            <a:r>
              <a:rPr sz="1500" spc="-17">
                <a:solidFill>
                  <a:srgbClr val="231F20"/>
                </a:solidFill>
                <a:latin typeface="Calibri Light"/>
                <a:cs typeface="Calibri Light"/>
              </a:rPr>
              <a:t> </a:t>
            </a:r>
            <a:r>
              <a:rPr sz="1500">
                <a:solidFill>
                  <a:srgbClr val="231F20"/>
                </a:solidFill>
                <a:latin typeface="Calibri Light"/>
                <a:cs typeface="Calibri Light"/>
              </a:rPr>
              <a:t>who</a:t>
            </a:r>
            <a:r>
              <a:rPr sz="1500" spc="-12">
                <a:solidFill>
                  <a:srgbClr val="231F20"/>
                </a:solidFill>
                <a:latin typeface="Calibri Light"/>
                <a:cs typeface="Calibri Light"/>
              </a:rPr>
              <a:t> </a:t>
            </a:r>
            <a:r>
              <a:rPr sz="1500">
                <a:solidFill>
                  <a:srgbClr val="231F20"/>
                </a:solidFill>
                <a:latin typeface="Calibri Light"/>
                <a:cs typeface="Calibri Light"/>
              </a:rPr>
              <a:t>is</a:t>
            </a:r>
            <a:r>
              <a:rPr sz="1500" spc="-17">
                <a:solidFill>
                  <a:srgbClr val="231F20"/>
                </a:solidFill>
                <a:latin typeface="Calibri Light"/>
                <a:cs typeface="Calibri Light"/>
              </a:rPr>
              <a:t> </a:t>
            </a:r>
            <a:r>
              <a:rPr sz="1500" spc="-8">
                <a:solidFill>
                  <a:srgbClr val="231F20"/>
                </a:solidFill>
                <a:latin typeface="Calibri Light"/>
                <a:cs typeface="Calibri Light"/>
              </a:rPr>
              <a:t>unsure </a:t>
            </a:r>
            <a:r>
              <a:rPr sz="1500" spc="-325">
                <a:solidFill>
                  <a:srgbClr val="231F20"/>
                </a:solidFill>
                <a:latin typeface="Calibri Light"/>
                <a:cs typeface="Calibri Light"/>
              </a:rPr>
              <a:t> </a:t>
            </a:r>
            <a:r>
              <a:rPr sz="1500" spc="-4">
                <a:solidFill>
                  <a:srgbClr val="231F20"/>
                </a:solidFill>
                <a:latin typeface="Calibri Light"/>
                <a:cs typeface="Calibri Light"/>
              </a:rPr>
              <a:t>of </a:t>
            </a:r>
            <a:r>
              <a:rPr sz="1500" spc="-8">
                <a:solidFill>
                  <a:srgbClr val="231F20"/>
                </a:solidFill>
                <a:latin typeface="Calibri Light"/>
                <a:cs typeface="Calibri Light"/>
              </a:rPr>
              <a:t>and/or exploring </a:t>
            </a:r>
            <a:r>
              <a:rPr sz="1500">
                <a:solidFill>
                  <a:srgbClr val="231F20"/>
                </a:solidFill>
                <a:latin typeface="Calibri Light"/>
                <a:cs typeface="Calibri Light"/>
              </a:rPr>
              <a:t>their </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spc="-4">
                <a:solidFill>
                  <a:srgbClr val="231F20"/>
                </a:solidFill>
                <a:latin typeface="Calibri Light"/>
                <a:cs typeface="Calibri Light"/>
              </a:rPr>
              <a:t>identity </a:t>
            </a:r>
            <a:r>
              <a:rPr sz="1500" spc="-8">
                <a:solidFill>
                  <a:srgbClr val="231F20"/>
                </a:solidFill>
                <a:latin typeface="Calibri Light"/>
                <a:cs typeface="Calibri Light"/>
              </a:rPr>
              <a:t>and/or </a:t>
            </a:r>
            <a:r>
              <a:rPr sz="1500" spc="-4">
                <a:solidFill>
                  <a:srgbClr val="231F20"/>
                </a:solidFill>
                <a:latin typeface="Calibri Light"/>
                <a:cs typeface="Calibri Light"/>
              </a:rPr>
              <a:t> </a:t>
            </a:r>
            <a:r>
              <a:rPr sz="1500" spc="-8">
                <a:solidFill>
                  <a:srgbClr val="231F20"/>
                </a:solidFill>
                <a:latin typeface="Calibri Light"/>
                <a:cs typeface="Calibri Light"/>
              </a:rPr>
              <a:t>sexual</a:t>
            </a:r>
            <a:r>
              <a:rPr sz="1500" spc="-4">
                <a:solidFill>
                  <a:srgbClr val="231F20"/>
                </a:solidFill>
                <a:latin typeface="Calibri Light"/>
                <a:cs typeface="Calibri Light"/>
              </a:rPr>
              <a:t> </a:t>
            </a:r>
            <a:r>
              <a:rPr sz="1500" spc="-8">
                <a:solidFill>
                  <a:srgbClr val="231F20"/>
                </a:solidFill>
                <a:latin typeface="Calibri Light"/>
                <a:cs typeface="Calibri Light"/>
              </a:rPr>
              <a:t>orientation.</a:t>
            </a:r>
            <a:endParaRPr sz="1500">
              <a:latin typeface="Calibri Light"/>
              <a:cs typeface="Calibri Light"/>
            </a:endParaRPr>
          </a:p>
        </p:txBody>
      </p:sp>
      <p:sp>
        <p:nvSpPr>
          <p:cNvPr id="8" name="object 8"/>
          <p:cNvSpPr txBox="1"/>
          <p:nvPr/>
        </p:nvSpPr>
        <p:spPr>
          <a:xfrm>
            <a:off x="666763" y="2779797"/>
            <a:ext cx="739775"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ASEX</a:t>
            </a:r>
            <a:r>
              <a:rPr sz="1500" b="1" spc="-42">
                <a:solidFill>
                  <a:srgbClr val="231F20"/>
                </a:solidFill>
                <a:latin typeface="Calibri"/>
                <a:cs typeface="Calibri"/>
              </a:rPr>
              <a:t>U</a:t>
            </a:r>
            <a:r>
              <a:rPr sz="1500" b="1">
                <a:solidFill>
                  <a:srgbClr val="231F20"/>
                </a:solidFill>
                <a:latin typeface="Calibri"/>
                <a:cs typeface="Calibri"/>
              </a:rPr>
              <a:t>AL</a:t>
            </a:r>
            <a:endParaRPr sz="1500">
              <a:latin typeface="Calibri"/>
              <a:cs typeface="Calibri"/>
            </a:endParaRPr>
          </a:p>
        </p:txBody>
      </p:sp>
      <p:sp>
        <p:nvSpPr>
          <p:cNvPr id="25" name="object 25"/>
          <p:cNvSpPr txBox="1"/>
          <p:nvPr/>
        </p:nvSpPr>
        <p:spPr>
          <a:xfrm>
            <a:off x="1091958" y="3001878"/>
            <a:ext cx="2111375" cy="2780675"/>
          </a:xfrm>
          <a:prstGeom prst="rect">
            <a:avLst/>
          </a:prstGeom>
        </p:spPr>
        <p:txBody>
          <a:bodyPr vert="horz" wrap="square" lIns="0" tIns="10583" rIns="0" bIns="0" rtlCol="0">
            <a:spAutoFit/>
          </a:bodyPr>
          <a:lstStyle/>
          <a:p>
            <a:pPr marL="10583" marR="4233">
              <a:spcBef>
                <a:spcPts val="83"/>
              </a:spcBef>
            </a:pPr>
            <a:r>
              <a:rPr sz="1500" dirty="0">
                <a:solidFill>
                  <a:srgbClr val="231F20"/>
                </a:solidFill>
                <a:latin typeface="Calibri Light"/>
                <a:cs typeface="Calibri Light"/>
              </a:rPr>
              <a:t>A </a:t>
            </a:r>
            <a:r>
              <a:rPr sz="1500" spc="-8" dirty="0">
                <a:solidFill>
                  <a:srgbClr val="231F20"/>
                </a:solidFill>
                <a:latin typeface="Calibri Light"/>
                <a:cs typeface="Calibri Light"/>
              </a:rPr>
              <a:t>person </a:t>
            </a:r>
            <a:r>
              <a:rPr sz="1500" dirty="0">
                <a:solidFill>
                  <a:srgbClr val="231F20"/>
                </a:solidFill>
                <a:latin typeface="Calibri Light"/>
                <a:cs typeface="Calibri Light"/>
              </a:rPr>
              <a:t>who </a:t>
            </a:r>
            <a:r>
              <a:rPr sz="1500" spc="-8" dirty="0">
                <a:solidFill>
                  <a:srgbClr val="231F20"/>
                </a:solidFill>
                <a:latin typeface="Calibri Light"/>
                <a:cs typeface="Calibri Light"/>
              </a:rPr>
              <a:t>experiences </a:t>
            </a:r>
            <a:r>
              <a:rPr sz="1500" spc="-4" dirty="0">
                <a:solidFill>
                  <a:srgbClr val="231F20"/>
                </a:solidFill>
                <a:latin typeface="Calibri Light"/>
                <a:cs typeface="Calibri Light"/>
              </a:rPr>
              <a:t> </a:t>
            </a:r>
            <a:r>
              <a:rPr sz="1500" spc="-12" dirty="0">
                <a:solidFill>
                  <a:srgbClr val="231F20"/>
                </a:solidFill>
                <a:latin typeface="Calibri Light"/>
                <a:cs typeface="Calibri Light"/>
              </a:rPr>
              <a:t>little </a:t>
            </a:r>
            <a:r>
              <a:rPr sz="1500" spc="-4" dirty="0">
                <a:solidFill>
                  <a:srgbClr val="231F20"/>
                </a:solidFill>
                <a:latin typeface="Calibri Light"/>
                <a:cs typeface="Calibri Light"/>
              </a:rPr>
              <a:t>or </a:t>
            </a:r>
            <a:r>
              <a:rPr sz="1500" dirty="0">
                <a:solidFill>
                  <a:srgbClr val="231F20"/>
                </a:solidFill>
                <a:latin typeface="Calibri Light"/>
                <a:cs typeface="Calibri Light"/>
              </a:rPr>
              <a:t>no </a:t>
            </a:r>
            <a:r>
              <a:rPr sz="1500" spc="-8" dirty="0">
                <a:solidFill>
                  <a:srgbClr val="231F20"/>
                </a:solidFill>
                <a:latin typeface="Calibri Light"/>
                <a:cs typeface="Calibri Light"/>
              </a:rPr>
              <a:t>sexual </a:t>
            </a:r>
            <a:r>
              <a:rPr sz="1500" spc="-12" dirty="0">
                <a:solidFill>
                  <a:srgbClr val="231F20"/>
                </a:solidFill>
                <a:latin typeface="Calibri Light"/>
                <a:cs typeface="Calibri Light"/>
              </a:rPr>
              <a:t>attraction </a:t>
            </a:r>
            <a:r>
              <a:rPr sz="1500" spc="-329" dirty="0">
                <a:solidFill>
                  <a:srgbClr val="231F20"/>
                </a:solidFill>
                <a:latin typeface="Calibri Light"/>
                <a:cs typeface="Calibri Light"/>
              </a:rPr>
              <a:t> </a:t>
            </a:r>
            <a:r>
              <a:rPr sz="1500" spc="-8" dirty="0">
                <a:solidFill>
                  <a:srgbClr val="231F20"/>
                </a:solidFill>
                <a:latin typeface="Calibri Light"/>
                <a:cs typeface="Calibri Light"/>
              </a:rPr>
              <a:t>to</a:t>
            </a:r>
            <a:r>
              <a:rPr sz="1500" spc="-12" dirty="0">
                <a:solidFill>
                  <a:srgbClr val="231F20"/>
                </a:solidFill>
                <a:latin typeface="Calibri Light"/>
                <a:cs typeface="Calibri Light"/>
              </a:rPr>
              <a:t> </a:t>
            </a:r>
            <a:r>
              <a:rPr sz="1500" spc="-8" dirty="0">
                <a:solidFill>
                  <a:srgbClr val="231F20"/>
                </a:solidFill>
                <a:latin typeface="Calibri Light"/>
                <a:cs typeface="Calibri Light"/>
              </a:rPr>
              <a:t>others</a:t>
            </a:r>
            <a:r>
              <a:rPr sz="1500" spc="-4" dirty="0">
                <a:solidFill>
                  <a:srgbClr val="231F20"/>
                </a:solidFill>
                <a:latin typeface="Calibri Light"/>
                <a:cs typeface="Calibri Light"/>
              </a:rPr>
              <a:t> </a:t>
            </a:r>
            <a:r>
              <a:rPr sz="1500" spc="-8" dirty="0">
                <a:solidFill>
                  <a:srgbClr val="231F20"/>
                </a:solidFill>
                <a:latin typeface="Calibri Light"/>
                <a:cs typeface="Calibri Light"/>
              </a:rPr>
              <a:t>and/or </a:t>
            </a:r>
            <a:r>
              <a:rPr sz="1500" dirty="0">
                <a:solidFill>
                  <a:srgbClr val="231F20"/>
                </a:solidFill>
                <a:latin typeface="Calibri Light"/>
                <a:cs typeface="Calibri Light"/>
              </a:rPr>
              <a:t>a</a:t>
            </a:r>
            <a:r>
              <a:rPr sz="1500" spc="-4" dirty="0">
                <a:solidFill>
                  <a:srgbClr val="231F20"/>
                </a:solidFill>
                <a:latin typeface="Calibri Light"/>
                <a:cs typeface="Calibri Light"/>
              </a:rPr>
              <a:t> </a:t>
            </a:r>
            <a:r>
              <a:rPr sz="1500" dirty="0">
                <a:solidFill>
                  <a:srgbClr val="231F20"/>
                </a:solidFill>
                <a:latin typeface="Calibri Light"/>
                <a:cs typeface="Calibri Light"/>
              </a:rPr>
              <a:t>lack</a:t>
            </a:r>
            <a:endParaRPr sz="1500" dirty="0">
              <a:latin typeface="Calibri Light"/>
              <a:cs typeface="Calibri Light"/>
            </a:endParaRPr>
          </a:p>
          <a:p>
            <a:pPr marL="10583" marR="13229"/>
            <a:r>
              <a:rPr sz="1500" spc="-4" dirty="0">
                <a:solidFill>
                  <a:srgbClr val="231F20"/>
                </a:solidFill>
                <a:latin typeface="Calibri Light"/>
                <a:cs typeface="Calibri Light"/>
              </a:rPr>
              <a:t>of</a:t>
            </a:r>
            <a:r>
              <a:rPr sz="1500" spc="-8" dirty="0">
                <a:solidFill>
                  <a:srgbClr val="231F20"/>
                </a:solidFill>
                <a:latin typeface="Calibri Light"/>
                <a:cs typeface="Calibri Light"/>
              </a:rPr>
              <a:t> </a:t>
            </a:r>
            <a:r>
              <a:rPr sz="1500" spc="-12" dirty="0">
                <a:solidFill>
                  <a:srgbClr val="231F20"/>
                </a:solidFill>
                <a:latin typeface="Calibri Light"/>
                <a:cs typeface="Calibri Light"/>
              </a:rPr>
              <a:t>interest</a:t>
            </a:r>
            <a:r>
              <a:rPr sz="1500" spc="-4" dirty="0">
                <a:solidFill>
                  <a:srgbClr val="231F20"/>
                </a:solidFill>
                <a:latin typeface="Calibri Light"/>
                <a:cs typeface="Calibri Light"/>
              </a:rPr>
              <a:t> </a:t>
            </a:r>
            <a:r>
              <a:rPr sz="1500" dirty="0">
                <a:solidFill>
                  <a:srgbClr val="231F20"/>
                </a:solidFill>
                <a:latin typeface="Calibri Light"/>
                <a:cs typeface="Calibri Light"/>
              </a:rPr>
              <a:t>in</a:t>
            </a:r>
            <a:r>
              <a:rPr sz="1500" spc="-4" dirty="0">
                <a:solidFill>
                  <a:srgbClr val="231F20"/>
                </a:solidFill>
                <a:latin typeface="Calibri Light"/>
                <a:cs typeface="Calibri Light"/>
              </a:rPr>
              <a:t> </a:t>
            </a:r>
            <a:r>
              <a:rPr sz="1500" spc="-8" dirty="0">
                <a:solidFill>
                  <a:srgbClr val="231F20"/>
                </a:solidFill>
                <a:latin typeface="Calibri Light"/>
                <a:cs typeface="Calibri Light"/>
              </a:rPr>
              <a:t>sexual </a:t>
            </a:r>
            <a:r>
              <a:rPr sz="1500" spc="-4" dirty="0">
                <a:solidFill>
                  <a:srgbClr val="231F20"/>
                </a:solidFill>
                <a:latin typeface="Calibri Light"/>
                <a:cs typeface="Calibri Light"/>
              </a:rPr>
              <a:t> </a:t>
            </a:r>
            <a:r>
              <a:rPr sz="1500" spc="-12" dirty="0">
                <a:solidFill>
                  <a:srgbClr val="231F20"/>
                </a:solidFill>
                <a:latin typeface="Calibri Light"/>
                <a:cs typeface="Calibri Light"/>
              </a:rPr>
              <a:t>relationships/behaviour. </a:t>
            </a:r>
            <a:r>
              <a:rPr sz="1500" spc="-8" dirty="0">
                <a:solidFill>
                  <a:srgbClr val="231F20"/>
                </a:solidFill>
                <a:latin typeface="Calibri Light"/>
                <a:cs typeface="Calibri Light"/>
              </a:rPr>
              <a:t> </a:t>
            </a:r>
            <a:r>
              <a:rPr sz="1500" spc="-4" dirty="0">
                <a:solidFill>
                  <a:srgbClr val="231F20"/>
                </a:solidFill>
                <a:latin typeface="Calibri Light"/>
                <a:cs typeface="Calibri Light"/>
              </a:rPr>
              <a:t>They</a:t>
            </a:r>
            <a:r>
              <a:rPr sz="1500" spc="-8" dirty="0">
                <a:solidFill>
                  <a:srgbClr val="231F20"/>
                </a:solidFill>
                <a:latin typeface="Calibri Light"/>
                <a:cs typeface="Calibri Light"/>
              </a:rPr>
              <a:t> </a:t>
            </a:r>
            <a:r>
              <a:rPr sz="1500" spc="-12" dirty="0">
                <a:solidFill>
                  <a:srgbClr val="231F20"/>
                </a:solidFill>
                <a:latin typeface="Calibri Light"/>
                <a:cs typeface="Calibri Light"/>
              </a:rPr>
              <a:t>may</a:t>
            </a:r>
            <a:r>
              <a:rPr sz="1500" spc="-4" dirty="0">
                <a:solidFill>
                  <a:srgbClr val="231F20"/>
                </a:solidFill>
                <a:latin typeface="Calibri Light"/>
                <a:cs typeface="Calibri Light"/>
              </a:rPr>
              <a:t> or</a:t>
            </a:r>
            <a:r>
              <a:rPr sz="1500" spc="-8" dirty="0">
                <a:solidFill>
                  <a:srgbClr val="231F20"/>
                </a:solidFill>
                <a:latin typeface="Calibri Light"/>
                <a:cs typeface="Calibri Light"/>
              </a:rPr>
              <a:t> </a:t>
            </a:r>
            <a:r>
              <a:rPr sz="1500" spc="-12" dirty="0">
                <a:solidFill>
                  <a:srgbClr val="231F20"/>
                </a:solidFill>
                <a:latin typeface="Calibri Light"/>
                <a:cs typeface="Calibri Light"/>
              </a:rPr>
              <a:t>may</a:t>
            </a:r>
            <a:r>
              <a:rPr sz="1500" spc="-4" dirty="0">
                <a:solidFill>
                  <a:srgbClr val="231F20"/>
                </a:solidFill>
                <a:latin typeface="Calibri Light"/>
                <a:cs typeface="Calibri Light"/>
              </a:rPr>
              <a:t> </a:t>
            </a:r>
            <a:r>
              <a:rPr sz="1500" dirty="0">
                <a:solidFill>
                  <a:srgbClr val="231F20"/>
                </a:solidFill>
                <a:latin typeface="Calibri Light"/>
                <a:cs typeface="Calibri Light"/>
              </a:rPr>
              <a:t>not </a:t>
            </a:r>
            <a:r>
              <a:rPr sz="1500" spc="4" dirty="0">
                <a:solidFill>
                  <a:srgbClr val="231F20"/>
                </a:solidFill>
                <a:latin typeface="Calibri Light"/>
                <a:cs typeface="Calibri Light"/>
              </a:rPr>
              <a:t> </a:t>
            </a:r>
            <a:r>
              <a:rPr sz="1500" spc="-8" dirty="0">
                <a:solidFill>
                  <a:srgbClr val="231F20"/>
                </a:solidFill>
                <a:latin typeface="Calibri Light"/>
                <a:cs typeface="Calibri Light"/>
              </a:rPr>
              <a:t>experience emotional, </a:t>
            </a:r>
            <a:r>
              <a:rPr sz="1500" spc="-4" dirty="0">
                <a:solidFill>
                  <a:srgbClr val="231F20"/>
                </a:solidFill>
                <a:latin typeface="Calibri Light"/>
                <a:cs typeface="Calibri Light"/>
              </a:rPr>
              <a:t> </a:t>
            </a:r>
            <a:r>
              <a:rPr sz="1500" spc="-8" dirty="0">
                <a:solidFill>
                  <a:srgbClr val="231F20"/>
                </a:solidFill>
                <a:latin typeface="Calibri Light"/>
                <a:cs typeface="Calibri Light"/>
              </a:rPr>
              <a:t>physical,</a:t>
            </a:r>
            <a:r>
              <a:rPr sz="1500" spc="-4" dirty="0">
                <a:solidFill>
                  <a:srgbClr val="231F20"/>
                </a:solidFill>
                <a:latin typeface="Calibri Light"/>
                <a:cs typeface="Calibri Light"/>
              </a:rPr>
              <a:t> or</a:t>
            </a:r>
            <a:r>
              <a:rPr sz="1500" spc="-8" dirty="0">
                <a:solidFill>
                  <a:srgbClr val="231F20"/>
                </a:solidFill>
                <a:latin typeface="Calibri Light"/>
                <a:cs typeface="Calibri Light"/>
              </a:rPr>
              <a:t> </a:t>
            </a:r>
            <a:r>
              <a:rPr sz="1500" spc="-12" dirty="0">
                <a:solidFill>
                  <a:srgbClr val="231F20"/>
                </a:solidFill>
                <a:latin typeface="Calibri Light"/>
                <a:cs typeface="Calibri Light"/>
              </a:rPr>
              <a:t>romantic </a:t>
            </a:r>
            <a:r>
              <a:rPr sz="1500" spc="-8" dirty="0">
                <a:solidFill>
                  <a:srgbClr val="231F20"/>
                </a:solidFill>
                <a:latin typeface="Calibri Light"/>
                <a:cs typeface="Calibri Light"/>
              </a:rPr>
              <a:t> </a:t>
            </a:r>
            <a:r>
              <a:rPr sz="1500" spc="-12" dirty="0">
                <a:solidFill>
                  <a:srgbClr val="231F20"/>
                </a:solidFill>
                <a:latin typeface="Calibri Light"/>
                <a:cs typeface="Calibri Light"/>
              </a:rPr>
              <a:t>attraction.</a:t>
            </a:r>
            <a:r>
              <a:rPr sz="1500" spc="312" dirty="0">
                <a:solidFill>
                  <a:srgbClr val="231F20"/>
                </a:solidFill>
                <a:latin typeface="Calibri Light"/>
                <a:cs typeface="Calibri Light"/>
              </a:rPr>
              <a:t> </a:t>
            </a:r>
            <a:r>
              <a:rPr sz="1500" spc="-8" dirty="0">
                <a:solidFill>
                  <a:srgbClr val="231F20"/>
                </a:solidFill>
                <a:latin typeface="Calibri Light"/>
                <a:cs typeface="Calibri Light"/>
              </a:rPr>
              <a:t>Asexuality </a:t>
            </a:r>
            <a:r>
              <a:rPr sz="1500" spc="-4" dirty="0">
                <a:solidFill>
                  <a:srgbClr val="231F20"/>
                </a:solidFill>
                <a:latin typeface="Calibri Light"/>
                <a:cs typeface="Calibri Light"/>
              </a:rPr>
              <a:t> </a:t>
            </a:r>
            <a:r>
              <a:rPr sz="1500" spc="-21" dirty="0">
                <a:solidFill>
                  <a:srgbClr val="231F20"/>
                </a:solidFill>
                <a:latin typeface="Calibri Light"/>
                <a:cs typeface="Calibri Light"/>
              </a:rPr>
              <a:t>differs</a:t>
            </a:r>
            <a:r>
              <a:rPr sz="1500" spc="-8" dirty="0">
                <a:solidFill>
                  <a:srgbClr val="231F20"/>
                </a:solidFill>
                <a:latin typeface="Calibri Light"/>
                <a:cs typeface="Calibri Light"/>
              </a:rPr>
              <a:t> </a:t>
            </a:r>
            <a:r>
              <a:rPr sz="1500" spc="-12" dirty="0">
                <a:solidFill>
                  <a:srgbClr val="231F20"/>
                </a:solidFill>
                <a:latin typeface="Calibri Light"/>
                <a:cs typeface="Calibri Light"/>
              </a:rPr>
              <a:t>from </a:t>
            </a:r>
            <a:r>
              <a:rPr sz="1500" spc="-4" dirty="0">
                <a:solidFill>
                  <a:srgbClr val="231F20"/>
                </a:solidFill>
                <a:latin typeface="Calibri Light"/>
                <a:cs typeface="Calibri Light"/>
              </a:rPr>
              <a:t>celibacy</a:t>
            </a:r>
            <a:r>
              <a:rPr sz="1500" spc="-8" dirty="0">
                <a:solidFill>
                  <a:srgbClr val="231F20"/>
                </a:solidFill>
                <a:latin typeface="Calibri Light"/>
                <a:cs typeface="Calibri Light"/>
              </a:rPr>
              <a:t> </a:t>
            </a:r>
            <a:r>
              <a:rPr sz="1500" dirty="0">
                <a:solidFill>
                  <a:srgbClr val="231F20"/>
                </a:solidFill>
                <a:latin typeface="Calibri Light"/>
                <a:cs typeface="Calibri Light"/>
              </a:rPr>
              <a:t>in</a:t>
            </a:r>
            <a:r>
              <a:rPr sz="1500" spc="-8" dirty="0">
                <a:solidFill>
                  <a:srgbClr val="231F20"/>
                </a:solidFill>
                <a:latin typeface="Calibri Light"/>
                <a:cs typeface="Calibri Light"/>
              </a:rPr>
              <a:t> that </a:t>
            </a:r>
            <a:r>
              <a:rPr sz="1500" spc="-325" dirty="0">
                <a:solidFill>
                  <a:srgbClr val="231F20"/>
                </a:solidFill>
                <a:latin typeface="Calibri Light"/>
                <a:cs typeface="Calibri Light"/>
              </a:rPr>
              <a:t> </a:t>
            </a:r>
            <a:r>
              <a:rPr sz="1500" dirty="0">
                <a:solidFill>
                  <a:srgbClr val="231F20"/>
                </a:solidFill>
                <a:latin typeface="Calibri Light"/>
                <a:cs typeface="Calibri Light"/>
              </a:rPr>
              <a:t>it is a </a:t>
            </a:r>
            <a:r>
              <a:rPr sz="1500" spc="-8" dirty="0">
                <a:solidFill>
                  <a:srgbClr val="231F20"/>
                </a:solidFill>
                <a:latin typeface="Calibri Light"/>
                <a:cs typeface="Calibri Light"/>
              </a:rPr>
              <a:t>sexual orientation, </a:t>
            </a:r>
            <a:r>
              <a:rPr sz="1500" spc="-4" dirty="0">
                <a:solidFill>
                  <a:srgbClr val="231F20"/>
                </a:solidFill>
                <a:latin typeface="Calibri Light"/>
                <a:cs typeface="Calibri Light"/>
              </a:rPr>
              <a:t> </a:t>
            </a:r>
            <a:r>
              <a:rPr sz="1500" dirty="0">
                <a:solidFill>
                  <a:srgbClr val="231F20"/>
                </a:solidFill>
                <a:latin typeface="Calibri Light"/>
                <a:cs typeface="Calibri Light"/>
              </a:rPr>
              <a:t>not</a:t>
            </a:r>
            <a:r>
              <a:rPr sz="1500" spc="-4" dirty="0">
                <a:solidFill>
                  <a:srgbClr val="231F20"/>
                </a:solidFill>
                <a:latin typeface="Calibri Light"/>
                <a:cs typeface="Calibri Light"/>
              </a:rPr>
              <a:t> </a:t>
            </a:r>
            <a:r>
              <a:rPr sz="1500" dirty="0">
                <a:solidFill>
                  <a:srgbClr val="231F20"/>
                </a:solidFill>
                <a:latin typeface="Calibri Light"/>
                <a:cs typeface="Calibri Light"/>
              </a:rPr>
              <a:t>a</a:t>
            </a:r>
            <a:r>
              <a:rPr sz="1500" spc="-4" dirty="0">
                <a:solidFill>
                  <a:srgbClr val="231F20"/>
                </a:solidFill>
                <a:latin typeface="Calibri Light"/>
                <a:cs typeface="Calibri Light"/>
              </a:rPr>
              <a:t> choice.</a:t>
            </a:r>
            <a:endParaRPr sz="1500" dirty="0">
              <a:latin typeface="Calibri Light"/>
              <a:cs typeface="Calibri Light"/>
            </a:endParaRPr>
          </a:p>
        </p:txBody>
      </p:sp>
      <p:sp>
        <p:nvSpPr>
          <p:cNvPr id="26" name="object 26"/>
          <p:cNvSpPr txBox="1"/>
          <p:nvPr/>
        </p:nvSpPr>
        <p:spPr>
          <a:xfrm>
            <a:off x="4095763" y="1500547"/>
            <a:ext cx="778404" cy="241519"/>
          </a:xfrm>
          <a:prstGeom prst="rect">
            <a:avLst/>
          </a:prstGeom>
        </p:spPr>
        <p:txBody>
          <a:bodyPr vert="horz" wrap="square" lIns="0" tIns="10583" rIns="0" bIns="0" rtlCol="0">
            <a:spAutoFit/>
          </a:bodyPr>
          <a:lstStyle/>
          <a:p>
            <a:pPr marL="10583">
              <a:spcBef>
                <a:spcPts val="83"/>
              </a:spcBef>
            </a:pPr>
            <a:r>
              <a:rPr sz="1500" b="1">
                <a:solidFill>
                  <a:srgbClr val="231F20"/>
                </a:solidFill>
                <a:latin typeface="Calibri"/>
                <a:cs typeface="Calibri"/>
              </a:rPr>
              <a:t>INTE</a:t>
            </a:r>
            <a:r>
              <a:rPr sz="1500" b="1" spc="-17">
                <a:solidFill>
                  <a:srgbClr val="231F20"/>
                </a:solidFill>
                <a:latin typeface="Calibri"/>
                <a:cs typeface="Calibri"/>
              </a:rPr>
              <a:t>R</a:t>
            </a:r>
            <a:r>
              <a:rPr sz="1500" b="1">
                <a:solidFill>
                  <a:srgbClr val="231F20"/>
                </a:solidFill>
                <a:latin typeface="Calibri"/>
                <a:cs typeface="Calibri"/>
              </a:rPr>
              <a:t>SEX</a:t>
            </a:r>
            <a:endParaRPr sz="1500">
              <a:latin typeface="Calibri"/>
              <a:cs typeface="Calibri"/>
            </a:endParaRPr>
          </a:p>
        </p:txBody>
      </p:sp>
      <p:sp>
        <p:nvSpPr>
          <p:cNvPr id="30" name="object 30"/>
          <p:cNvSpPr txBox="1"/>
          <p:nvPr/>
        </p:nvSpPr>
        <p:spPr>
          <a:xfrm>
            <a:off x="4521149" y="1722966"/>
            <a:ext cx="2074333" cy="1626513"/>
          </a:xfrm>
          <a:prstGeom prst="rect">
            <a:avLst/>
          </a:prstGeom>
        </p:spPr>
        <p:txBody>
          <a:bodyPr vert="horz" wrap="square" lIns="0" tIns="10583" rIns="0" bIns="0" rtlCol="0">
            <a:spAutoFit/>
          </a:bodyPr>
          <a:lstStyle/>
          <a:p>
            <a:pPr marL="10583" marR="405855">
              <a:spcBef>
                <a:spcPts val="83"/>
              </a:spcBef>
            </a:pPr>
            <a:r>
              <a:rPr sz="1500" spc="-4">
                <a:solidFill>
                  <a:srgbClr val="231F20"/>
                </a:solidFill>
                <a:latin typeface="Calibri Light"/>
                <a:cs typeface="Calibri Light"/>
              </a:rPr>
              <a:t>An</a:t>
            </a:r>
            <a:r>
              <a:rPr sz="1500" spc="25">
                <a:solidFill>
                  <a:srgbClr val="231F20"/>
                </a:solidFill>
                <a:latin typeface="Calibri Light"/>
                <a:cs typeface="Calibri Light"/>
              </a:rPr>
              <a:t> </a:t>
            </a:r>
            <a:r>
              <a:rPr sz="1500" spc="-8">
                <a:solidFill>
                  <a:srgbClr val="231F20"/>
                </a:solidFill>
                <a:latin typeface="Calibri Light"/>
                <a:cs typeface="Calibri Light"/>
              </a:rPr>
              <a:t>umbrella</a:t>
            </a:r>
            <a:r>
              <a:rPr sz="1500" spc="29">
                <a:solidFill>
                  <a:srgbClr val="231F20"/>
                </a:solidFill>
                <a:latin typeface="Calibri Light"/>
                <a:cs typeface="Calibri Light"/>
              </a:rPr>
              <a:t> </a:t>
            </a:r>
            <a:r>
              <a:rPr sz="1500" spc="-8">
                <a:solidFill>
                  <a:srgbClr val="231F20"/>
                </a:solidFill>
                <a:latin typeface="Calibri Light"/>
                <a:cs typeface="Calibri Light"/>
              </a:rPr>
              <a:t>term </a:t>
            </a:r>
            <a:r>
              <a:rPr sz="1500" spc="-4">
                <a:solidFill>
                  <a:srgbClr val="231F20"/>
                </a:solidFill>
                <a:latin typeface="Calibri Light"/>
                <a:cs typeface="Calibri Light"/>
              </a:rPr>
              <a:t> that</a:t>
            </a:r>
            <a:r>
              <a:rPr sz="1500" spc="-42">
                <a:solidFill>
                  <a:srgbClr val="231F20"/>
                </a:solidFill>
                <a:latin typeface="Calibri Light"/>
                <a:cs typeface="Calibri Light"/>
              </a:rPr>
              <a:t> </a:t>
            </a:r>
            <a:r>
              <a:rPr sz="1500">
                <a:solidFill>
                  <a:srgbClr val="231F20"/>
                </a:solidFill>
                <a:latin typeface="Calibri Light"/>
                <a:cs typeface="Calibri Light"/>
              </a:rPr>
              <a:t>describes</a:t>
            </a:r>
            <a:r>
              <a:rPr sz="1500" spc="-37">
                <a:solidFill>
                  <a:srgbClr val="231F20"/>
                </a:solidFill>
                <a:latin typeface="Calibri Light"/>
                <a:cs typeface="Calibri Light"/>
              </a:rPr>
              <a:t> </a:t>
            </a:r>
            <a:r>
              <a:rPr sz="1500">
                <a:solidFill>
                  <a:srgbClr val="231F20"/>
                </a:solidFill>
                <a:latin typeface="Calibri Light"/>
                <a:cs typeface="Calibri Light"/>
              </a:rPr>
              <a:t>people </a:t>
            </a:r>
            <a:r>
              <a:rPr sz="1500" spc="-329">
                <a:solidFill>
                  <a:srgbClr val="231F20"/>
                </a:solidFill>
                <a:latin typeface="Calibri Light"/>
                <a:cs typeface="Calibri Light"/>
              </a:rPr>
              <a:t> </a:t>
            </a:r>
            <a:r>
              <a:rPr sz="1500">
                <a:solidFill>
                  <a:srgbClr val="231F20"/>
                </a:solidFill>
                <a:latin typeface="Calibri Light"/>
                <a:cs typeface="Calibri Light"/>
              </a:rPr>
              <a:t>born</a:t>
            </a:r>
            <a:r>
              <a:rPr sz="1500" spc="-12">
                <a:solidFill>
                  <a:srgbClr val="231F20"/>
                </a:solidFill>
                <a:latin typeface="Calibri Light"/>
                <a:cs typeface="Calibri Light"/>
              </a:rPr>
              <a:t> </a:t>
            </a:r>
            <a:r>
              <a:rPr sz="1500">
                <a:solidFill>
                  <a:srgbClr val="231F20"/>
                </a:solidFill>
                <a:latin typeface="Calibri Light"/>
                <a:cs typeface="Calibri Light"/>
              </a:rPr>
              <a:t>with</a:t>
            </a:r>
            <a:r>
              <a:rPr sz="1500" spc="-8">
                <a:solidFill>
                  <a:srgbClr val="231F20"/>
                </a:solidFill>
                <a:latin typeface="Calibri Light"/>
                <a:cs typeface="Calibri Light"/>
              </a:rPr>
              <a:t> </a:t>
            </a:r>
            <a:r>
              <a:rPr sz="1500" spc="-12">
                <a:solidFill>
                  <a:srgbClr val="231F20"/>
                </a:solidFill>
                <a:latin typeface="Calibri Light"/>
                <a:cs typeface="Calibri Light"/>
              </a:rPr>
              <a:t>any</a:t>
            </a:r>
            <a:r>
              <a:rPr sz="1500" spc="-8">
                <a:solidFill>
                  <a:srgbClr val="231F20"/>
                </a:solidFill>
                <a:latin typeface="Calibri Light"/>
                <a:cs typeface="Calibri Light"/>
              </a:rPr>
              <a:t> </a:t>
            </a:r>
            <a:r>
              <a:rPr sz="1500" spc="-4">
                <a:solidFill>
                  <a:srgbClr val="231F20"/>
                </a:solidFill>
                <a:latin typeface="Calibri Light"/>
                <a:cs typeface="Calibri Light"/>
              </a:rPr>
              <a:t>of</a:t>
            </a:r>
            <a:r>
              <a:rPr sz="1500" spc="-17">
                <a:solidFill>
                  <a:srgbClr val="231F20"/>
                </a:solidFill>
                <a:latin typeface="Calibri Light"/>
                <a:cs typeface="Calibri Light"/>
              </a:rPr>
              <a:t> </a:t>
            </a:r>
            <a:r>
              <a:rPr sz="1500">
                <a:solidFill>
                  <a:srgbClr val="231F20"/>
                </a:solidFill>
                <a:latin typeface="Calibri Light"/>
                <a:cs typeface="Calibri Light"/>
              </a:rPr>
              <a:t>30</a:t>
            </a:r>
            <a:endParaRPr sz="1500">
              <a:latin typeface="Calibri Light"/>
              <a:cs typeface="Calibri Light"/>
            </a:endParaRPr>
          </a:p>
          <a:p>
            <a:pPr marL="10583" marR="4233"/>
            <a:r>
              <a:rPr sz="1500" spc="-17">
                <a:solidFill>
                  <a:srgbClr val="231F20"/>
                </a:solidFill>
                <a:latin typeface="Calibri Light"/>
                <a:cs typeface="Calibri Light"/>
              </a:rPr>
              <a:t>different</a:t>
            </a:r>
            <a:r>
              <a:rPr sz="1500" spc="-8">
                <a:solidFill>
                  <a:srgbClr val="231F20"/>
                </a:solidFill>
                <a:latin typeface="Calibri Light"/>
                <a:cs typeface="Calibri Light"/>
              </a:rPr>
              <a:t> variations</a:t>
            </a:r>
            <a:r>
              <a:rPr sz="1500" spc="-4">
                <a:solidFill>
                  <a:srgbClr val="231F20"/>
                </a:solidFill>
                <a:latin typeface="Calibri Light"/>
                <a:cs typeface="Calibri Light"/>
              </a:rPr>
              <a:t> </a:t>
            </a:r>
            <a:r>
              <a:rPr sz="1500">
                <a:solidFill>
                  <a:srgbClr val="231F20"/>
                </a:solidFill>
                <a:latin typeface="Calibri Light"/>
                <a:cs typeface="Calibri Light"/>
              </a:rPr>
              <a:t>in</a:t>
            </a:r>
            <a:r>
              <a:rPr sz="1500" spc="-4">
                <a:solidFill>
                  <a:srgbClr val="231F20"/>
                </a:solidFill>
                <a:latin typeface="Calibri Light"/>
                <a:cs typeface="Calibri Light"/>
              </a:rPr>
              <a:t> </a:t>
            </a:r>
            <a:r>
              <a:rPr sz="1500" spc="-8">
                <a:solidFill>
                  <a:srgbClr val="231F20"/>
                </a:solidFill>
                <a:latin typeface="Calibri Light"/>
                <a:cs typeface="Calibri Light"/>
              </a:rPr>
              <a:t>sex </a:t>
            </a:r>
            <a:r>
              <a:rPr sz="1500" spc="-4">
                <a:solidFill>
                  <a:srgbClr val="231F20"/>
                </a:solidFill>
                <a:latin typeface="Calibri Light"/>
                <a:cs typeface="Calibri Light"/>
              </a:rPr>
              <a:t> </a:t>
            </a:r>
            <a:r>
              <a:rPr sz="1500" spc="-8">
                <a:solidFill>
                  <a:srgbClr val="231F20"/>
                </a:solidFill>
                <a:latin typeface="Calibri Light"/>
                <a:cs typeface="Calibri Light"/>
              </a:rPr>
              <a:t>characteristics </a:t>
            </a:r>
            <a:r>
              <a:rPr sz="1500">
                <a:solidFill>
                  <a:srgbClr val="231F20"/>
                </a:solidFill>
                <a:latin typeface="Calibri Light"/>
                <a:cs typeface="Calibri Light"/>
              </a:rPr>
              <a:t>including </a:t>
            </a:r>
            <a:r>
              <a:rPr sz="1500" spc="4">
                <a:solidFill>
                  <a:srgbClr val="231F20"/>
                </a:solidFill>
                <a:latin typeface="Calibri Light"/>
                <a:cs typeface="Calibri Light"/>
              </a:rPr>
              <a:t> </a:t>
            </a:r>
            <a:r>
              <a:rPr sz="1500" spc="-8">
                <a:solidFill>
                  <a:srgbClr val="231F20"/>
                </a:solidFill>
                <a:latin typeface="Calibri Light"/>
                <a:cs typeface="Calibri Light"/>
              </a:rPr>
              <a:t>chromosomes, </a:t>
            </a:r>
            <a:r>
              <a:rPr sz="1500" spc="-4">
                <a:solidFill>
                  <a:srgbClr val="231F20"/>
                </a:solidFill>
                <a:latin typeface="Calibri Light"/>
                <a:cs typeface="Calibri Light"/>
              </a:rPr>
              <a:t>gonads, </a:t>
            </a:r>
            <a:r>
              <a:rPr sz="1500" spc="-8">
                <a:solidFill>
                  <a:srgbClr val="231F20"/>
                </a:solidFill>
                <a:latin typeface="Calibri Light"/>
                <a:cs typeface="Calibri Light"/>
              </a:rPr>
              <a:t>sex </a:t>
            </a:r>
            <a:r>
              <a:rPr sz="1500" spc="-333">
                <a:solidFill>
                  <a:srgbClr val="231F20"/>
                </a:solidFill>
                <a:latin typeface="Calibri Light"/>
                <a:cs typeface="Calibri Light"/>
              </a:rPr>
              <a:t> </a:t>
            </a:r>
            <a:r>
              <a:rPr sz="1500">
                <a:solidFill>
                  <a:srgbClr val="231F20"/>
                </a:solidFill>
                <a:latin typeface="Calibri Light"/>
                <a:cs typeface="Calibri Light"/>
              </a:rPr>
              <a:t>hormones,</a:t>
            </a:r>
            <a:r>
              <a:rPr sz="1500" spc="-8">
                <a:solidFill>
                  <a:srgbClr val="231F20"/>
                </a:solidFill>
                <a:latin typeface="Calibri Light"/>
                <a:cs typeface="Calibri Light"/>
              </a:rPr>
              <a:t> </a:t>
            </a:r>
            <a:r>
              <a:rPr sz="1500" spc="-4">
                <a:solidFill>
                  <a:srgbClr val="231F20"/>
                </a:solidFill>
                <a:latin typeface="Calibri Light"/>
                <a:cs typeface="Calibri Light"/>
              </a:rPr>
              <a:t>or</a:t>
            </a:r>
            <a:r>
              <a:rPr sz="1500" spc="-8">
                <a:solidFill>
                  <a:srgbClr val="231F20"/>
                </a:solidFill>
                <a:latin typeface="Calibri Light"/>
                <a:cs typeface="Calibri Light"/>
              </a:rPr>
              <a:t> genitals.</a:t>
            </a:r>
            <a:endParaRPr sz="1500">
              <a:latin typeface="Calibri Light"/>
              <a:cs typeface="Calibri Light"/>
            </a:endParaRPr>
          </a:p>
        </p:txBody>
      </p:sp>
      <p:sp>
        <p:nvSpPr>
          <p:cNvPr id="4" name="object 4"/>
          <p:cNvSpPr txBox="1"/>
          <p:nvPr/>
        </p:nvSpPr>
        <p:spPr>
          <a:xfrm>
            <a:off x="4095953" y="3471312"/>
            <a:ext cx="953558" cy="241519"/>
          </a:xfrm>
          <a:prstGeom prst="rect">
            <a:avLst/>
          </a:prstGeom>
        </p:spPr>
        <p:txBody>
          <a:bodyPr vert="horz" wrap="square" lIns="0" tIns="10583" rIns="0" bIns="0" rtlCol="0">
            <a:spAutoFit/>
          </a:bodyPr>
          <a:lstStyle/>
          <a:p>
            <a:pPr marL="10583">
              <a:spcBef>
                <a:spcPts val="83"/>
              </a:spcBef>
            </a:pPr>
            <a:r>
              <a:rPr sz="1500" b="1" spc="-104">
                <a:solidFill>
                  <a:srgbClr val="231F20"/>
                </a:solidFill>
                <a:latin typeface="Calibri"/>
                <a:cs typeface="Calibri"/>
              </a:rPr>
              <a:t>P</a:t>
            </a:r>
            <a:r>
              <a:rPr sz="1500" b="1">
                <a:solidFill>
                  <a:srgbClr val="231F20"/>
                </a:solidFill>
                <a:latin typeface="Calibri"/>
                <a:cs typeface="Calibri"/>
              </a:rPr>
              <a:t>ANSEX</a:t>
            </a:r>
            <a:r>
              <a:rPr sz="1500" b="1" spc="-46">
                <a:solidFill>
                  <a:srgbClr val="231F20"/>
                </a:solidFill>
                <a:latin typeface="Calibri"/>
                <a:cs typeface="Calibri"/>
              </a:rPr>
              <a:t>U</a:t>
            </a:r>
            <a:r>
              <a:rPr sz="1500" b="1">
                <a:solidFill>
                  <a:srgbClr val="231F20"/>
                </a:solidFill>
                <a:latin typeface="Calibri"/>
                <a:cs typeface="Calibri"/>
              </a:rPr>
              <a:t>AL</a:t>
            </a:r>
            <a:endParaRPr sz="1500">
              <a:latin typeface="Calibri"/>
              <a:cs typeface="Calibri"/>
            </a:endParaRPr>
          </a:p>
        </p:txBody>
      </p:sp>
      <p:sp>
        <p:nvSpPr>
          <p:cNvPr id="22" name="object 22"/>
          <p:cNvSpPr txBox="1"/>
          <p:nvPr/>
        </p:nvSpPr>
        <p:spPr>
          <a:xfrm>
            <a:off x="4521148" y="3693584"/>
            <a:ext cx="2028825" cy="1164848"/>
          </a:xfrm>
          <a:prstGeom prst="rect">
            <a:avLst/>
          </a:prstGeom>
        </p:spPr>
        <p:txBody>
          <a:bodyPr vert="horz" wrap="square" lIns="0" tIns="10583" rIns="0" bIns="0" rtlCol="0">
            <a:spAutoFit/>
          </a:bodyPr>
          <a:lstStyle/>
          <a:p>
            <a:pPr marL="10583" marR="4233" algn="just">
              <a:spcBef>
                <a:spcPts val="83"/>
              </a:spcBef>
            </a:pPr>
            <a:r>
              <a:rPr sz="1500" dirty="0">
                <a:solidFill>
                  <a:srgbClr val="231F20"/>
                </a:solidFill>
                <a:latin typeface="Calibri Light"/>
                <a:cs typeface="Calibri Light"/>
              </a:rPr>
              <a:t>A </a:t>
            </a:r>
            <a:r>
              <a:rPr sz="1500" spc="-8" dirty="0">
                <a:solidFill>
                  <a:srgbClr val="231F20"/>
                </a:solidFill>
                <a:latin typeface="Calibri Light"/>
                <a:cs typeface="Calibri Light"/>
              </a:rPr>
              <a:t>person </a:t>
            </a:r>
            <a:r>
              <a:rPr sz="1500" dirty="0">
                <a:solidFill>
                  <a:srgbClr val="231F20"/>
                </a:solidFill>
                <a:latin typeface="Calibri Light"/>
                <a:cs typeface="Calibri Light"/>
              </a:rPr>
              <a:t>who </a:t>
            </a:r>
            <a:r>
              <a:rPr sz="1500" spc="-8" dirty="0">
                <a:solidFill>
                  <a:srgbClr val="231F20"/>
                </a:solidFill>
                <a:latin typeface="Calibri Light"/>
                <a:cs typeface="Calibri Light"/>
              </a:rPr>
              <a:t>experiences </a:t>
            </a:r>
            <a:r>
              <a:rPr sz="1500" spc="-329" dirty="0">
                <a:solidFill>
                  <a:srgbClr val="231F20"/>
                </a:solidFill>
                <a:latin typeface="Calibri Light"/>
                <a:cs typeface="Calibri Light"/>
              </a:rPr>
              <a:t> </a:t>
            </a:r>
            <a:r>
              <a:rPr sz="1500" spc="-8" dirty="0">
                <a:solidFill>
                  <a:srgbClr val="231F20"/>
                </a:solidFill>
                <a:latin typeface="Calibri Light"/>
                <a:cs typeface="Calibri Light"/>
              </a:rPr>
              <a:t>sexual, romantic, physical, </a:t>
            </a:r>
            <a:r>
              <a:rPr sz="1500" spc="-329" dirty="0">
                <a:solidFill>
                  <a:srgbClr val="231F20"/>
                </a:solidFill>
                <a:latin typeface="Calibri Light"/>
                <a:cs typeface="Calibri Light"/>
              </a:rPr>
              <a:t> </a:t>
            </a:r>
            <a:r>
              <a:rPr sz="1500" spc="-8" dirty="0">
                <a:solidFill>
                  <a:srgbClr val="231F20"/>
                </a:solidFill>
                <a:latin typeface="Calibri Light"/>
                <a:cs typeface="Calibri Light"/>
              </a:rPr>
              <a:t>and/or </a:t>
            </a:r>
            <a:r>
              <a:rPr sz="1500" dirty="0">
                <a:solidFill>
                  <a:srgbClr val="231F20"/>
                </a:solidFill>
                <a:latin typeface="Calibri Light"/>
                <a:cs typeface="Calibri Light"/>
              </a:rPr>
              <a:t>spiritual </a:t>
            </a:r>
            <a:r>
              <a:rPr sz="1500" spc="-17" dirty="0">
                <a:solidFill>
                  <a:srgbClr val="231F20"/>
                </a:solidFill>
                <a:latin typeface="Calibri Light"/>
                <a:cs typeface="Calibri Light"/>
              </a:rPr>
              <a:t>attraction </a:t>
            </a:r>
            <a:r>
              <a:rPr sz="1500" spc="-12" dirty="0">
                <a:solidFill>
                  <a:srgbClr val="231F20"/>
                </a:solidFill>
                <a:latin typeface="Calibri Light"/>
                <a:cs typeface="Calibri Light"/>
              </a:rPr>
              <a:t> </a:t>
            </a:r>
            <a:r>
              <a:rPr sz="1500" spc="-17" dirty="0">
                <a:solidFill>
                  <a:srgbClr val="231F20"/>
                </a:solidFill>
                <a:latin typeface="Calibri Light"/>
                <a:cs typeface="Calibri Light"/>
              </a:rPr>
              <a:t>for </a:t>
            </a:r>
            <a:r>
              <a:rPr sz="1500" spc="-8" dirty="0">
                <a:solidFill>
                  <a:srgbClr val="231F20"/>
                </a:solidFill>
                <a:latin typeface="Calibri Light"/>
                <a:cs typeface="Calibri Light"/>
              </a:rPr>
              <a:t>members </a:t>
            </a:r>
            <a:r>
              <a:rPr sz="1500" spc="-4" dirty="0">
                <a:solidFill>
                  <a:srgbClr val="231F20"/>
                </a:solidFill>
                <a:latin typeface="Calibri Light"/>
                <a:cs typeface="Calibri Light"/>
              </a:rPr>
              <a:t>of </a:t>
            </a:r>
            <a:r>
              <a:rPr sz="1500" dirty="0">
                <a:solidFill>
                  <a:srgbClr val="231F20"/>
                </a:solidFill>
                <a:latin typeface="Calibri Light"/>
                <a:cs typeface="Calibri Light"/>
              </a:rPr>
              <a:t>all </a:t>
            </a:r>
            <a:r>
              <a:rPr sz="1500" spc="-8" dirty="0">
                <a:solidFill>
                  <a:srgbClr val="231F20"/>
                </a:solidFill>
                <a:latin typeface="Calibri Light"/>
                <a:cs typeface="Calibri Light"/>
              </a:rPr>
              <a:t>gender </a:t>
            </a:r>
            <a:r>
              <a:rPr sz="1500" spc="-329" dirty="0">
                <a:solidFill>
                  <a:srgbClr val="231F20"/>
                </a:solidFill>
                <a:latin typeface="Calibri Light"/>
                <a:cs typeface="Calibri Light"/>
              </a:rPr>
              <a:t> </a:t>
            </a:r>
            <a:r>
              <a:rPr sz="1500" spc="-8" dirty="0">
                <a:solidFill>
                  <a:srgbClr val="231F20"/>
                </a:solidFill>
                <a:latin typeface="Calibri Light"/>
                <a:cs typeface="Calibri Light"/>
              </a:rPr>
              <a:t>identities/expressions.</a:t>
            </a:r>
            <a:endParaRPr sz="1500" dirty="0">
              <a:latin typeface="Calibri Light"/>
              <a:cs typeface="Calibri Light"/>
            </a:endParaRPr>
          </a:p>
        </p:txBody>
      </p:sp>
      <p:sp>
        <p:nvSpPr>
          <p:cNvPr id="6" name="object 6"/>
          <p:cNvSpPr txBox="1"/>
          <p:nvPr/>
        </p:nvSpPr>
        <p:spPr>
          <a:xfrm>
            <a:off x="4095952" y="4980452"/>
            <a:ext cx="1646767"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NON-BINARY</a:t>
            </a:r>
            <a:r>
              <a:rPr sz="1500" b="1" spc="-29">
                <a:solidFill>
                  <a:srgbClr val="231F20"/>
                </a:solidFill>
                <a:latin typeface="Calibri"/>
                <a:cs typeface="Calibri"/>
              </a:rPr>
              <a:t> </a:t>
            </a:r>
            <a:r>
              <a:rPr sz="1500" b="1">
                <a:solidFill>
                  <a:srgbClr val="231F20"/>
                </a:solidFill>
                <a:latin typeface="Calibri"/>
                <a:cs typeface="Calibri"/>
              </a:rPr>
              <a:t>/</a:t>
            </a:r>
            <a:r>
              <a:rPr sz="1500" b="1" spc="-29">
                <a:solidFill>
                  <a:srgbClr val="231F20"/>
                </a:solidFill>
                <a:latin typeface="Calibri"/>
                <a:cs typeface="Calibri"/>
              </a:rPr>
              <a:t> </a:t>
            </a:r>
            <a:r>
              <a:rPr sz="1500" b="1" spc="-17">
                <a:solidFill>
                  <a:srgbClr val="231F20"/>
                </a:solidFill>
                <a:latin typeface="Calibri"/>
                <a:cs typeface="Calibri"/>
              </a:rPr>
              <a:t>ENBY</a:t>
            </a:r>
            <a:endParaRPr sz="1500">
              <a:latin typeface="Calibri"/>
              <a:cs typeface="Calibri"/>
            </a:endParaRPr>
          </a:p>
        </p:txBody>
      </p:sp>
      <p:sp>
        <p:nvSpPr>
          <p:cNvPr id="3" name="object 3"/>
          <p:cNvSpPr txBox="1"/>
          <p:nvPr/>
        </p:nvSpPr>
        <p:spPr>
          <a:xfrm>
            <a:off x="4521149" y="5202767"/>
            <a:ext cx="2109258" cy="934016"/>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whose </a:t>
            </a:r>
            <a:r>
              <a:rPr sz="1500" spc="-8">
                <a:solidFill>
                  <a:srgbClr val="231F20"/>
                </a:solidFill>
                <a:latin typeface="Calibri Light"/>
                <a:cs typeface="Calibri Light"/>
              </a:rPr>
              <a:t>gender </a:t>
            </a:r>
            <a:r>
              <a:rPr sz="1500" spc="-4">
                <a:solidFill>
                  <a:srgbClr val="231F20"/>
                </a:solidFill>
                <a:latin typeface="Calibri Light"/>
                <a:cs typeface="Calibri Light"/>
              </a:rPr>
              <a:t> identity</a:t>
            </a:r>
            <a:r>
              <a:rPr sz="1500" spc="-17">
                <a:solidFill>
                  <a:srgbClr val="231F20"/>
                </a:solidFill>
                <a:latin typeface="Calibri Light"/>
                <a:cs typeface="Calibri Light"/>
              </a:rPr>
              <a:t> </a:t>
            </a:r>
            <a:r>
              <a:rPr sz="1500">
                <a:solidFill>
                  <a:srgbClr val="231F20"/>
                </a:solidFill>
                <a:latin typeface="Calibri Light"/>
                <a:cs typeface="Calibri Light"/>
              </a:rPr>
              <a:t>does</a:t>
            </a:r>
            <a:r>
              <a:rPr sz="1500" spc="-17">
                <a:solidFill>
                  <a:srgbClr val="231F20"/>
                </a:solidFill>
                <a:latin typeface="Calibri Light"/>
                <a:cs typeface="Calibri Light"/>
              </a:rPr>
              <a:t> </a:t>
            </a:r>
            <a:r>
              <a:rPr sz="1500">
                <a:solidFill>
                  <a:srgbClr val="231F20"/>
                </a:solidFill>
                <a:latin typeface="Calibri Light"/>
                <a:cs typeface="Calibri Light"/>
              </a:rPr>
              <a:t>not</a:t>
            </a:r>
            <a:r>
              <a:rPr sz="1500" spc="-17">
                <a:solidFill>
                  <a:srgbClr val="231F20"/>
                </a:solidFill>
                <a:latin typeface="Calibri Light"/>
                <a:cs typeface="Calibri Light"/>
              </a:rPr>
              <a:t> </a:t>
            </a:r>
            <a:r>
              <a:rPr sz="1500" spc="-12">
                <a:solidFill>
                  <a:srgbClr val="231F20"/>
                </a:solidFill>
                <a:latin typeface="Calibri Light"/>
                <a:cs typeface="Calibri Light"/>
              </a:rPr>
              <a:t>fall</a:t>
            </a:r>
            <a:r>
              <a:rPr sz="1500" spc="-17">
                <a:solidFill>
                  <a:srgbClr val="231F20"/>
                </a:solidFill>
                <a:latin typeface="Calibri Light"/>
                <a:cs typeface="Calibri Light"/>
              </a:rPr>
              <a:t> </a:t>
            </a:r>
            <a:r>
              <a:rPr sz="1500">
                <a:solidFill>
                  <a:srgbClr val="231F20"/>
                </a:solidFill>
                <a:latin typeface="Calibri Light"/>
                <a:cs typeface="Calibri Light"/>
              </a:rPr>
              <a:t>within </a:t>
            </a:r>
            <a:r>
              <a:rPr sz="1500" spc="-325">
                <a:solidFill>
                  <a:srgbClr val="231F20"/>
                </a:solidFill>
                <a:latin typeface="Calibri Light"/>
                <a:cs typeface="Calibri Light"/>
              </a:rPr>
              <a:t> </a:t>
            </a:r>
            <a:r>
              <a:rPr sz="1500">
                <a:solidFill>
                  <a:srgbClr val="231F20"/>
                </a:solidFill>
                <a:latin typeface="Calibri Light"/>
                <a:cs typeface="Calibri Light"/>
              </a:rPr>
              <a:t>the binary </a:t>
            </a:r>
            <a:r>
              <a:rPr sz="1500" spc="-12">
                <a:solidFill>
                  <a:srgbClr val="231F20"/>
                </a:solidFill>
                <a:latin typeface="Calibri Light"/>
                <a:cs typeface="Calibri Light"/>
              </a:rPr>
              <a:t>genders </a:t>
            </a:r>
            <a:r>
              <a:rPr sz="1500" spc="-4">
                <a:solidFill>
                  <a:srgbClr val="231F20"/>
                </a:solidFill>
                <a:latin typeface="Calibri Light"/>
                <a:cs typeface="Calibri Light"/>
              </a:rPr>
              <a:t>of man </a:t>
            </a:r>
            <a:r>
              <a:rPr sz="1500">
                <a:solidFill>
                  <a:srgbClr val="231F20"/>
                </a:solidFill>
                <a:latin typeface="Calibri Light"/>
                <a:cs typeface="Calibri Light"/>
              </a:rPr>
              <a:t> </a:t>
            </a:r>
            <a:r>
              <a:rPr sz="1500" spc="-4">
                <a:solidFill>
                  <a:srgbClr val="231F20"/>
                </a:solidFill>
                <a:latin typeface="Calibri Light"/>
                <a:cs typeface="Calibri Light"/>
              </a:rPr>
              <a:t>or</a:t>
            </a:r>
            <a:r>
              <a:rPr sz="1500" spc="-8">
                <a:solidFill>
                  <a:srgbClr val="231F20"/>
                </a:solidFill>
                <a:latin typeface="Calibri Light"/>
                <a:cs typeface="Calibri Light"/>
              </a:rPr>
              <a:t> woman.</a:t>
            </a:r>
            <a:endParaRPr sz="1500">
              <a:latin typeface="Calibri Light"/>
              <a:cs typeface="Calibri Light"/>
            </a:endParaRPr>
          </a:p>
        </p:txBody>
      </p:sp>
      <p:sp>
        <p:nvSpPr>
          <p:cNvPr id="7" name="object 7"/>
          <p:cNvSpPr txBox="1"/>
          <p:nvPr/>
        </p:nvSpPr>
        <p:spPr>
          <a:xfrm>
            <a:off x="7652017" y="1497542"/>
            <a:ext cx="1139825"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GENDERFLUID</a:t>
            </a:r>
            <a:endParaRPr sz="1500">
              <a:latin typeface="Calibri"/>
              <a:cs typeface="Calibri"/>
            </a:endParaRPr>
          </a:p>
        </p:txBody>
      </p:sp>
      <p:sp>
        <p:nvSpPr>
          <p:cNvPr id="24" name="object 24"/>
          <p:cNvSpPr txBox="1"/>
          <p:nvPr/>
        </p:nvSpPr>
        <p:spPr>
          <a:xfrm>
            <a:off x="8077212" y="1719622"/>
            <a:ext cx="1896004" cy="1164848"/>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does not </a:t>
            </a:r>
            <a:r>
              <a:rPr sz="1500" spc="4">
                <a:solidFill>
                  <a:srgbClr val="231F20"/>
                </a:solidFill>
                <a:latin typeface="Calibri Light"/>
                <a:cs typeface="Calibri Light"/>
              </a:rPr>
              <a:t> </a:t>
            </a:r>
            <a:r>
              <a:rPr sz="1500" spc="-4">
                <a:solidFill>
                  <a:srgbClr val="231F20"/>
                </a:solidFill>
                <a:latin typeface="Calibri Light"/>
                <a:cs typeface="Calibri Light"/>
              </a:rPr>
              <a:t>identify </a:t>
            </a:r>
            <a:r>
              <a:rPr sz="1500">
                <a:solidFill>
                  <a:srgbClr val="231F20"/>
                </a:solidFill>
                <a:latin typeface="Calibri Light"/>
                <a:cs typeface="Calibri Light"/>
              </a:rPr>
              <a:t>with the </a:t>
            </a:r>
            <a:r>
              <a:rPr sz="1500" spc="-8">
                <a:solidFill>
                  <a:srgbClr val="231F20"/>
                </a:solidFill>
                <a:latin typeface="Calibri Light"/>
                <a:cs typeface="Calibri Light"/>
              </a:rPr>
              <a:t>gender </a:t>
            </a:r>
            <a:r>
              <a:rPr sz="1500" spc="-329">
                <a:solidFill>
                  <a:srgbClr val="231F20"/>
                </a:solidFill>
                <a:latin typeface="Calibri Light"/>
                <a:cs typeface="Calibri Light"/>
              </a:rPr>
              <a:t> </a:t>
            </a:r>
            <a:r>
              <a:rPr sz="1500">
                <a:solidFill>
                  <a:srgbClr val="231F20"/>
                </a:solidFill>
                <a:latin typeface="Calibri Light"/>
                <a:cs typeface="Calibri Light"/>
              </a:rPr>
              <a:t>binary</a:t>
            </a:r>
            <a:r>
              <a:rPr sz="1500" spc="-25">
                <a:solidFill>
                  <a:srgbClr val="231F20"/>
                </a:solidFill>
                <a:latin typeface="Calibri Light"/>
                <a:cs typeface="Calibri Light"/>
              </a:rPr>
              <a:t> </a:t>
            </a:r>
            <a:r>
              <a:rPr sz="1500">
                <a:solidFill>
                  <a:srgbClr val="231F20"/>
                </a:solidFill>
                <a:latin typeface="Calibri Light"/>
                <a:cs typeface="Calibri Light"/>
              </a:rPr>
              <a:t>and</a:t>
            </a:r>
            <a:r>
              <a:rPr sz="1500" spc="-21">
                <a:solidFill>
                  <a:srgbClr val="231F20"/>
                </a:solidFill>
                <a:latin typeface="Calibri Light"/>
                <a:cs typeface="Calibri Light"/>
              </a:rPr>
              <a:t> </a:t>
            </a:r>
            <a:r>
              <a:rPr sz="1500" spc="-8">
                <a:solidFill>
                  <a:srgbClr val="231F20"/>
                </a:solidFill>
                <a:latin typeface="Calibri Light"/>
                <a:cs typeface="Calibri Light"/>
              </a:rPr>
              <a:t>moves</a:t>
            </a:r>
            <a:r>
              <a:rPr sz="1500" spc="-29">
                <a:solidFill>
                  <a:srgbClr val="231F20"/>
                </a:solidFill>
                <a:latin typeface="Calibri Light"/>
                <a:cs typeface="Calibri Light"/>
              </a:rPr>
              <a:t> </a:t>
            </a:r>
            <a:r>
              <a:rPr sz="1500">
                <a:solidFill>
                  <a:srgbClr val="231F20"/>
                </a:solidFill>
                <a:latin typeface="Calibri Light"/>
                <a:cs typeface="Calibri Light"/>
              </a:rPr>
              <a:t>within </a:t>
            </a:r>
            <a:r>
              <a:rPr sz="1500" spc="-325">
                <a:solidFill>
                  <a:srgbClr val="231F20"/>
                </a:solidFill>
                <a:latin typeface="Calibri Light"/>
                <a:cs typeface="Calibri Light"/>
              </a:rPr>
              <a:t> </a:t>
            </a:r>
            <a:r>
              <a:rPr sz="1500" spc="-12">
                <a:solidFill>
                  <a:srgbClr val="231F20"/>
                </a:solidFill>
                <a:latin typeface="Calibri Light"/>
                <a:cs typeface="Calibri Light"/>
              </a:rPr>
              <a:t>genders</a:t>
            </a:r>
            <a:r>
              <a:rPr sz="1500" spc="-8">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8">
                <a:solidFill>
                  <a:srgbClr val="231F20"/>
                </a:solidFill>
                <a:latin typeface="Calibri Light"/>
                <a:cs typeface="Calibri Light"/>
              </a:rPr>
              <a:t>stereotypes.</a:t>
            </a:r>
            <a:endParaRPr sz="1500">
              <a:latin typeface="Calibri Light"/>
              <a:cs typeface="Calibri Light"/>
            </a:endParaRPr>
          </a:p>
        </p:txBody>
      </p:sp>
      <p:sp>
        <p:nvSpPr>
          <p:cNvPr id="5" name="object 5"/>
          <p:cNvSpPr txBox="1"/>
          <p:nvPr/>
        </p:nvSpPr>
        <p:spPr>
          <a:xfrm>
            <a:off x="7652017" y="3012969"/>
            <a:ext cx="1227667"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GENDERQUEER</a:t>
            </a:r>
            <a:endParaRPr sz="1500">
              <a:latin typeface="Calibri"/>
              <a:cs typeface="Calibri"/>
            </a:endParaRPr>
          </a:p>
        </p:txBody>
      </p:sp>
      <p:sp>
        <p:nvSpPr>
          <p:cNvPr id="23" name="object 23"/>
          <p:cNvSpPr txBox="1"/>
          <p:nvPr/>
        </p:nvSpPr>
        <p:spPr>
          <a:xfrm>
            <a:off x="8077212" y="3235240"/>
            <a:ext cx="2093383" cy="2549843"/>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A </a:t>
            </a:r>
            <a:r>
              <a:rPr sz="1500" spc="-8">
                <a:solidFill>
                  <a:srgbClr val="231F20"/>
                </a:solidFill>
                <a:latin typeface="Calibri Light"/>
                <a:cs typeface="Calibri Light"/>
              </a:rPr>
              <a:t>person </a:t>
            </a:r>
            <a:r>
              <a:rPr sz="1500">
                <a:solidFill>
                  <a:srgbClr val="231F20"/>
                </a:solidFill>
                <a:latin typeface="Calibri Light"/>
                <a:cs typeface="Calibri Light"/>
              </a:rPr>
              <a:t>who does not </a:t>
            </a:r>
            <a:r>
              <a:rPr sz="1500" spc="4">
                <a:solidFill>
                  <a:srgbClr val="231F20"/>
                </a:solidFill>
                <a:latin typeface="Calibri Light"/>
                <a:cs typeface="Calibri Light"/>
              </a:rPr>
              <a:t> </a:t>
            </a:r>
            <a:r>
              <a:rPr sz="1500" spc="-4">
                <a:solidFill>
                  <a:srgbClr val="231F20"/>
                </a:solidFill>
                <a:latin typeface="Calibri Light"/>
                <a:cs typeface="Calibri Light"/>
              </a:rPr>
              <a:t>identify or </a:t>
            </a:r>
            <a:r>
              <a:rPr sz="1500" spc="-12">
                <a:solidFill>
                  <a:srgbClr val="231F20"/>
                </a:solidFill>
                <a:latin typeface="Calibri Light"/>
                <a:cs typeface="Calibri Light"/>
              </a:rPr>
              <a:t>express </a:t>
            </a:r>
            <a:r>
              <a:rPr sz="1500">
                <a:solidFill>
                  <a:srgbClr val="231F20"/>
                </a:solidFill>
                <a:latin typeface="Calibri Light"/>
                <a:cs typeface="Calibri Light"/>
              </a:rPr>
              <a:t>their </a:t>
            </a:r>
            <a:r>
              <a:rPr sz="1500" spc="4">
                <a:solidFill>
                  <a:srgbClr val="231F20"/>
                </a:solidFill>
                <a:latin typeface="Calibri Light"/>
                <a:cs typeface="Calibri Light"/>
              </a:rPr>
              <a:t> </a:t>
            </a:r>
            <a:r>
              <a:rPr sz="1500" spc="-8">
                <a:solidFill>
                  <a:srgbClr val="231F20"/>
                </a:solidFill>
                <a:latin typeface="Calibri Light"/>
                <a:cs typeface="Calibri Light"/>
              </a:rPr>
              <a:t>gender </a:t>
            </a:r>
            <a:r>
              <a:rPr sz="1500">
                <a:solidFill>
                  <a:srgbClr val="231F20"/>
                </a:solidFill>
                <a:latin typeface="Calibri Light"/>
                <a:cs typeface="Calibri Light"/>
              </a:rPr>
              <a:t>within the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17">
                <a:solidFill>
                  <a:srgbClr val="231F20"/>
                </a:solidFill>
                <a:latin typeface="Calibri Light"/>
                <a:cs typeface="Calibri Light"/>
              </a:rPr>
              <a:t>binary. </a:t>
            </a:r>
            <a:r>
              <a:rPr sz="1500" spc="-4">
                <a:solidFill>
                  <a:srgbClr val="231F20"/>
                </a:solidFill>
                <a:latin typeface="Calibri Light"/>
                <a:cs typeface="Calibri Light"/>
              </a:rPr>
              <a:t>Those </a:t>
            </a:r>
            <a:r>
              <a:rPr sz="1500">
                <a:solidFill>
                  <a:srgbClr val="231F20"/>
                </a:solidFill>
                <a:latin typeface="Calibri Light"/>
                <a:cs typeface="Calibri Light"/>
              </a:rPr>
              <a:t>who </a:t>
            </a:r>
            <a:r>
              <a:rPr sz="1500" spc="-4">
                <a:solidFill>
                  <a:srgbClr val="231F20"/>
                </a:solidFill>
                <a:latin typeface="Calibri Light"/>
                <a:cs typeface="Calibri Light"/>
              </a:rPr>
              <a:t>identify </a:t>
            </a:r>
            <a:r>
              <a:rPr sz="1500">
                <a:solidFill>
                  <a:srgbClr val="231F20"/>
                </a:solidFill>
                <a:latin typeface="Calibri Light"/>
                <a:cs typeface="Calibri Light"/>
              </a:rPr>
              <a:t> as</a:t>
            </a:r>
            <a:r>
              <a:rPr sz="1500" spc="-4">
                <a:solidFill>
                  <a:srgbClr val="231F20"/>
                </a:solidFill>
                <a:latin typeface="Calibri Light"/>
                <a:cs typeface="Calibri Light"/>
              </a:rPr>
              <a:t> </a:t>
            </a:r>
            <a:r>
              <a:rPr sz="1500" spc="-8">
                <a:solidFill>
                  <a:srgbClr val="231F20"/>
                </a:solidFill>
                <a:latin typeface="Calibri Light"/>
                <a:cs typeface="Calibri Light"/>
              </a:rPr>
              <a:t>genderqueer</a:t>
            </a:r>
            <a:r>
              <a:rPr sz="1500" spc="-4">
                <a:solidFill>
                  <a:srgbClr val="231F20"/>
                </a:solidFill>
                <a:latin typeface="Calibri Light"/>
                <a:cs typeface="Calibri Light"/>
              </a:rPr>
              <a:t> </a:t>
            </a:r>
            <a:r>
              <a:rPr sz="1500" spc="-12">
                <a:solidFill>
                  <a:srgbClr val="231F20"/>
                </a:solidFill>
                <a:latin typeface="Calibri Light"/>
                <a:cs typeface="Calibri Light"/>
              </a:rPr>
              <a:t>may </a:t>
            </a:r>
            <a:r>
              <a:rPr sz="1500" spc="-8">
                <a:solidFill>
                  <a:srgbClr val="231F20"/>
                </a:solidFill>
                <a:latin typeface="Calibri Light"/>
                <a:cs typeface="Calibri Light"/>
              </a:rPr>
              <a:t> </a:t>
            </a:r>
            <a:r>
              <a:rPr sz="1500" spc="-4">
                <a:solidFill>
                  <a:srgbClr val="231F20"/>
                </a:solidFill>
                <a:latin typeface="Calibri Light"/>
                <a:cs typeface="Calibri Light"/>
              </a:rPr>
              <a:t>identify</a:t>
            </a:r>
            <a:r>
              <a:rPr sz="1500">
                <a:solidFill>
                  <a:srgbClr val="231F20"/>
                </a:solidFill>
                <a:latin typeface="Calibri Light"/>
                <a:cs typeface="Calibri Light"/>
              </a:rPr>
              <a:t> as</a:t>
            </a:r>
            <a:r>
              <a:rPr sz="1500" spc="4">
                <a:solidFill>
                  <a:srgbClr val="231F20"/>
                </a:solidFill>
                <a:latin typeface="Calibri Light"/>
                <a:cs typeface="Calibri Light"/>
              </a:rPr>
              <a:t> </a:t>
            </a:r>
            <a:r>
              <a:rPr sz="1500">
                <a:solidFill>
                  <a:srgbClr val="231F20"/>
                </a:solidFill>
                <a:latin typeface="Calibri Light"/>
                <a:cs typeface="Calibri Light"/>
              </a:rPr>
              <a:t>neither</a:t>
            </a:r>
            <a:r>
              <a:rPr sz="1500" spc="337">
                <a:solidFill>
                  <a:srgbClr val="231F20"/>
                </a:solidFill>
                <a:latin typeface="Calibri Light"/>
                <a:cs typeface="Calibri Light"/>
              </a:rPr>
              <a:t> </a:t>
            </a:r>
            <a:r>
              <a:rPr sz="1500" spc="-4">
                <a:solidFill>
                  <a:srgbClr val="231F20"/>
                </a:solidFill>
                <a:latin typeface="Calibri Light"/>
                <a:cs typeface="Calibri Light"/>
              </a:rPr>
              <a:t>men </a:t>
            </a:r>
            <a:r>
              <a:rPr sz="1500">
                <a:solidFill>
                  <a:srgbClr val="231F20"/>
                </a:solidFill>
                <a:latin typeface="Calibri Light"/>
                <a:cs typeface="Calibri Light"/>
              </a:rPr>
              <a:t> nor</a:t>
            </a:r>
            <a:r>
              <a:rPr sz="1500" spc="-8">
                <a:solidFill>
                  <a:srgbClr val="231F20"/>
                </a:solidFill>
                <a:latin typeface="Calibri Light"/>
                <a:cs typeface="Calibri Light"/>
              </a:rPr>
              <a:t> women, </a:t>
            </a:r>
            <a:r>
              <a:rPr sz="1500" spc="-12">
                <a:solidFill>
                  <a:srgbClr val="231F20"/>
                </a:solidFill>
                <a:latin typeface="Calibri Light"/>
                <a:cs typeface="Calibri Light"/>
              </a:rPr>
              <a:t>may</a:t>
            </a:r>
            <a:r>
              <a:rPr sz="1500" spc="-4">
                <a:solidFill>
                  <a:srgbClr val="231F20"/>
                </a:solidFill>
                <a:latin typeface="Calibri Light"/>
                <a:cs typeface="Calibri Light"/>
              </a:rPr>
              <a:t> </a:t>
            </a:r>
            <a:r>
              <a:rPr sz="1500">
                <a:solidFill>
                  <a:srgbClr val="231F20"/>
                </a:solidFill>
                <a:latin typeface="Calibri Light"/>
                <a:cs typeface="Calibri Light"/>
              </a:rPr>
              <a:t>see </a:t>
            </a:r>
            <a:r>
              <a:rPr sz="1500" spc="4">
                <a:solidFill>
                  <a:srgbClr val="231F20"/>
                </a:solidFill>
                <a:latin typeface="Calibri Light"/>
                <a:cs typeface="Calibri Light"/>
              </a:rPr>
              <a:t> </a:t>
            </a:r>
            <a:r>
              <a:rPr sz="1500" spc="-4">
                <a:solidFill>
                  <a:srgbClr val="231F20"/>
                </a:solidFill>
                <a:latin typeface="Calibri Light"/>
                <a:cs typeface="Calibri Light"/>
              </a:rPr>
              <a:t>themselves</a:t>
            </a:r>
            <a:r>
              <a:rPr sz="1500" spc="83">
                <a:solidFill>
                  <a:srgbClr val="231F20"/>
                </a:solidFill>
                <a:latin typeface="Calibri Light"/>
                <a:cs typeface="Calibri Light"/>
              </a:rPr>
              <a:t> </a:t>
            </a:r>
            <a:r>
              <a:rPr sz="1500">
                <a:solidFill>
                  <a:srgbClr val="231F20"/>
                </a:solidFill>
                <a:latin typeface="Calibri Light"/>
                <a:cs typeface="Calibri Light"/>
              </a:rPr>
              <a:t>as</a:t>
            </a:r>
            <a:r>
              <a:rPr sz="1500" spc="87">
                <a:solidFill>
                  <a:srgbClr val="231F20"/>
                </a:solidFill>
                <a:latin typeface="Calibri Light"/>
                <a:cs typeface="Calibri Light"/>
              </a:rPr>
              <a:t> </a:t>
            </a:r>
            <a:r>
              <a:rPr sz="1500" spc="-4">
                <a:solidFill>
                  <a:srgbClr val="231F20"/>
                </a:solidFill>
                <a:latin typeface="Calibri Light"/>
                <a:cs typeface="Calibri Light"/>
              </a:rPr>
              <a:t>outside</a:t>
            </a:r>
            <a:r>
              <a:rPr sz="1500" spc="87">
                <a:solidFill>
                  <a:srgbClr val="231F20"/>
                </a:solidFill>
                <a:latin typeface="Calibri Light"/>
                <a:cs typeface="Calibri Light"/>
              </a:rPr>
              <a:t> </a:t>
            </a:r>
            <a:r>
              <a:rPr sz="1500" spc="-4">
                <a:solidFill>
                  <a:srgbClr val="231F20"/>
                </a:solidFill>
                <a:latin typeface="Calibri Light"/>
                <a:cs typeface="Calibri Light"/>
              </a:rPr>
              <a:t>of </a:t>
            </a:r>
            <a:r>
              <a:rPr sz="1500">
                <a:solidFill>
                  <a:srgbClr val="231F20"/>
                </a:solidFill>
                <a:latin typeface="Calibri Light"/>
                <a:cs typeface="Calibri Light"/>
              </a:rPr>
              <a:t> </a:t>
            </a:r>
            <a:r>
              <a:rPr sz="1500" spc="-4">
                <a:solidFill>
                  <a:srgbClr val="231F20"/>
                </a:solidFill>
                <a:latin typeface="Calibri Light"/>
                <a:cs typeface="Calibri Light"/>
              </a:rPr>
              <a:t>or </a:t>
            </a:r>
            <a:r>
              <a:rPr sz="1500">
                <a:solidFill>
                  <a:srgbClr val="231F20"/>
                </a:solidFill>
                <a:latin typeface="Calibri Light"/>
                <a:cs typeface="Calibri Light"/>
              </a:rPr>
              <a:t>in </a:t>
            </a:r>
            <a:r>
              <a:rPr sz="1500" spc="-8">
                <a:solidFill>
                  <a:srgbClr val="231F20"/>
                </a:solidFill>
                <a:latin typeface="Calibri Light"/>
                <a:cs typeface="Calibri Light"/>
              </a:rPr>
              <a:t>between </a:t>
            </a:r>
            <a:r>
              <a:rPr sz="1500">
                <a:solidFill>
                  <a:srgbClr val="231F20"/>
                </a:solidFill>
                <a:latin typeface="Calibri Light"/>
                <a:cs typeface="Calibri Light"/>
              </a:rPr>
              <a:t>the </a:t>
            </a:r>
            <a:r>
              <a:rPr sz="1500" spc="-8">
                <a:solidFill>
                  <a:srgbClr val="231F20"/>
                </a:solidFill>
                <a:latin typeface="Calibri Light"/>
                <a:cs typeface="Calibri Light"/>
              </a:rPr>
              <a:t>gender </a:t>
            </a:r>
            <a:r>
              <a:rPr sz="1500" spc="-4">
                <a:solidFill>
                  <a:srgbClr val="231F20"/>
                </a:solidFill>
                <a:latin typeface="Calibri Light"/>
                <a:cs typeface="Calibri Light"/>
              </a:rPr>
              <a:t> </a:t>
            </a:r>
            <a:r>
              <a:rPr sz="1500" spc="-17">
                <a:solidFill>
                  <a:srgbClr val="231F20"/>
                </a:solidFill>
                <a:latin typeface="Calibri Light"/>
                <a:cs typeface="Calibri Light"/>
              </a:rPr>
              <a:t>binary, </a:t>
            </a:r>
            <a:r>
              <a:rPr sz="1500" spc="-4">
                <a:solidFill>
                  <a:srgbClr val="231F20"/>
                </a:solidFill>
                <a:latin typeface="Calibri Light"/>
                <a:cs typeface="Calibri Light"/>
              </a:rPr>
              <a:t>or </a:t>
            </a:r>
            <a:r>
              <a:rPr sz="1500" spc="-12">
                <a:solidFill>
                  <a:srgbClr val="231F20"/>
                </a:solidFill>
                <a:latin typeface="Calibri Light"/>
                <a:cs typeface="Calibri Light"/>
              </a:rPr>
              <a:t>may </a:t>
            </a:r>
            <a:r>
              <a:rPr sz="1500">
                <a:solidFill>
                  <a:srgbClr val="231F20"/>
                </a:solidFill>
                <a:latin typeface="Calibri Light"/>
                <a:cs typeface="Calibri Light"/>
              </a:rPr>
              <a:t>simply </a:t>
            </a:r>
            <a:r>
              <a:rPr sz="1500" spc="-17">
                <a:solidFill>
                  <a:srgbClr val="231F20"/>
                </a:solidFill>
                <a:latin typeface="Calibri Light"/>
                <a:cs typeface="Calibri Light"/>
              </a:rPr>
              <a:t>feel </a:t>
            </a:r>
            <a:r>
              <a:rPr sz="1500" spc="-12">
                <a:solidFill>
                  <a:srgbClr val="231F20"/>
                </a:solidFill>
                <a:latin typeface="Calibri Light"/>
                <a:cs typeface="Calibri Light"/>
              </a:rPr>
              <a:t> </a:t>
            </a:r>
            <a:r>
              <a:rPr sz="1500" spc="-8">
                <a:solidFill>
                  <a:srgbClr val="231F20"/>
                </a:solidFill>
                <a:latin typeface="Calibri Light"/>
                <a:cs typeface="Calibri Light"/>
              </a:rPr>
              <a:t>restricted</a:t>
            </a:r>
            <a:r>
              <a:rPr sz="1500" spc="-21">
                <a:solidFill>
                  <a:srgbClr val="231F20"/>
                </a:solidFill>
                <a:latin typeface="Calibri Light"/>
                <a:cs typeface="Calibri Light"/>
              </a:rPr>
              <a:t> </a:t>
            </a:r>
            <a:r>
              <a:rPr sz="1500" spc="-4">
                <a:solidFill>
                  <a:srgbClr val="231F20"/>
                </a:solidFill>
                <a:latin typeface="Calibri Light"/>
                <a:cs typeface="Calibri Light"/>
              </a:rPr>
              <a:t>by</a:t>
            </a:r>
            <a:r>
              <a:rPr sz="1500" spc="-17">
                <a:solidFill>
                  <a:srgbClr val="231F20"/>
                </a:solidFill>
                <a:latin typeface="Calibri Light"/>
                <a:cs typeface="Calibri Light"/>
              </a:rPr>
              <a:t> </a:t>
            </a:r>
            <a:r>
              <a:rPr sz="1500" spc="-8">
                <a:solidFill>
                  <a:srgbClr val="231F20"/>
                </a:solidFill>
                <a:latin typeface="Calibri Light"/>
                <a:cs typeface="Calibri Light"/>
              </a:rPr>
              <a:t>gender</a:t>
            </a:r>
            <a:r>
              <a:rPr sz="1500" spc="-21">
                <a:solidFill>
                  <a:srgbClr val="231F20"/>
                </a:solidFill>
                <a:latin typeface="Calibri Light"/>
                <a:cs typeface="Calibri Light"/>
              </a:rPr>
              <a:t> </a:t>
            </a:r>
            <a:r>
              <a:rPr sz="1500">
                <a:solidFill>
                  <a:srgbClr val="231F20"/>
                </a:solidFill>
                <a:latin typeface="Calibri Light"/>
                <a:cs typeface="Calibri Light"/>
              </a:rPr>
              <a:t>labels.</a:t>
            </a:r>
            <a:endParaRPr sz="1500">
              <a:latin typeface="Calibri Light"/>
              <a:cs typeface="Calibri Light"/>
            </a:endParaRPr>
          </a:p>
        </p:txBody>
      </p:sp>
      <p:grpSp>
        <p:nvGrpSpPr>
          <p:cNvPr id="16" name="object 16">
            <a:extLst>
              <a:ext uri="{C183D7F6-B498-43B3-948B-1728B52AA6E4}">
                <adec:decorative xmlns:adec="http://schemas.microsoft.com/office/drawing/2017/decorative" val="1"/>
              </a:ext>
            </a:extLst>
          </p:cNvPr>
          <p:cNvGrpSpPr/>
          <p:nvPr/>
        </p:nvGrpSpPr>
        <p:grpSpPr>
          <a:xfrm>
            <a:off x="7662334" y="3322102"/>
            <a:ext cx="235479" cy="121179"/>
            <a:chOff x="9194800" y="3986522"/>
            <a:chExt cx="282575" cy="145415"/>
          </a:xfrm>
          <a:solidFill>
            <a:srgbClr val="34354A"/>
          </a:solidFill>
        </p:grpSpPr>
        <p:sp>
          <p:nvSpPr>
            <p:cNvPr id="17" name="object 17"/>
            <p:cNvSpPr/>
            <p:nvPr/>
          </p:nvSpPr>
          <p:spPr>
            <a:xfrm>
              <a:off x="9194800" y="4059212"/>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18" name="object 18"/>
            <p:cNvSpPr/>
            <p:nvPr/>
          </p:nvSpPr>
          <p:spPr>
            <a:xfrm>
              <a:off x="9399659" y="3999222"/>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19" name="object 19">
            <a:extLst>
              <a:ext uri="{C183D7F6-B498-43B3-948B-1728B52AA6E4}">
                <adec:decorative xmlns:adec="http://schemas.microsoft.com/office/drawing/2017/decorative" val="1"/>
              </a:ext>
            </a:extLst>
          </p:cNvPr>
          <p:cNvGrpSpPr/>
          <p:nvPr/>
        </p:nvGrpSpPr>
        <p:grpSpPr>
          <a:xfrm>
            <a:off x="7662334" y="1806566"/>
            <a:ext cx="235479" cy="121179"/>
            <a:chOff x="9194800" y="2167879"/>
            <a:chExt cx="282575" cy="145415"/>
          </a:xfrm>
          <a:solidFill>
            <a:srgbClr val="34354A"/>
          </a:solidFill>
        </p:grpSpPr>
        <p:sp>
          <p:nvSpPr>
            <p:cNvPr id="20" name="object 20"/>
            <p:cNvSpPr/>
            <p:nvPr/>
          </p:nvSpPr>
          <p:spPr>
            <a:xfrm>
              <a:off x="9194800" y="2240570"/>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21" name="object 21"/>
            <p:cNvSpPr/>
            <p:nvPr/>
          </p:nvSpPr>
          <p:spPr>
            <a:xfrm>
              <a:off x="9399659" y="2180579"/>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27" name="object 27">
            <a:extLst>
              <a:ext uri="{C183D7F6-B498-43B3-948B-1728B52AA6E4}">
                <adec:decorative xmlns:adec="http://schemas.microsoft.com/office/drawing/2017/decorative" val="1"/>
              </a:ext>
            </a:extLst>
          </p:cNvPr>
          <p:cNvGrpSpPr/>
          <p:nvPr/>
        </p:nvGrpSpPr>
        <p:grpSpPr>
          <a:xfrm>
            <a:off x="4106335" y="1809743"/>
            <a:ext cx="235479" cy="121179"/>
            <a:chOff x="4927601" y="2171691"/>
            <a:chExt cx="282575" cy="145415"/>
          </a:xfrm>
          <a:solidFill>
            <a:srgbClr val="34354A"/>
          </a:solidFill>
        </p:grpSpPr>
        <p:sp>
          <p:nvSpPr>
            <p:cNvPr id="28" name="object 28"/>
            <p:cNvSpPr/>
            <p:nvPr/>
          </p:nvSpPr>
          <p:spPr>
            <a:xfrm>
              <a:off x="4927601" y="2244380"/>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29" name="object 29"/>
            <p:cNvSpPr/>
            <p:nvPr/>
          </p:nvSpPr>
          <p:spPr>
            <a:xfrm>
              <a:off x="5132461" y="2184391"/>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4" name="object 34">
            <a:extLst>
              <a:ext uri="{C183D7F6-B498-43B3-948B-1728B52AA6E4}">
                <adec:decorative xmlns:adec="http://schemas.microsoft.com/office/drawing/2017/decorative" val="1"/>
              </a:ext>
            </a:extLst>
          </p:cNvPr>
          <p:cNvGrpSpPr/>
          <p:nvPr/>
        </p:nvGrpSpPr>
        <p:grpSpPr>
          <a:xfrm>
            <a:off x="666751" y="1812389"/>
            <a:ext cx="235479" cy="121179"/>
            <a:chOff x="800101" y="2174866"/>
            <a:chExt cx="282575" cy="145415"/>
          </a:xfrm>
          <a:solidFill>
            <a:srgbClr val="34354A"/>
          </a:solidFill>
        </p:grpSpPr>
        <p:sp>
          <p:nvSpPr>
            <p:cNvPr id="35" name="object 35"/>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36" name="object 36"/>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38" name="object 34">
            <a:extLst>
              <a:ext uri="{FF2B5EF4-FFF2-40B4-BE49-F238E27FC236}">
                <a16:creationId xmlns:a16="http://schemas.microsoft.com/office/drawing/2014/main" id="{FDE0A061-CCB1-4488-9424-FF1983335535}"/>
              </a:ext>
              <a:ext uri="{C183D7F6-B498-43B3-948B-1728B52AA6E4}">
                <adec:decorative xmlns:adec="http://schemas.microsoft.com/office/drawing/2017/decorative" val="1"/>
              </a:ext>
            </a:extLst>
          </p:cNvPr>
          <p:cNvGrpSpPr/>
          <p:nvPr/>
        </p:nvGrpSpPr>
        <p:grpSpPr>
          <a:xfrm>
            <a:off x="719728" y="3080895"/>
            <a:ext cx="235479" cy="121179"/>
            <a:chOff x="800101" y="2174866"/>
            <a:chExt cx="282575" cy="145415"/>
          </a:xfrm>
          <a:solidFill>
            <a:srgbClr val="34354A"/>
          </a:solidFill>
        </p:grpSpPr>
        <p:sp>
          <p:nvSpPr>
            <p:cNvPr id="39" name="object 35">
              <a:extLst>
                <a:ext uri="{FF2B5EF4-FFF2-40B4-BE49-F238E27FC236}">
                  <a16:creationId xmlns:a16="http://schemas.microsoft.com/office/drawing/2014/main" id="{D954C168-57E0-46E2-B9E5-B1779AB54117}"/>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0" name="object 36">
              <a:extLst>
                <a:ext uri="{FF2B5EF4-FFF2-40B4-BE49-F238E27FC236}">
                  <a16:creationId xmlns:a16="http://schemas.microsoft.com/office/drawing/2014/main" id="{4D7EB365-C8C7-409F-8537-398F3E77727D}"/>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1" name="object 34">
            <a:extLst>
              <a:ext uri="{FF2B5EF4-FFF2-40B4-BE49-F238E27FC236}">
                <a16:creationId xmlns:a16="http://schemas.microsoft.com/office/drawing/2014/main" id="{3D4EA306-0D50-4D8B-A2A1-B42B8DDABEF9}"/>
              </a:ext>
              <a:ext uri="{C183D7F6-B498-43B3-948B-1728B52AA6E4}">
                <adec:decorative xmlns:adec="http://schemas.microsoft.com/office/drawing/2017/decorative" val="1"/>
              </a:ext>
            </a:extLst>
          </p:cNvPr>
          <p:cNvGrpSpPr/>
          <p:nvPr/>
        </p:nvGrpSpPr>
        <p:grpSpPr>
          <a:xfrm>
            <a:off x="4109229" y="3798484"/>
            <a:ext cx="235479" cy="121179"/>
            <a:chOff x="800101" y="2174866"/>
            <a:chExt cx="282575" cy="145415"/>
          </a:xfrm>
          <a:solidFill>
            <a:srgbClr val="34354A"/>
          </a:solidFill>
        </p:grpSpPr>
        <p:sp>
          <p:nvSpPr>
            <p:cNvPr id="42" name="object 35">
              <a:extLst>
                <a:ext uri="{FF2B5EF4-FFF2-40B4-BE49-F238E27FC236}">
                  <a16:creationId xmlns:a16="http://schemas.microsoft.com/office/drawing/2014/main" id="{5EA00EBE-2213-480E-9640-C43F764B3649}"/>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3" name="object 36">
              <a:extLst>
                <a:ext uri="{FF2B5EF4-FFF2-40B4-BE49-F238E27FC236}">
                  <a16:creationId xmlns:a16="http://schemas.microsoft.com/office/drawing/2014/main" id="{FACE7E1D-9920-457B-925D-68750A2ADC2D}"/>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grpSp>
        <p:nvGrpSpPr>
          <p:cNvPr id="44" name="object 34">
            <a:extLst>
              <a:ext uri="{FF2B5EF4-FFF2-40B4-BE49-F238E27FC236}">
                <a16:creationId xmlns:a16="http://schemas.microsoft.com/office/drawing/2014/main" id="{CDE621CF-3D99-455B-9CCF-58FA44E695E5}"/>
              </a:ext>
              <a:ext uri="{C183D7F6-B498-43B3-948B-1728B52AA6E4}">
                <adec:decorative xmlns:adec="http://schemas.microsoft.com/office/drawing/2017/decorative" val="1"/>
              </a:ext>
            </a:extLst>
          </p:cNvPr>
          <p:cNvGrpSpPr/>
          <p:nvPr/>
        </p:nvGrpSpPr>
        <p:grpSpPr>
          <a:xfrm>
            <a:off x="4106335" y="5263805"/>
            <a:ext cx="235479" cy="121179"/>
            <a:chOff x="800101" y="2174866"/>
            <a:chExt cx="282575" cy="145415"/>
          </a:xfrm>
          <a:solidFill>
            <a:srgbClr val="34354A"/>
          </a:solidFill>
        </p:grpSpPr>
        <p:sp>
          <p:nvSpPr>
            <p:cNvPr id="45" name="object 35">
              <a:extLst>
                <a:ext uri="{FF2B5EF4-FFF2-40B4-BE49-F238E27FC236}">
                  <a16:creationId xmlns:a16="http://schemas.microsoft.com/office/drawing/2014/main" id="{9B7CBA11-45ED-48FB-8742-BC61FA6443ED}"/>
                </a:ext>
              </a:extLst>
            </p:cNvPr>
            <p:cNvSpPr/>
            <p:nvPr/>
          </p:nvSpPr>
          <p:spPr>
            <a:xfrm>
              <a:off x="800101" y="2247555"/>
              <a:ext cx="269875" cy="0"/>
            </a:xfrm>
            <a:custGeom>
              <a:avLst/>
              <a:gdLst/>
              <a:ahLst/>
              <a:cxnLst/>
              <a:rect l="l" t="t" r="r" b="b"/>
              <a:pathLst>
                <a:path w="269875">
                  <a:moveTo>
                    <a:pt x="0" y="0"/>
                  </a:moveTo>
                  <a:lnTo>
                    <a:pt x="269379" y="0"/>
                  </a:lnTo>
                </a:path>
              </a:pathLst>
            </a:custGeom>
            <a:grpFill/>
            <a:ln w="25400">
              <a:solidFill>
                <a:srgbClr val="34354A"/>
              </a:solidFill>
            </a:ln>
          </p:spPr>
          <p:txBody>
            <a:bodyPr wrap="square" lIns="0" tIns="0" rIns="0" bIns="0" rtlCol="0"/>
            <a:lstStyle/>
            <a:p>
              <a:endParaRPr sz="1500"/>
            </a:p>
          </p:txBody>
        </p:sp>
        <p:sp>
          <p:nvSpPr>
            <p:cNvPr id="46" name="object 36">
              <a:extLst>
                <a:ext uri="{FF2B5EF4-FFF2-40B4-BE49-F238E27FC236}">
                  <a16:creationId xmlns:a16="http://schemas.microsoft.com/office/drawing/2014/main" id="{38269D75-7B38-40BE-958D-9C9E9E036C17}"/>
                </a:ext>
              </a:extLst>
            </p:cNvPr>
            <p:cNvSpPr/>
            <p:nvPr/>
          </p:nvSpPr>
          <p:spPr>
            <a:xfrm>
              <a:off x="1004961" y="2187566"/>
              <a:ext cx="64769" cy="120014"/>
            </a:xfrm>
            <a:custGeom>
              <a:avLst/>
              <a:gdLst/>
              <a:ahLst/>
              <a:cxnLst/>
              <a:rect l="l" t="t" r="r" b="b"/>
              <a:pathLst>
                <a:path w="64769"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2370243"/>
          </a:xfrm>
          <a:prstGeom prst="rect">
            <a:avLst/>
          </a:prstGeom>
        </p:spPr>
        <p:txBody>
          <a:bodyPr vert="horz" wrap="square" lIns="0" tIns="10583" rIns="0" bIns="0" rtlCol="0">
            <a:spAutoFit/>
          </a:bodyPr>
          <a:lstStyle/>
          <a:p>
            <a:pPr marL="10583">
              <a:lnSpc>
                <a:spcPct val="100000"/>
              </a:lnSpc>
              <a:spcBef>
                <a:spcPts val="83"/>
              </a:spcBef>
            </a:pPr>
            <a:r>
              <a:rPr sz="3333" b="0" spc="-29" dirty="0">
                <a:latin typeface="Calibri Light"/>
                <a:cs typeface="Calibri Light"/>
              </a:rPr>
              <a:t>TOPIC</a:t>
            </a:r>
            <a:r>
              <a:rPr sz="3333" b="0" spc="-71" dirty="0">
                <a:latin typeface="Calibri Light"/>
                <a:cs typeface="Calibri Light"/>
              </a:rPr>
              <a:t> </a:t>
            </a:r>
            <a:r>
              <a:rPr sz="3333" b="0" spc="-8" dirty="0">
                <a:latin typeface="Calibri Light"/>
                <a:cs typeface="Calibri Light"/>
              </a:rPr>
              <a:t>2</a:t>
            </a:r>
            <a:br>
              <a:rPr lang="en-AU" sz="3333" b="0" spc="-8" dirty="0">
                <a:latin typeface="Calibri Light"/>
                <a:cs typeface="Calibri Light"/>
              </a:rPr>
            </a:br>
            <a:r>
              <a:rPr lang="en-AU" sz="6000" spc="-8" dirty="0">
                <a:latin typeface="Calibri Light"/>
                <a:cs typeface="Calibri Light"/>
              </a:rPr>
              <a:t>UNDERSTANDING GENDER-BASED SYSTEMS</a:t>
            </a:r>
            <a:endParaRPr sz="6000" dirty="0">
              <a:latin typeface="Calibri Light"/>
              <a:cs typeface="Calibri Light"/>
            </a:endParaRPr>
          </a:p>
        </p:txBody>
      </p:sp>
      <p:sp>
        <p:nvSpPr>
          <p:cNvPr id="6" name="object 6"/>
          <p:cNvSpPr txBox="1"/>
          <p:nvPr/>
        </p:nvSpPr>
        <p:spPr>
          <a:xfrm>
            <a:off x="175364" y="4424321"/>
            <a:ext cx="10233765" cy="1134499"/>
          </a:xfrm>
          <a:prstGeom prst="rect">
            <a:avLst/>
          </a:prstGeom>
        </p:spPr>
        <p:txBody>
          <a:bodyPr vert="horz" wrap="square" lIns="0" tIns="46567" rIns="0" bIns="0" rtlCol="0">
            <a:spAutoFit/>
          </a:bodyPr>
          <a:lstStyle/>
          <a:p>
            <a:pPr marL="10583">
              <a:spcBef>
                <a:spcPts val="367"/>
              </a:spcBef>
            </a:pPr>
            <a:r>
              <a:rPr sz="1600" b="1" i="1" dirty="0">
                <a:solidFill>
                  <a:srgbClr val="FFFFFF"/>
                </a:solidFill>
                <a:latin typeface="Calibri"/>
                <a:cs typeface="Calibri"/>
              </a:rPr>
              <a:t>Learning</a:t>
            </a:r>
            <a:r>
              <a:rPr sz="1600" b="1" i="1" spc="-46" dirty="0">
                <a:solidFill>
                  <a:srgbClr val="FFFFFF"/>
                </a:solidFill>
                <a:latin typeface="Calibri"/>
                <a:cs typeface="Calibri"/>
              </a:rPr>
              <a:t> </a:t>
            </a:r>
            <a:r>
              <a:rPr sz="1600" b="1" i="1" spc="-8" dirty="0">
                <a:solidFill>
                  <a:srgbClr val="FFFFFF"/>
                </a:solidFill>
                <a:latin typeface="Calibri"/>
                <a:cs typeface="Calibri"/>
              </a:rPr>
              <a:t>Outcome</a:t>
            </a:r>
            <a:endParaRPr lang="en-AU" sz="1600" b="1" i="1" spc="-8" dirty="0">
              <a:solidFill>
                <a:srgbClr val="FFFFFF"/>
              </a:solidFill>
              <a:latin typeface="Calibri"/>
              <a:cs typeface="Calibri"/>
            </a:endParaRPr>
          </a:p>
          <a:p>
            <a:pPr marL="10583">
              <a:spcBef>
                <a:spcPts val="367"/>
              </a:spcBef>
            </a:pPr>
            <a:r>
              <a:rPr lang="en-AU" sz="1600" spc="-4" dirty="0">
                <a:solidFill>
                  <a:srgbClr val="FFFFFF"/>
                </a:solidFill>
                <a:latin typeface="Calibri"/>
                <a:cs typeface="Calibri"/>
              </a:rPr>
              <a:t>Identify patriarchy as the underpinning system of power that creates gender inequality. Understand that norms, practices and  structures operate at all levels of the socio-ecological model, which influence gender equality.</a:t>
            </a:r>
            <a:endParaRPr lang="en-AU" sz="1600" dirty="0">
              <a:latin typeface="Calibri"/>
              <a:cs typeface="Calibri"/>
            </a:endParaRPr>
          </a:p>
          <a:p>
            <a:pPr marL="10583">
              <a:spcBef>
                <a:spcPts val="367"/>
              </a:spcBef>
            </a:pPr>
            <a:endParaRPr sz="1600" dirty="0">
              <a:latin typeface="Calibri"/>
              <a:cs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06B6C-BD78-4947-940F-AF308B58C670}"/>
              </a:ext>
            </a:extLst>
          </p:cNvPr>
          <p:cNvSpPr>
            <a:spLocks noGrp="1"/>
          </p:cNvSpPr>
          <p:nvPr>
            <p:ph type="title"/>
          </p:nvPr>
        </p:nvSpPr>
        <p:spPr/>
        <p:txBody>
          <a:bodyPr/>
          <a:lstStyle/>
          <a:p>
            <a:r>
              <a:rPr lang="en-US" dirty="0"/>
              <a:t>PATRIARCHY AND GENDER</a:t>
            </a:r>
          </a:p>
        </p:txBody>
      </p:sp>
      <p:sp>
        <p:nvSpPr>
          <p:cNvPr id="3" name="TextBox 2">
            <a:extLst>
              <a:ext uri="{FF2B5EF4-FFF2-40B4-BE49-F238E27FC236}">
                <a16:creationId xmlns:a16="http://schemas.microsoft.com/office/drawing/2014/main" id="{F34FB2E1-0A36-DF41-96C5-2C31E2FE0574}"/>
              </a:ext>
            </a:extLst>
          </p:cNvPr>
          <p:cNvSpPr txBox="1"/>
          <p:nvPr/>
        </p:nvSpPr>
        <p:spPr>
          <a:xfrm>
            <a:off x="660446" y="1239572"/>
            <a:ext cx="3249487" cy="5355312"/>
          </a:xfrm>
          <a:prstGeom prst="rect">
            <a:avLst/>
          </a:prstGeom>
          <a:noFill/>
        </p:spPr>
        <p:txBody>
          <a:bodyPr wrap="square" rtlCol="0">
            <a:spAutoFit/>
          </a:bodyPr>
          <a:lstStyle/>
          <a:p>
            <a:endParaRPr lang="en-US">
              <a:latin typeface="+mj-lt"/>
            </a:endParaRPr>
          </a:p>
          <a:p>
            <a:r>
              <a:rPr lang="en-US">
                <a:latin typeface="+mj-lt"/>
              </a:rPr>
              <a:t>Patriarchy is a social system in which men hold primary power across roles of political leadership, moral authority, social privilege and control of property. </a:t>
            </a:r>
          </a:p>
          <a:p>
            <a:endParaRPr lang="en-US">
              <a:latin typeface="+mj-lt"/>
            </a:endParaRPr>
          </a:p>
          <a:p>
            <a:r>
              <a:rPr lang="en-US">
                <a:latin typeface="+mj-lt"/>
              </a:rPr>
              <a:t>Patriarchy is associated with a set of ideas that acts to explain and justify this dominance and attribute it to ‘natural’ differences between men and women. Historically, patriarchy has manifested itself in the social, legal, political, religious, and economic </a:t>
            </a:r>
            <a:r>
              <a:rPr lang="en-US" err="1">
                <a:latin typeface="+mj-lt"/>
              </a:rPr>
              <a:t>organisation</a:t>
            </a:r>
            <a:r>
              <a:rPr lang="en-US">
                <a:latin typeface="+mj-lt"/>
              </a:rPr>
              <a:t> of a range of different cultures.</a:t>
            </a:r>
          </a:p>
          <a:p>
            <a:endParaRPr lang="en-US">
              <a:latin typeface="+mj-lt"/>
            </a:endParaRPr>
          </a:p>
        </p:txBody>
      </p:sp>
      <p:pic>
        <p:nvPicPr>
          <p:cNvPr id="5" name="Picture 4">
            <a:extLst>
              <a:ext uri="{FF2B5EF4-FFF2-40B4-BE49-F238E27FC236}">
                <a16:creationId xmlns:a16="http://schemas.microsoft.com/office/drawing/2014/main" id="{29F7F486-3F08-5F44-B9F3-382C6759DBB1}"/>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278" r="11091" b="5937"/>
          <a:stretch/>
        </p:blipFill>
        <p:spPr>
          <a:xfrm>
            <a:off x="4707565" y="1538654"/>
            <a:ext cx="6297134" cy="3780692"/>
          </a:xfrm>
          <a:prstGeom prst="rect">
            <a:avLst/>
          </a:prstGeom>
        </p:spPr>
      </p:pic>
      <p:sp>
        <p:nvSpPr>
          <p:cNvPr id="6" name="TextBox 5">
            <a:extLst>
              <a:ext uri="{FF2B5EF4-FFF2-40B4-BE49-F238E27FC236}">
                <a16:creationId xmlns:a16="http://schemas.microsoft.com/office/drawing/2014/main" id="{EDB2340C-4441-C54B-AC04-8250601229BB}"/>
              </a:ext>
            </a:extLst>
          </p:cNvPr>
          <p:cNvSpPr txBox="1"/>
          <p:nvPr/>
        </p:nvSpPr>
        <p:spPr>
          <a:xfrm>
            <a:off x="4615810" y="5556738"/>
            <a:ext cx="7185856" cy="369332"/>
          </a:xfrm>
          <a:prstGeom prst="rect">
            <a:avLst/>
          </a:prstGeom>
          <a:noFill/>
        </p:spPr>
        <p:txBody>
          <a:bodyPr wrap="square" rtlCol="0">
            <a:spAutoFit/>
          </a:bodyPr>
          <a:lstStyle/>
          <a:p>
            <a:r>
              <a:rPr lang="en-US" dirty="0"/>
              <a:t>Emily Owens at Brown University explains the concept</a:t>
            </a:r>
          </a:p>
        </p:txBody>
      </p:sp>
      <p:sp>
        <p:nvSpPr>
          <p:cNvPr id="7" name="object 6">
            <a:extLst>
              <a:ext uri="{FF2B5EF4-FFF2-40B4-BE49-F238E27FC236}">
                <a16:creationId xmlns:a16="http://schemas.microsoft.com/office/drawing/2014/main" id="{0F3FB0A7-535A-4743-A8FD-EA94D8F5A39A}"/>
              </a:ext>
              <a:ext uri="{C183D7F6-B498-43B3-948B-1728B52AA6E4}">
                <adec:decorative xmlns:adec="http://schemas.microsoft.com/office/drawing/2017/decorative" val="1"/>
              </a:ext>
            </a:extLst>
          </p:cNvPr>
          <p:cNvSpPr/>
          <p:nvPr/>
        </p:nvSpPr>
        <p:spPr>
          <a:xfrm>
            <a:off x="4707565" y="5520453"/>
            <a:ext cx="2095500" cy="0"/>
          </a:xfrm>
          <a:custGeom>
            <a:avLst/>
            <a:gdLst/>
            <a:ahLst/>
            <a:cxnLst/>
            <a:rect l="l" t="t" r="r" b="b"/>
            <a:pathLst>
              <a:path w="2514600">
                <a:moveTo>
                  <a:pt x="0" y="0"/>
                </a:moveTo>
                <a:lnTo>
                  <a:pt x="2514600" y="0"/>
                </a:lnTo>
              </a:path>
            </a:pathLst>
          </a:custGeom>
          <a:ln w="25400">
            <a:solidFill>
              <a:srgbClr val="506444"/>
            </a:solidFill>
          </a:ln>
        </p:spPr>
        <p:txBody>
          <a:bodyPr wrap="square" lIns="0" tIns="0" rIns="0" bIns="0" rtlCol="0"/>
          <a:lstStyle/>
          <a:p>
            <a:endParaRPr sz="1500"/>
          </a:p>
        </p:txBody>
      </p:sp>
    </p:spTree>
    <p:extLst>
      <p:ext uri="{BB962C8B-B14F-4D97-AF65-F5344CB8AC3E}">
        <p14:creationId xmlns:p14="http://schemas.microsoft.com/office/powerpoint/2010/main" val="613194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spc="-21" dirty="0"/>
              <a:t>HETERONORMATIVITY</a:t>
            </a:r>
            <a:r>
              <a:rPr lang="en-AU" spc="-21" dirty="0"/>
              <a:t> AND CISNORMATIVITY</a:t>
            </a:r>
            <a:endParaRPr spc="-21" dirty="0"/>
          </a:p>
        </p:txBody>
      </p:sp>
      <p:sp>
        <p:nvSpPr>
          <p:cNvPr id="15" name="object 15"/>
          <p:cNvSpPr txBox="1"/>
          <p:nvPr/>
        </p:nvSpPr>
        <p:spPr>
          <a:xfrm>
            <a:off x="672042" y="1529292"/>
            <a:ext cx="3227917" cy="1953356"/>
          </a:xfrm>
          <a:prstGeom prst="rect">
            <a:avLst/>
          </a:prstGeom>
          <a:ln w="12700">
            <a:solidFill>
              <a:srgbClr val="7F936F"/>
            </a:solidFill>
          </a:ln>
        </p:spPr>
        <p:txBody>
          <a:bodyPr vert="horz" wrap="square" lIns="0" tIns="1588" rIns="0" bIns="0" rtlCol="0">
            <a:spAutoFit/>
          </a:bodyPr>
          <a:lstStyle/>
          <a:p>
            <a:pPr>
              <a:spcBef>
                <a:spcPts val="12"/>
              </a:spcBef>
            </a:pPr>
            <a:endParaRPr sz="1583">
              <a:latin typeface="Times New Roman"/>
              <a:cs typeface="Times New Roman"/>
            </a:endParaRPr>
          </a:p>
          <a:p>
            <a:pPr marL="291030" marR="596347"/>
            <a:r>
              <a:rPr sz="1600" b="1" spc="-8">
                <a:solidFill>
                  <a:srgbClr val="020303"/>
                </a:solidFill>
                <a:latin typeface="Calibri"/>
                <a:cs typeface="Calibri"/>
              </a:rPr>
              <a:t>Heteronormativity </a:t>
            </a:r>
            <a:r>
              <a:rPr sz="1600" spc="-4">
                <a:solidFill>
                  <a:srgbClr val="020303"/>
                </a:solidFill>
                <a:latin typeface="Calibri Light"/>
                <a:cs typeface="Calibri Light"/>
              </a:rPr>
              <a:t>is the </a:t>
            </a:r>
            <a:r>
              <a:rPr sz="1600">
                <a:solidFill>
                  <a:srgbClr val="020303"/>
                </a:solidFill>
                <a:latin typeface="Calibri Light"/>
                <a:cs typeface="Calibri Light"/>
              </a:rPr>
              <a:t> </a:t>
            </a:r>
            <a:r>
              <a:rPr sz="1600" spc="-4">
                <a:solidFill>
                  <a:srgbClr val="020303"/>
                </a:solidFill>
                <a:latin typeface="Calibri Light"/>
                <a:cs typeface="Calibri Light"/>
              </a:rPr>
              <a:t>assumption</a:t>
            </a:r>
            <a:r>
              <a:rPr sz="1600" spc="-12">
                <a:solidFill>
                  <a:srgbClr val="020303"/>
                </a:solidFill>
                <a:latin typeface="Calibri Light"/>
                <a:cs typeface="Calibri Light"/>
              </a:rPr>
              <a:t> </a:t>
            </a:r>
            <a:r>
              <a:rPr sz="1600" spc="-8">
                <a:solidFill>
                  <a:srgbClr val="020303"/>
                </a:solidFill>
                <a:latin typeface="Calibri Light"/>
                <a:cs typeface="Calibri Light"/>
              </a:rPr>
              <a:t>that</a:t>
            </a:r>
            <a:r>
              <a:rPr sz="1600" spc="-4">
                <a:solidFill>
                  <a:srgbClr val="020303"/>
                </a:solidFill>
                <a:latin typeface="Calibri Light"/>
                <a:cs typeface="Calibri Light"/>
              </a:rPr>
              <a:t> </a:t>
            </a:r>
            <a:r>
              <a:rPr sz="1600" spc="-12">
                <a:solidFill>
                  <a:srgbClr val="020303"/>
                </a:solidFill>
                <a:latin typeface="Calibri Light"/>
                <a:cs typeface="Calibri Light"/>
              </a:rPr>
              <a:t>everyone</a:t>
            </a:r>
            <a:r>
              <a:rPr sz="1600" spc="-8">
                <a:solidFill>
                  <a:srgbClr val="020303"/>
                </a:solidFill>
                <a:latin typeface="Calibri Light"/>
                <a:cs typeface="Calibri Light"/>
              </a:rPr>
              <a:t> </a:t>
            </a:r>
            <a:r>
              <a:rPr sz="1600" spc="-4">
                <a:solidFill>
                  <a:srgbClr val="020303"/>
                </a:solidFill>
                <a:latin typeface="Calibri Light"/>
                <a:cs typeface="Calibri Light"/>
              </a:rPr>
              <a:t>is </a:t>
            </a:r>
            <a:r>
              <a:rPr sz="1600">
                <a:solidFill>
                  <a:srgbClr val="020303"/>
                </a:solidFill>
                <a:latin typeface="Calibri Light"/>
                <a:cs typeface="Calibri Light"/>
              </a:rPr>
              <a:t> </a:t>
            </a:r>
            <a:r>
              <a:rPr sz="1600" spc="-12">
                <a:solidFill>
                  <a:srgbClr val="020303"/>
                </a:solidFill>
                <a:latin typeface="Calibri Light"/>
                <a:cs typeface="Calibri Light"/>
              </a:rPr>
              <a:t>heterosexual. </a:t>
            </a:r>
            <a:r>
              <a:rPr sz="1600" spc="-4">
                <a:solidFill>
                  <a:srgbClr val="020303"/>
                </a:solidFill>
                <a:latin typeface="Calibri Light"/>
                <a:cs typeface="Calibri Light"/>
              </a:rPr>
              <a:t>This </a:t>
            </a:r>
            <a:r>
              <a:rPr sz="1600" spc="-12">
                <a:solidFill>
                  <a:srgbClr val="020303"/>
                </a:solidFill>
                <a:latin typeface="Calibri Light"/>
                <a:cs typeface="Calibri Light"/>
              </a:rPr>
              <a:t>manifests </a:t>
            </a:r>
            <a:r>
              <a:rPr sz="1600" spc="-4">
                <a:solidFill>
                  <a:srgbClr val="020303"/>
                </a:solidFill>
                <a:latin typeface="Calibri Light"/>
                <a:cs typeface="Calibri Light"/>
              </a:rPr>
              <a:t>in </a:t>
            </a:r>
            <a:r>
              <a:rPr sz="1600" spc="-329">
                <a:solidFill>
                  <a:srgbClr val="020303"/>
                </a:solidFill>
                <a:latin typeface="Calibri Light"/>
                <a:cs typeface="Calibri Light"/>
              </a:rPr>
              <a:t> </a:t>
            </a:r>
            <a:r>
              <a:rPr sz="1600" spc="-8">
                <a:solidFill>
                  <a:srgbClr val="020303"/>
                </a:solidFill>
                <a:latin typeface="Calibri Light"/>
                <a:cs typeface="Calibri Light"/>
              </a:rPr>
              <a:t>explicit questions, behaviours, </a:t>
            </a:r>
            <a:r>
              <a:rPr sz="1600" spc="-4">
                <a:solidFill>
                  <a:srgbClr val="020303"/>
                </a:solidFill>
                <a:latin typeface="Calibri Light"/>
                <a:cs typeface="Calibri Light"/>
              </a:rPr>
              <a:t> </a:t>
            </a:r>
            <a:r>
              <a:rPr sz="1600" spc="-8">
                <a:solidFill>
                  <a:srgbClr val="020303"/>
                </a:solidFill>
                <a:latin typeface="Calibri Light"/>
                <a:cs typeface="Calibri Light"/>
              </a:rPr>
              <a:t>traditions </a:t>
            </a:r>
            <a:r>
              <a:rPr sz="1600" spc="-4">
                <a:solidFill>
                  <a:srgbClr val="020303"/>
                </a:solidFill>
                <a:latin typeface="Calibri Light"/>
                <a:cs typeface="Calibri Light"/>
              </a:rPr>
              <a:t>and </a:t>
            </a:r>
            <a:r>
              <a:rPr sz="1600" spc="-8">
                <a:solidFill>
                  <a:srgbClr val="020303"/>
                </a:solidFill>
                <a:latin typeface="Calibri Light"/>
                <a:cs typeface="Calibri Light"/>
              </a:rPr>
              <a:t>laws </a:t>
            </a:r>
            <a:r>
              <a:rPr sz="1600" spc="-4">
                <a:solidFill>
                  <a:srgbClr val="020303"/>
                </a:solidFill>
                <a:latin typeface="Calibri Light"/>
                <a:cs typeface="Calibri Light"/>
              </a:rPr>
              <a:t>which </a:t>
            </a:r>
            <a:r>
              <a:rPr sz="1600" spc="-12">
                <a:solidFill>
                  <a:srgbClr val="020303"/>
                </a:solidFill>
                <a:latin typeface="Calibri Light"/>
                <a:cs typeface="Calibri Light"/>
              </a:rPr>
              <a:t>are heterosexist.</a:t>
            </a:r>
            <a:endParaRPr lang="en-AU" sz="1600" spc="-12">
              <a:solidFill>
                <a:srgbClr val="020303"/>
              </a:solidFill>
              <a:latin typeface="Calibri Light"/>
              <a:cs typeface="Calibri Light"/>
            </a:endParaRPr>
          </a:p>
          <a:p>
            <a:pPr marL="291030" marR="596347"/>
            <a:endParaRPr sz="1500">
              <a:latin typeface="Calibri Light"/>
              <a:cs typeface="Calibri Light"/>
            </a:endParaRPr>
          </a:p>
        </p:txBody>
      </p:sp>
      <p:sp>
        <p:nvSpPr>
          <p:cNvPr id="16" name="object 16"/>
          <p:cNvSpPr txBox="1"/>
          <p:nvPr/>
        </p:nvSpPr>
        <p:spPr>
          <a:xfrm>
            <a:off x="672042" y="3743092"/>
            <a:ext cx="3227917" cy="1937967"/>
          </a:xfrm>
          <a:prstGeom prst="rect">
            <a:avLst/>
          </a:prstGeom>
          <a:solidFill>
            <a:schemeClr val="bg1"/>
          </a:solidFill>
          <a:ln w="12700">
            <a:solidFill>
              <a:srgbClr val="7F936F"/>
            </a:solidFill>
          </a:ln>
        </p:spPr>
        <p:txBody>
          <a:bodyPr vert="horz" wrap="square" lIns="0" tIns="1588" rIns="0" bIns="0" rtlCol="0">
            <a:spAutoFit/>
          </a:bodyPr>
          <a:lstStyle/>
          <a:p>
            <a:pPr>
              <a:spcBef>
                <a:spcPts val="12"/>
              </a:spcBef>
            </a:pPr>
            <a:endParaRPr sz="1583">
              <a:latin typeface="Times New Roman"/>
              <a:cs typeface="Times New Roman"/>
            </a:endParaRPr>
          </a:p>
          <a:p>
            <a:pPr marL="291030" marR="699530"/>
            <a:r>
              <a:rPr lang="en-AU" sz="1600" b="1" spc="-12">
                <a:solidFill>
                  <a:srgbClr val="020303"/>
                </a:solidFill>
                <a:latin typeface="Calibri"/>
                <a:cs typeface="Calibri"/>
              </a:rPr>
              <a:t>Cisnormativity </a:t>
            </a:r>
            <a:r>
              <a:rPr lang="en-AU" sz="1600" spc="-12">
                <a:solidFill>
                  <a:srgbClr val="020303"/>
                </a:solidFill>
                <a:latin typeface="+mj-lt"/>
                <a:cs typeface="Calibri"/>
              </a:rPr>
              <a:t>is the assumption that everyone’s gender identity matches the sex they were assigned at birth.</a:t>
            </a:r>
            <a:endParaRPr lang="en-AU" sz="1600" spc="-8">
              <a:solidFill>
                <a:srgbClr val="020303"/>
              </a:solidFill>
              <a:latin typeface="Calibri Light"/>
              <a:cs typeface="Calibri Light"/>
            </a:endParaRPr>
          </a:p>
          <a:p>
            <a:pPr marL="291030" marR="566715"/>
            <a:endParaRPr lang="en-AU" sz="1500">
              <a:latin typeface="Calibri Light"/>
              <a:cs typeface="Calibri Light"/>
            </a:endParaRPr>
          </a:p>
          <a:p>
            <a:pPr marL="291030" marR="566715"/>
            <a:endParaRPr sz="1500">
              <a:latin typeface="Calibri Light"/>
              <a:cs typeface="Calibri Light"/>
            </a:endParaRPr>
          </a:p>
        </p:txBody>
      </p:sp>
      <p:sp>
        <p:nvSpPr>
          <p:cNvPr id="5" name="object 5"/>
          <p:cNvSpPr txBox="1"/>
          <p:nvPr/>
        </p:nvSpPr>
        <p:spPr>
          <a:xfrm>
            <a:off x="4709584" y="5465194"/>
            <a:ext cx="6022584" cy="287685"/>
          </a:xfrm>
          <a:prstGeom prst="rect">
            <a:avLst/>
          </a:prstGeom>
        </p:spPr>
        <p:txBody>
          <a:bodyPr vert="horz" wrap="square" lIns="0" tIns="10583" rIns="0" bIns="0" rtlCol="0">
            <a:spAutoFit/>
          </a:bodyPr>
          <a:lstStyle/>
          <a:p>
            <a:pPr marL="10583">
              <a:spcBef>
                <a:spcPts val="83"/>
              </a:spcBef>
            </a:pPr>
            <a:r>
              <a:rPr spc="-4" dirty="0">
                <a:solidFill>
                  <a:srgbClr val="231F20"/>
                </a:solidFill>
                <a:latin typeface="Calibri"/>
                <a:cs typeface="Calibri"/>
              </a:rPr>
              <a:t>The</a:t>
            </a:r>
            <a:r>
              <a:rPr spc="-12" dirty="0">
                <a:solidFill>
                  <a:srgbClr val="231F20"/>
                </a:solidFill>
                <a:latin typeface="Calibri"/>
                <a:cs typeface="Calibri"/>
              </a:rPr>
              <a:t> </a:t>
            </a:r>
            <a:r>
              <a:rPr spc="-8" dirty="0">
                <a:solidFill>
                  <a:srgbClr val="231F20"/>
                </a:solidFill>
                <a:latin typeface="Calibri"/>
                <a:cs typeface="Calibri"/>
              </a:rPr>
              <a:t>Problem </a:t>
            </a:r>
            <a:r>
              <a:rPr dirty="0">
                <a:solidFill>
                  <a:srgbClr val="231F20"/>
                </a:solidFill>
                <a:latin typeface="Calibri"/>
                <a:cs typeface="Calibri"/>
              </a:rPr>
              <a:t>With</a:t>
            </a:r>
            <a:r>
              <a:rPr spc="-4" dirty="0">
                <a:solidFill>
                  <a:srgbClr val="231F20"/>
                </a:solidFill>
                <a:latin typeface="Calibri"/>
                <a:cs typeface="Calibri"/>
              </a:rPr>
              <a:t> </a:t>
            </a:r>
            <a:r>
              <a:rPr spc="-8" dirty="0">
                <a:solidFill>
                  <a:srgbClr val="231F20"/>
                </a:solidFill>
                <a:latin typeface="Calibri"/>
                <a:cs typeface="Calibri"/>
              </a:rPr>
              <a:t>Heteronormativity </a:t>
            </a:r>
            <a:r>
              <a:rPr dirty="0">
                <a:solidFill>
                  <a:srgbClr val="231F20"/>
                </a:solidFill>
                <a:latin typeface="Calibri"/>
                <a:cs typeface="Calibri"/>
              </a:rPr>
              <a:t>|</a:t>
            </a:r>
            <a:r>
              <a:rPr spc="-8" dirty="0">
                <a:solidFill>
                  <a:srgbClr val="231F20"/>
                </a:solidFill>
                <a:latin typeface="Calibri"/>
                <a:cs typeface="Calibri"/>
              </a:rPr>
              <a:t> </a:t>
            </a:r>
            <a:r>
              <a:rPr dirty="0">
                <a:solidFill>
                  <a:srgbClr val="231F20"/>
                </a:solidFill>
                <a:latin typeface="Calibri"/>
                <a:cs typeface="Calibri"/>
              </a:rPr>
              <a:t>Queer</a:t>
            </a:r>
            <a:r>
              <a:rPr spc="-4" dirty="0">
                <a:solidFill>
                  <a:srgbClr val="231F20"/>
                </a:solidFill>
                <a:latin typeface="Calibri"/>
                <a:cs typeface="Calibri"/>
              </a:rPr>
              <a:t> </a:t>
            </a:r>
            <a:r>
              <a:rPr dirty="0">
                <a:solidFill>
                  <a:srgbClr val="231F20"/>
                </a:solidFill>
                <a:latin typeface="Calibri"/>
                <a:cs typeface="Calibri"/>
              </a:rPr>
              <a:t>2.0</a:t>
            </a:r>
            <a:r>
              <a:rPr spc="-4" dirty="0">
                <a:solidFill>
                  <a:srgbClr val="231F20"/>
                </a:solidFill>
                <a:latin typeface="Calibri"/>
                <a:cs typeface="Calibri"/>
              </a:rPr>
              <a:t> </a:t>
            </a:r>
            <a:r>
              <a:rPr dirty="0">
                <a:solidFill>
                  <a:srgbClr val="231F20"/>
                </a:solidFill>
                <a:latin typeface="Calibri"/>
                <a:cs typeface="Calibri"/>
              </a:rPr>
              <a:t>|</a:t>
            </a:r>
            <a:r>
              <a:rPr spc="-8" dirty="0">
                <a:solidFill>
                  <a:srgbClr val="231F20"/>
                </a:solidFill>
                <a:latin typeface="Calibri"/>
                <a:cs typeface="Calibri"/>
              </a:rPr>
              <a:t> </a:t>
            </a:r>
            <a:r>
              <a:rPr dirty="0">
                <a:solidFill>
                  <a:srgbClr val="231F20"/>
                </a:solidFill>
                <a:latin typeface="Calibri"/>
                <a:cs typeface="Calibri"/>
              </a:rPr>
              <a:t>NBC</a:t>
            </a:r>
            <a:r>
              <a:rPr spc="-4" dirty="0">
                <a:solidFill>
                  <a:srgbClr val="231F20"/>
                </a:solidFill>
                <a:latin typeface="Calibri"/>
                <a:cs typeface="Calibri"/>
              </a:rPr>
              <a:t> Out</a:t>
            </a:r>
            <a:endParaRPr dirty="0">
              <a:latin typeface="Calibri"/>
              <a:cs typeface="Calibri"/>
            </a:endParaRP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4720168" y="1680782"/>
            <a:ext cx="6477000" cy="3537780"/>
          </a:xfrm>
          <a:prstGeom prst="rect">
            <a:avLst/>
          </a:prstGeom>
        </p:spPr>
      </p:pic>
      <p:sp>
        <p:nvSpPr>
          <p:cNvPr id="6" name="object 6">
            <a:extLst>
              <a:ext uri="{C183D7F6-B498-43B3-948B-1728B52AA6E4}">
                <adec:decorative xmlns:adec="http://schemas.microsoft.com/office/drawing/2017/decorative" val="1"/>
              </a:ext>
            </a:extLst>
          </p:cNvPr>
          <p:cNvSpPr/>
          <p:nvPr/>
        </p:nvSpPr>
        <p:spPr>
          <a:xfrm>
            <a:off x="4720167" y="5396952"/>
            <a:ext cx="2095500" cy="0"/>
          </a:xfrm>
          <a:custGeom>
            <a:avLst/>
            <a:gdLst/>
            <a:ahLst/>
            <a:cxnLst/>
            <a:rect l="l" t="t" r="r" b="b"/>
            <a:pathLst>
              <a:path w="2514600">
                <a:moveTo>
                  <a:pt x="0" y="0"/>
                </a:moveTo>
                <a:lnTo>
                  <a:pt x="2514600" y="0"/>
                </a:lnTo>
              </a:path>
            </a:pathLst>
          </a:custGeom>
          <a:ln w="25400">
            <a:solidFill>
              <a:srgbClr val="7F936F"/>
            </a:solidFill>
          </a:ln>
        </p:spPr>
        <p:txBody>
          <a:bodyPr wrap="square" lIns="0" tIns="0" rIns="0" bIns="0" rtlCol="0"/>
          <a:lstStyle/>
          <a:p>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1"/>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a:t>
            </a:r>
            <a:r>
              <a:rPr lang="en-AU" spc="-17" dirty="0"/>
              <a:t> </a:t>
            </a:r>
            <a:r>
              <a:rPr lang="en-AU" spc="-4" dirty="0"/>
              <a:t>NORMS,</a:t>
            </a:r>
            <a:r>
              <a:rPr lang="en-AU" spc="-12" dirty="0"/>
              <a:t> PRACTICES AND STRUCTURES</a:t>
            </a:r>
            <a:endParaRPr spc="-12" dirty="0"/>
          </a:p>
        </p:txBody>
      </p:sp>
      <p:pic>
        <p:nvPicPr>
          <p:cNvPr id="10" name="object 10" descr="A Venn diagram with three circles overlapping in the centre showing the interaction of norms, practices and structures. Norms include beliefs, attitudes, values and stereotypes. Practices include behaviours, actions and processes. Structures include policies, laws, systems and hierarchies."/>
          <p:cNvPicPr/>
          <p:nvPr/>
        </p:nvPicPr>
        <p:blipFill>
          <a:blip r:embed="rId3" cstate="print"/>
          <a:stretch>
            <a:fillRect/>
          </a:stretch>
        </p:blipFill>
        <p:spPr>
          <a:xfrm>
            <a:off x="1606122" y="1333500"/>
            <a:ext cx="5142135" cy="4847336"/>
          </a:xfrm>
          <a:prstGeom prst="rect">
            <a:avLst/>
          </a:prstGeom>
        </p:spPr>
      </p:pic>
      <p:sp>
        <p:nvSpPr>
          <p:cNvPr id="15" name="object 15"/>
          <p:cNvSpPr txBox="1"/>
          <p:nvPr/>
        </p:nvSpPr>
        <p:spPr>
          <a:xfrm>
            <a:off x="8538379" y="1790322"/>
            <a:ext cx="2700675" cy="626239"/>
          </a:xfrm>
          <a:prstGeom prst="rect">
            <a:avLst/>
          </a:prstGeom>
        </p:spPr>
        <p:txBody>
          <a:bodyPr vert="horz" wrap="square" lIns="0" tIns="10583" rIns="0" bIns="0" rtlCol="0">
            <a:spAutoFit/>
          </a:bodyPr>
          <a:lstStyle/>
          <a:p>
            <a:pPr marL="10583">
              <a:spcBef>
                <a:spcPts val="83"/>
              </a:spcBef>
            </a:pPr>
            <a:r>
              <a:rPr lang="en-AU" sz="2000" b="1" spc="-12">
                <a:solidFill>
                  <a:srgbClr val="020303"/>
                </a:solidFill>
                <a:latin typeface="Calibri"/>
                <a:cs typeface="Calibri"/>
              </a:rPr>
              <a:t>These elements can influence:</a:t>
            </a:r>
            <a:endParaRPr sz="2000">
              <a:latin typeface="Calibri"/>
              <a:cs typeface="Calibri"/>
            </a:endParaRPr>
          </a:p>
        </p:txBody>
      </p:sp>
      <p:sp>
        <p:nvSpPr>
          <p:cNvPr id="29" name="TextBox 28">
            <a:extLst>
              <a:ext uri="{FF2B5EF4-FFF2-40B4-BE49-F238E27FC236}">
                <a16:creationId xmlns:a16="http://schemas.microsoft.com/office/drawing/2014/main" id="{C8403D14-B68F-46D6-98CB-F040720D5B41}"/>
              </a:ext>
            </a:extLst>
          </p:cNvPr>
          <p:cNvSpPr txBox="1"/>
          <p:nvPr/>
        </p:nvSpPr>
        <p:spPr>
          <a:xfrm>
            <a:off x="8472022" y="2568955"/>
            <a:ext cx="3169411" cy="2636619"/>
          </a:xfrm>
          <a:prstGeom prst="rect">
            <a:avLst/>
          </a:prstGeom>
          <a:noFill/>
        </p:spPr>
        <p:txBody>
          <a:bodyPr wrap="square">
            <a:spAutoFit/>
          </a:bodyPr>
          <a:lstStyle/>
          <a:p>
            <a:pPr marL="296333" marR="4233" indent="-285750">
              <a:spcBef>
                <a:spcPts val="83"/>
              </a:spcBef>
              <a:buClr>
                <a:schemeClr val="accent4">
                  <a:lumMod val="75000"/>
                </a:schemeClr>
              </a:buClr>
              <a:buFont typeface="Calibri Light" panose="020F0302020204030204" pitchFamily="34" charset="0"/>
              <a:buChar char="→"/>
            </a:pPr>
            <a:r>
              <a:rPr lang="en-AU" sz="1800" spc="-21" dirty="0">
                <a:solidFill>
                  <a:srgbClr val="231F20"/>
                </a:solidFill>
                <a:latin typeface="Calibri Light"/>
                <a:cs typeface="Calibri Light"/>
              </a:rPr>
              <a:t>People’s </a:t>
            </a:r>
            <a:r>
              <a:rPr lang="en-AU" sz="1800" spc="-8" dirty="0">
                <a:solidFill>
                  <a:srgbClr val="231F20"/>
                </a:solidFill>
                <a:latin typeface="Calibri Light"/>
                <a:cs typeface="Calibri Light"/>
              </a:rPr>
              <a:t>general </a:t>
            </a:r>
            <a:r>
              <a:rPr lang="en-AU" sz="1800" spc="-4" dirty="0">
                <a:solidFill>
                  <a:srgbClr val="231F20"/>
                </a:solidFill>
                <a:latin typeface="Calibri Light"/>
                <a:cs typeface="Calibri Light"/>
              </a:rPr>
              <a:t>health </a:t>
            </a:r>
            <a:r>
              <a:rPr lang="en-AU" sz="1800" dirty="0">
                <a:solidFill>
                  <a:srgbClr val="231F20"/>
                </a:solidFill>
                <a:latin typeface="Calibri Light"/>
                <a:cs typeface="Calibri Light"/>
              </a:rPr>
              <a:t>and </a:t>
            </a:r>
            <a:r>
              <a:rPr lang="en-AU" sz="1800" spc="-329" dirty="0">
                <a:solidFill>
                  <a:srgbClr val="231F20"/>
                </a:solidFill>
                <a:latin typeface="Calibri Light"/>
                <a:cs typeface="Calibri Light"/>
              </a:rPr>
              <a:t> </a:t>
            </a:r>
            <a:r>
              <a:rPr lang="en-AU" sz="1800" spc="-8" dirty="0">
                <a:solidFill>
                  <a:srgbClr val="231F20"/>
                </a:solidFill>
                <a:latin typeface="Calibri Light"/>
                <a:cs typeface="Calibri Light"/>
              </a:rPr>
              <a:t>wellbeing.</a:t>
            </a:r>
            <a:endParaRPr lang="en-AU" sz="1800" dirty="0">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endParaRPr lang="en-AU" sz="1800" spc="-4" dirty="0">
              <a:solidFill>
                <a:srgbClr val="231F20"/>
              </a:solidFill>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r>
              <a:rPr lang="en-AU" sz="1800" spc="-4" dirty="0">
                <a:solidFill>
                  <a:srgbClr val="231F20"/>
                </a:solidFill>
                <a:latin typeface="Calibri Light"/>
                <a:cs typeface="Calibri Light"/>
              </a:rPr>
              <a:t>How </a:t>
            </a:r>
            <a:r>
              <a:rPr lang="en-AU" sz="1800" dirty="0">
                <a:solidFill>
                  <a:srgbClr val="231F20"/>
                </a:solidFill>
                <a:latin typeface="Calibri Light"/>
                <a:cs typeface="Calibri Light"/>
              </a:rPr>
              <a:t>health services </a:t>
            </a:r>
            <a:r>
              <a:rPr lang="en-AU" sz="1800" spc="4" dirty="0">
                <a:solidFill>
                  <a:srgbClr val="231F20"/>
                </a:solidFill>
                <a:latin typeface="Calibri Light"/>
                <a:cs typeface="Calibri Light"/>
              </a:rPr>
              <a:t> </a:t>
            </a:r>
            <a:r>
              <a:rPr lang="en-AU" sz="1800" spc="-8" dirty="0">
                <a:solidFill>
                  <a:srgbClr val="231F20"/>
                </a:solidFill>
                <a:latin typeface="Calibri Light"/>
                <a:cs typeface="Calibri Light"/>
              </a:rPr>
              <a:t>respond</a:t>
            </a:r>
            <a:r>
              <a:rPr lang="en-AU" sz="1800" spc="-25" dirty="0">
                <a:solidFill>
                  <a:srgbClr val="231F20"/>
                </a:solidFill>
                <a:latin typeface="Calibri Light"/>
                <a:cs typeface="Calibri Light"/>
              </a:rPr>
              <a:t> </a:t>
            </a:r>
            <a:r>
              <a:rPr lang="en-AU" sz="1800" spc="-8" dirty="0">
                <a:solidFill>
                  <a:srgbClr val="231F20"/>
                </a:solidFill>
                <a:latin typeface="Calibri Light"/>
                <a:cs typeface="Calibri Light"/>
              </a:rPr>
              <a:t>to</a:t>
            </a:r>
            <a:r>
              <a:rPr lang="en-AU" sz="1800" spc="-21" dirty="0">
                <a:solidFill>
                  <a:srgbClr val="231F20"/>
                </a:solidFill>
                <a:latin typeface="Calibri Light"/>
                <a:cs typeface="Calibri Light"/>
              </a:rPr>
              <a:t> </a:t>
            </a:r>
            <a:r>
              <a:rPr lang="en-AU" sz="1800" dirty="0">
                <a:solidFill>
                  <a:srgbClr val="231F20"/>
                </a:solidFill>
                <a:latin typeface="Calibri Light"/>
                <a:cs typeface="Calibri Light"/>
              </a:rPr>
              <a:t>the</a:t>
            </a:r>
            <a:r>
              <a:rPr lang="en-AU" sz="1800" spc="-17" dirty="0">
                <a:solidFill>
                  <a:srgbClr val="231F20"/>
                </a:solidFill>
                <a:latin typeface="Calibri Light"/>
                <a:cs typeface="Calibri Light"/>
              </a:rPr>
              <a:t> </a:t>
            </a:r>
            <a:r>
              <a:rPr lang="en-AU" sz="1800" dirty="0">
                <a:solidFill>
                  <a:srgbClr val="231F20"/>
                </a:solidFill>
                <a:latin typeface="Calibri Light"/>
                <a:cs typeface="Calibri Light"/>
              </a:rPr>
              <a:t>needs</a:t>
            </a:r>
            <a:r>
              <a:rPr lang="en-AU" sz="1800" spc="-17" dirty="0">
                <a:solidFill>
                  <a:srgbClr val="231F20"/>
                </a:solidFill>
                <a:latin typeface="Calibri Light"/>
                <a:cs typeface="Calibri Light"/>
              </a:rPr>
              <a:t> </a:t>
            </a:r>
            <a:r>
              <a:rPr lang="en-AU" sz="1800" spc="-4" dirty="0">
                <a:solidFill>
                  <a:srgbClr val="231F20"/>
                </a:solidFill>
                <a:latin typeface="Calibri Light"/>
                <a:cs typeface="Calibri Light"/>
              </a:rPr>
              <a:t>of </a:t>
            </a:r>
            <a:r>
              <a:rPr lang="en-AU" sz="1800" spc="-325" dirty="0">
                <a:solidFill>
                  <a:srgbClr val="231F20"/>
                </a:solidFill>
                <a:latin typeface="Calibri Light"/>
                <a:cs typeface="Calibri Light"/>
              </a:rPr>
              <a:t> </a:t>
            </a:r>
            <a:r>
              <a:rPr lang="en-AU" sz="1800" spc="-8" dirty="0">
                <a:solidFill>
                  <a:srgbClr val="231F20"/>
                </a:solidFill>
                <a:latin typeface="Calibri Light"/>
                <a:cs typeface="Calibri Light"/>
              </a:rPr>
              <a:t>patients</a:t>
            </a:r>
            <a:r>
              <a:rPr lang="en-AU" sz="1800" spc="-4" dirty="0">
                <a:solidFill>
                  <a:srgbClr val="231F20"/>
                </a:solidFill>
                <a:latin typeface="Calibri Light"/>
                <a:cs typeface="Calibri Light"/>
              </a:rPr>
              <a:t> </a:t>
            </a:r>
            <a:r>
              <a:rPr lang="en-AU" sz="1800" dirty="0">
                <a:solidFill>
                  <a:srgbClr val="231F20"/>
                </a:solidFill>
                <a:latin typeface="Calibri Light"/>
                <a:cs typeface="Calibri Light"/>
              </a:rPr>
              <a:t>and</a:t>
            </a:r>
            <a:r>
              <a:rPr lang="en-AU" sz="1800" spc="-4" dirty="0">
                <a:solidFill>
                  <a:srgbClr val="231F20"/>
                </a:solidFill>
                <a:latin typeface="Calibri Light"/>
                <a:cs typeface="Calibri Light"/>
              </a:rPr>
              <a:t> </a:t>
            </a:r>
            <a:r>
              <a:rPr lang="en-AU" sz="1800" spc="-8" dirty="0">
                <a:solidFill>
                  <a:srgbClr val="231F20"/>
                </a:solidFill>
                <a:latin typeface="Calibri Light"/>
                <a:cs typeface="Calibri Light"/>
              </a:rPr>
              <a:t>clients.</a:t>
            </a:r>
            <a:endParaRPr lang="en-AU" sz="1800" dirty="0">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endParaRPr lang="en-AU" sz="1800" spc="-4" dirty="0">
              <a:solidFill>
                <a:srgbClr val="231F20"/>
              </a:solidFill>
              <a:latin typeface="Calibri Light"/>
              <a:cs typeface="Calibri Light"/>
            </a:endParaRPr>
          </a:p>
          <a:p>
            <a:pPr marL="296333" marR="4233" indent="-285750">
              <a:spcBef>
                <a:spcPts val="83"/>
              </a:spcBef>
              <a:buClr>
                <a:schemeClr val="accent4">
                  <a:lumMod val="75000"/>
                </a:schemeClr>
              </a:buClr>
              <a:buFont typeface="Calibri Light" panose="020F0302020204030204" pitchFamily="34" charset="0"/>
              <a:buChar char="→"/>
            </a:pPr>
            <a:r>
              <a:rPr lang="en-AU" sz="1800" spc="-4" dirty="0">
                <a:solidFill>
                  <a:srgbClr val="231F20"/>
                </a:solidFill>
                <a:latin typeface="Calibri Light"/>
                <a:cs typeface="Calibri Light"/>
              </a:rPr>
              <a:t>How</a:t>
            </a:r>
            <a:r>
              <a:rPr lang="en-AU" sz="1800" spc="-29" dirty="0">
                <a:solidFill>
                  <a:srgbClr val="231F20"/>
                </a:solidFill>
                <a:latin typeface="Calibri Light"/>
                <a:cs typeface="Calibri Light"/>
              </a:rPr>
              <a:t> </a:t>
            </a:r>
            <a:r>
              <a:rPr lang="en-AU" sz="1800" dirty="0">
                <a:solidFill>
                  <a:srgbClr val="231F20"/>
                </a:solidFill>
                <a:latin typeface="Calibri Light"/>
                <a:cs typeface="Calibri Light"/>
              </a:rPr>
              <a:t>people</a:t>
            </a:r>
            <a:r>
              <a:rPr lang="en-AU" sz="1800" spc="-25" dirty="0">
                <a:solidFill>
                  <a:srgbClr val="231F20"/>
                </a:solidFill>
                <a:latin typeface="Calibri Light"/>
                <a:cs typeface="Calibri Light"/>
              </a:rPr>
              <a:t> </a:t>
            </a:r>
            <a:r>
              <a:rPr lang="en-AU" sz="1800" dirty="0">
                <a:solidFill>
                  <a:srgbClr val="231F20"/>
                </a:solidFill>
                <a:latin typeface="Calibri Light"/>
                <a:cs typeface="Calibri Light"/>
              </a:rPr>
              <a:t>access</a:t>
            </a:r>
            <a:r>
              <a:rPr lang="en-AU" sz="1800" spc="-29" dirty="0">
                <a:solidFill>
                  <a:srgbClr val="231F20"/>
                </a:solidFill>
                <a:latin typeface="Calibri Light"/>
                <a:cs typeface="Calibri Light"/>
              </a:rPr>
              <a:t> </a:t>
            </a:r>
            <a:r>
              <a:rPr lang="en-AU" sz="1800" dirty="0">
                <a:solidFill>
                  <a:srgbClr val="231F20"/>
                </a:solidFill>
                <a:latin typeface="Calibri Light"/>
                <a:cs typeface="Calibri Light"/>
              </a:rPr>
              <a:t>health </a:t>
            </a:r>
            <a:r>
              <a:rPr lang="en-AU" sz="1800" spc="-325" dirty="0">
                <a:solidFill>
                  <a:srgbClr val="231F20"/>
                </a:solidFill>
                <a:latin typeface="Calibri Light"/>
                <a:cs typeface="Calibri Light"/>
              </a:rPr>
              <a:t> </a:t>
            </a:r>
            <a:r>
              <a:rPr lang="en-AU" sz="1800" dirty="0">
                <a:solidFill>
                  <a:srgbClr val="231F20"/>
                </a:solidFill>
                <a:latin typeface="Calibri Light"/>
                <a:cs typeface="Calibri Light"/>
              </a:rPr>
              <a:t>services.</a:t>
            </a:r>
            <a:endParaRPr lang="en-AU" sz="1800" dirty="0">
              <a:latin typeface="Calibri Light"/>
              <a:cs typeface="Calibri Light"/>
            </a:endParaRPr>
          </a:p>
        </p:txBody>
      </p:sp>
      <p:sp>
        <p:nvSpPr>
          <p:cNvPr id="11" name="object 11">
            <a:extLst>
              <a:ext uri="{C183D7F6-B498-43B3-948B-1728B52AA6E4}">
                <adec:decorative xmlns:adec="http://schemas.microsoft.com/office/drawing/2017/decorative" val="1"/>
              </a:ext>
            </a:extLst>
          </p:cNvPr>
          <p:cNvSpPr txBox="1"/>
          <p:nvPr/>
        </p:nvSpPr>
        <p:spPr>
          <a:xfrm>
            <a:off x="3521407" y="1804286"/>
            <a:ext cx="1193493" cy="1314462"/>
          </a:xfrm>
          <a:prstGeom prst="rect">
            <a:avLst/>
          </a:prstGeom>
        </p:spPr>
        <p:txBody>
          <a:bodyPr vert="horz" wrap="square" lIns="0" tIns="69850" rIns="0" bIns="0" rtlCol="0">
            <a:spAutoFit/>
          </a:bodyPr>
          <a:lstStyle/>
          <a:p>
            <a:pPr marR="2646" algn="ctr">
              <a:spcBef>
                <a:spcPts val="550"/>
              </a:spcBef>
            </a:pPr>
            <a:r>
              <a:rPr sz="2000" b="1" spc="-4" dirty="0">
                <a:solidFill>
                  <a:srgbClr val="020303"/>
                </a:solidFill>
                <a:latin typeface="Calibri"/>
                <a:cs typeface="Calibri"/>
              </a:rPr>
              <a:t>Norms</a:t>
            </a:r>
            <a:endParaRPr sz="2000" dirty="0">
              <a:latin typeface="Calibri"/>
              <a:cs typeface="Calibri"/>
            </a:endParaRPr>
          </a:p>
          <a:p>
            <a:pPr marL="10583" marR="4233" indent="-529" algn="ctr">
              <a:lnSpc>
                <a:spcPts val="1667"/>
              </a:lnSpc>
              <a:spcBef>
                <a:spcPts val="517"/>
              </a:spcBef>
            </a:pPr>
            <a:r>
              <a:rPr spc="-8" dirty="0">
                <a:solidFill>
                  <a:srgbClr val="020303"/>
                </a:solidFill>
                <a:latin typeface="Calibri Light"/>
                <a:cs typeface="Calibri Light"/>
              </a:rPr>
              <a:t>Beliefs </a:t>
            </a:r>
            <a:r>
              <a:rPr spc="-4" dirty="0">
                <a:solidFill>
                  <a:srgbClr val="020303"/>
                </a:solidFill>
                <a:latin typeface="Calibri Light"/>
                <a:cs typeface="Calibri Light"/>
              </a:rPr>
              <a:t> </a:t>
            </a:r>
            <a:r>
              <a:rPr spc="-17" dirty="0">
                <a:solidFill>
                  <a:srgbClr val="020303"/>
                </a:solidFill>
                <a:latin typeface="Calibri Light"/>
                <a:cs typeface="Calibri Light"/>
              </a:rPr>
              <a:t>Attitudes </a:t>
            </a:r>
            <a:r>
              <a:rPr spc="-12" dirty="0">
                <a:solidFill>
                  <a:srgbClr val="020303"/>
                </a:solidFill>
                <a:latin typeface="Calibri Light"/>
                <a:cs typeface="Calibri Light"/>
              </a:rPr>
              <a:t> </a:t>
            </a:r>
            <a:r>
              <a:rPr spc="-17" dirty="0">
                <a:solidFill>
                  <a:srgbClr val="020303"/>
                </a:solidFill>
                <a:latin typeface="Calibri Light"/>
                <a:cs typeface="Calibri Light"/>
              </a:rPr>
              <a:t>Values </a:t>
            </a:r>
            <a:r>
              <a:rPr spc="-12" dirty="0">
                <a:solidFill>
                  <a:srgbClr val="020303"/>
                </a:solidFill>
                <a:latin typeface="Calibri Light"/>
                <a:cs typeface="Calibri Light"/>
              </a:rPr>
              <a:t> </a:t>
            </a:r>
            <a:r>
              <a:rPr dirty="0">
                <a:solidFill>
                  <a:srgbClr val="020303"/>
                </a:solidFill>
                <a:latin typeface="Calibri Light"/>
                <a:cs typeface="Calibri Light"/>
              </a:rPr>
              <a:t>S</a:t>
            </a:r>
            <a:r>
              <a:rPr spc="-17" dirty="0">
                <a:solidFill>
                  <a:srgbClr val="020303"/>
                </a:solidFill>
                <a:latin typeface="Calibri Light"/>
                <a:cs typeface="Calibri Light"/>
              </a:rPr>
              <a:t>t</a:t>
            </a:r>
            <a:r>
              <a:rPr spc="-4" dirty="0">
                <a:solidFill>
                  <a:srgbClr val="020303"/>
                </a:solidFill>
                <a:latin typeface="Calibri Light"/>
                <a:cs typeface="Calibri Light"/>
              </a:rPr>
              <a:t>e</a:t>
            </a:r>
            <a:r>
              <a:rPr spc="-25" dirty="0">
                <a:solidFill>
                  <a:srgbClr val="020303"/>
                </a:solidFill>
                <a:latin typeface="Calibri Light"/>
                <a:cs typeface="Calibri Light"/>
              </a:rPr>
              <a:t>r</a:t>
            </a:r>
            <a:r>
              <a:rPr spc="-4" dirty="0">
                <a:solidFill>
                  <a:srgbClr val="020303"/>
                </a:solidFill>
                <a:latin typeface="Calibri Light"/>
                <a:cs typeface="Calibri Light"/>
              </a:rPr>
              <a:t>eotype</a:t>
            </a:r>
            <a:endParaRPr dirty="0">
              <a:latin typeface="Calibri Light"/>
              <a:cs typeface="Calibri Light"/>
            </a:endParaRPr>
          </a:p>
        </p:txBody>
      </p:sp>
      <p:sp>
        <p:nvSpPr>
          <p:cNvPr id="12" name="object 12">
            <a:extLst>
              <a:ext uri="{C183D7F6-B498-43B3-948B-1728B52AA6E4}">
                <adec:decorative xmlns:adec="http://schemas.microsoft.com/office/drawing/2017/decorative" val="1"/>
              </a:ext>
            </a:extLst>
          </p:cNvPr>
          <p:cNvSpPr txBox="1"/>
          <p:nvPr/>
        </p:nvSpPr>
        <p:spPr>
          <a:xfrm>
            <a:off x="2060812" y="4183800"/>
            <a:ext cx="1410703" cy="1320874"/>
          </a:xfrm>
          <a:prstGeom prst="rect">
            <a:avLst/>
          </a:prstGeom>
        </p:spPr>
        <p:txBody>
          <a:bodyPr vert="horz" wrap="square" lIns="0" tIns="69850" rIns="0" bIns="0" rtlCol="0">
            <a:spAutoFit/>
          </a:bodyPr>
          <a:lstStyle/>
          <a:p>
            <a:pPr algn="ctr">
              <a:spcBef>
                <a:spcPts val="550"/>
              </a:spcBef>
            </a:pPr>
            <a:r>
              <a:rPr sz="2000" b="1" spc="-8">
                <a:solidFill>
                  <a:srgbClr val="020303"/>
                </a:solidFill>
                <a:latin typeface="Calibri"/>
                <a:cs typeface="Calibri"/>
              </a:rPr>
              <a:t>Structures</a:t>
            </a:r>
            <a:endParaRPr sz="2000">
              <a:latin typeface="Calibri"/>
              <a:cs typeface="Calibri"/>
            </a:endParaRPr>
          </a:p>
          <a:p>
            <a:pPr marL="138636" marR="97362" indent="-529" algn="ctr">
              <a:lnSpc>
                <a:spcPts val="1667"/>
              </a:lnSpc>
              <a:spcBef>
                <a:spcPts val="517"/>
              </a:spcBef>
            </a:pPr>
            <a:r>
              <a:rPr spc="-8">
                <a:solidFill>
                  <a:srgbClr val="020303"/>
                </a:solidFill>
                <a:latin typeface="Calibri Light"/>
                <a:cs typeface="Calibri Light"/>
              </a:rPr>
              <a:t>Policies </a:t>
            </a:r>
            <a:r>
              <a:rPr spc="-4">
                <a:solidFill>
                  <a:srgbClr val="020303"/>
                </a:solidFill>
                <a:latin typeface="Calibri Light"/>
                <a:cs typeface="Calibri Light"/>
              </a:rPr>
              <a:t> </a:t>
            </a:r>
            <a:r>
              <a:rPr spc="-12">
                <a:solidFill>
                  <a:srgbClr val="020303"/>
                </a:solidFill>
                <a:latin typeface="Calibri Light"/>
                <a:cs typeface="Calibri Light"/>
              </a:rPr>
              <a:t>Laws </a:t>
            </a:r>
            <a:r>
              <a:rPr spc="-8">
                <a:solidFill>
                  <a:srgbClr val="020303"/>
                </a:solidFill>
                <a:latin typeface="Calibri Light"/>
                <a:cs typeface="Calibri Light"/>
              </a:rPr>
              <a:t> </a:t>
            </a:r>
            <a:r>
              <a:rPr spc="-12">
                <a:solidFill>
                  <a:srgbClr val="020303"/>
                </a:solidFill>
                <a:latin typeface="Calibri Light"/>
                <a:cs typeface="Calibri Light"/>
              </a:rPr>
              <a:t>Systems </a:t>
            </a:r>
            <a:r>
              <a:rPr spc="-8">
                <a:solidFill>
                  <a:srgbClr val="020303"/>
                </a:solidFill>
                <a:latin typeface="Calibri Light"/>
                <a:cs typeface="Calibri Light"/>
              </a:rPr>
              <a:t> </a:t>
            </a:r>
            <a:r>
              <a:rPr spc="-4">
                <a:solidFill>
                  <a:srgbClr val="020303"/>
                </a:solidFill>
                <a:latin typeface="Calibri Light"/>
                <a:cs typeface="Calibri Light"/>
              </a:rPr>
              <a:t>Hie</a:t>
            </a:r>
            <a:r>
              <a:rPr spc="-33">
                <a:solidFill>
                  <a:srgbClr val="020303"/>
                </a:solidFill>
                <a:latin typeface="Calibri Light"/>
                <a:cs typeface="Calibri Light"/>
              </a:rPr>
              <a:t>r</a:t>
            </a:r>
            <a:r>
              <a:rPr>
                <a:solidFill>
                  <a:srgbClr val="020303"/>
                </a:solidFill>
                <a:latin typeface="Calibri Light"/>
                <a:cs typeface="Calibri Light"/>
              </a:rPr>
              <a:t>a</a:t>
            </a:r>
            <a:r>
              <a:rPr spc="-25">
                <a:solidFill>
                  <a:srgbClr val="020303"/>
                </a:solidFill>
                <a:latin typeface="Calibri Light"/>
                <a:cs typeface="Calibri Light"/>
              </a:rPr>
              <a:t>r</a:t>
            </a:r>
            <a:r>
              <a:rPr spc="-4">
                <a:solidFill>
                  <a:srgbClr val="020303"/>
                </a:solidFill>
                <a:latin typeface="Calibri Light"/>
                <a:cs typeface="Calibri Light"/>
              </a:rPr>
              <a:t>chies</a:t>
            </a:r>
            <a:endParaRPr>
              <a:latin typeface="Calibri Light"/>
              <a:cs typeface="Calibri Light"/>
            </a:endParaRPr>
          </a:p>
        </p:txBody>
      </p:sp>
      <p:sp>
        <p:nvSpPr>
          <p:cNvPr id="13" name="object 13">
            <a:extLst>
              <a:ext uri="{C183D7F6-B498-43B3-948B-1728B52AA6E4}">
                <adec:decorative xmlns:adec="http://schemas.microsoft.com/office/drawing/2017/decorative" val="1"/>
              </a:ext>
            </a:extLst>
          </p:cNvPr>
          <p:cNvSpPr txBox="1"/>
          <p:nvPr/>
        </p:nvSpPr>
        <p:spPr>
          <a:xfrm>
            <a:off x="4952162" y="4237817"/>
            <a:ext cx="1143838" cy="1102866"/>
          </a:xfrm>
          <a:prstGeom prst="rect">
            <a:avLst/>
          </a:prstGeom>
        </p:spPr>
        <p:txBody>
          <a:bodyPr vert="horz" wrap="square" lIns="0" tIns="69850" rIns="0" bIns="0" rtlCol="0">
            <a:spAutoFit/>
          </a:bodyPr>
          <a:lstStyle/>
          <a:p>
            <a:pPr algn="ctr">
              <a:spcBef>
                <a:spcPts val="550"/>
              </a:spcBef>
            </a:pPr>
            <a:r>
              <a:rPr sz="2000" b="1" spc="-12">
                <a:solidFill>
                  <a:srgbClr val="020303"/>
                </a:solidFill>
                <a:latin typeface="Calibri"/>
                <a:cs typeface="Calibri"/>
              </a:rPr>
              <a:t>Practices</a:t>
            </a:r>
            <a:endParaRPr sz="2000">
              <a:latin typeface="Calibri"/>
              <a:cs typeface="Calibri"/>
            </a:endParaRPr>
          </a:p>
          <a:p>
            <a:pPr marL="75668" marR="31220" algn="ctr">
              <a:lnSpc>
                <a:spcPts val="1667"/>
              </a:lnSpc>
              <a:spcBef>
                <a:spcPts val="512"/>
              </a:spcBef>
            </a:pPr>
            <a:r>
              <a:rPr spc="-4">
                <a:solidFill>
                  <a:srgbClr val="020303"/>
                </a:solidFill>
                <a:latin typeface="Calibri Light"/>
                <a:cs typeface="Calibri Light"/>
              </a:rPr>
              <a:t>Beh</a:t>
            </a:r>
            <a:r>
              <a:rPr spc="-29">
                <a:solidFill>
                  <a:srgbClr val="020303"/>
                </a:solidFill>
                <a:latin typeface="Calibri Light"/>
                <a:cs typeface="Calibri Light"/>
              </a:rPr>
              <a:t>a</a:t>
            </a:r>
            <a:r>
              <a:rPr>
                <a:solidFill>
                  <a:srgbClr val="020303"/>
                </a:solidFill>
                <a:latin typeface="Calibri Light"/>
                <a:cs typeface="Calibri Light"/>
              </a:rPr>
              <a:t>viou</a:t>
            </a:r>
            <a:r>
              <a:rPr spc="-33">
                <a:solidFill>
                  <a:srgbClr val="020303"/>
                </a:solidFill>
                <a:latin typeface="Calibri Light"/>
                <a:cs typeface="Calibri Light"/>
              </a:rPr>
              <a:t>r</a:t>
            </a:r>
            <a:r>
              <a:rPr>
                <a:solidFill>
                  <a:srgbClr val="020303"/>
                </a:solidFill>
                <a:latin typeface="Calibri Light"/>
                <a:cs typeface="Calibri Light"/>
              </a:rPr>
              <a:t>s  </a:t>
            </a:r>
            <a:r>
              <a:rPr spc="-8">
                <a:solidFill>
                  <a:srgbClr val="020303"/>
                </a:solidFill>
                <a:latin typeface="Calibri Light"/>
                <a:cs typeface="Calibri Light"/>
              </a:rPr>
              <a:t>Actions </a:t>
            </a:r>
            <a:r>
              <a:rPr spc="-4">
                <a:solidFill>
                  <a:srgbClr val="020303"/>
                </a:solidFill>
                <a:latin typeface="Calibri Light"/>
                <a:cs typeface="Calibri Light"/>
              </a:rPr>
              <a:t> </a:t>
            </a:r>
            <a:r>
              <a:rPr spc="-12">
                <a:solidFill>
                  <a:srgbClr val="020303"/>
                </a:solidFill>
                <a:latin typeface="Calibri Light"/>
                <a:cs typeface="Calibri Light"/>
              </a:rPr>
              <a:t>Processes</a:t>
            </a:r>
            <a:endParaRPr>
              <a:latin typeface="Calibri Light"/>
              <a:cs typeface="Calibri Light"/>
            </a:endParaRPr>
          </a:p>
        </p:txBody>
      </p:sp>
      <p:sp>
        <p:nvSpPr>
          <p:cNvPr id="19" name="object 19">
            <a:extLst>
              <a:ext uri="{C183D7F6-B498-43B3-948B-1728B52AA6E4}">
                <adec:decorative xmlns:adec="http://schemas.microsoft.com/office/drawing/2017/decorative" val="1"/>
              </a:ext>
            </a:extLst>
          </p:cNvPr>
          <p:cNvSpPr/>
          <p:nvPr/>
        </p:nvSpPr>
        <p:spPr>
          <a:xfrm flipV="1">
            <a:off x="7698600" y="2122124"/>
            <a:ext cx="668315" cy="238304"/>
          </a:xfrm>
          <a:custGeom>
            <a:avLst/>
            <a:gdLst/>
            <a:ahLst/>
            <a:cxnLst/>
            <a:rect l="l" t="t" r="r" b="b"/>
            <a:pathLst>
              <a:path w="2514600">
                <a:moveTo>
                  <a:pt x="0" y="0"/>
                </a:moveTo>
                <a:lnTo>
                  <a:pt x="2514600" y="0"/>
                </a:lnTo>
              </a:path>
            </a:pathLst>
          </a:custGeom>
          <a:ln w="25400">
            <a:solidFill>
              <a:srgbClr val="672A40"/>
            </a:solidFill>
          </a:ln>
        </p:spPr>
        <p:txBody>
          <a:bodyPr wrap="square" lIns="0" tIns="0" rIns="0" bIns="0" rtlCol="0"/>
          <a:lstStyle/>
          <a:p>
            <a:endParaRPr sz="1500"/>
          </a:p>
        </p:txBody>
      </p:sp>
      <p:sp>
        <p:nvSpPr>
          <p:cNvPr id="27" name="object 19">
            <a:extLst>
              <a:ext uri="{FF2B5EF4-FFF2-40B4-BE49-F238E27FC236}">
                <a16:creationId xmlns:a16="http://schemas.microsoft.com/office/drawing/2014/main" id="{12552DF0-8FC8-4563-846B-049887C58961}"/>
              </a:ext>
              <a:ext uri="{C183D7F6-B498-43B3-948B-1728B52AA6E4}">
                <adec:decorative xmlns:adec="http://schemas.microsoft.com/office/drawing/2017/decorative" val="1"/>
              </a:ext>
            </a:extLst>
          </p:cNvPr>
          <p:cNvSpPr/>
          <p:nvPr/>
        </p:nvSpPr>
        <p:spPr>
          <a:xfrm rot="5400000" flipV="1">
            <a:off x="5908633" y="3643981"/>
            <a:ext cx="3863227" cy="285634"/>
          </a:xfrm>
          <a:custGeom>
            <a:avLst/>
            <a:gdLst/>
            <a:ahLst/>
            <a:cxnLst/>
            <a:rect l="l" t="t" r="r" b="b"/>
            <a:pathLst>
              <a:path w="2514600">
                <a:moveTo>
                  <a:pt x="0" y="0"/>
                </a:moveTo>
                <a:lnTo>
                  <a:pt x="2514600" y="0"/>
                </a:lnTo>
              </a:path>
            </a:pathLst>
          </a:custGeom>
          <a:ln w="25400">
            <a:solidFill>
              <a:srgbClr val="672A40"/>
            </a:solidFill>
          </a:ln>
        </p:spPr>
        <p:txBody>
          <a:bodyPr wrap="square" lIns="0" tIns="0" rIns="0" bIns="0" rtlCol="0"/>
          <a:lstStyle/>
          <a:p>
            <a:endParaRPr sz="15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1" dirty="0"/>
              <a:t>EQUALITY</a:t>
            </a:r>
            <a:r>
              <a:rPr spc="-25" dirty="0"/>
              <a:t> </a:t>
            </a:r>
            <a:r>
              <a:rPr spc="-8" dirty="0"/>
              <a:t>AND</a:t>
            </a:r>
            <a:r>
              <a:rPr spc="-21" dirty="0"/>
              <a:t> </a:t>
            </a:r>
            <a:r>
              <a:rPr spc="-17" dirty="0"/>
              <a:t>EQUITY</a:t>
            </a:r>
          </a:p>
        </p:txBody>
      </p:sp>
      <p:sp>
        <p:nvSpPr>
          <p:cNvPr id="35" name="TextBox 34">
            <a:extLst>
              <a:ext uri="{FF2B5EF4-FFF2-40B4-BE49-F238E27FC236}">
                <a16:creationId xmlns:a16="http://schemas.microsoft.com/office/drawing/2014/main" id="{42BEC3DE-AB5A-4A7B-A76F-2751CE431F5F}"/>
              </a:ext>
            </a:extLst>
          </p:cNvPr>
          <p:cNvSpPr txBox="1"/>
          <p:nvPr/>
        </p:nvSpPr>
        <p:spPr>
          <a:xfrm>
            <a:off x="645555" y="1372008"/>
            <a:ext cx="8139635" cy="400110"/>
          </a:xfrm>
          <a:prstGeom prst="rect">
            <a:avLst/>
          </a:prstGeom>
          <a:noFill/>
        </p:spPr>
        <p:txBody>
          <a:bodyPr wrap="square" rtlCol="0">
            <a:spAutoFit/>
          </a:bodyPr>
          <a:lstStyle/>
          <a:p>
            <a:r>
              <a:rPr lang="en-AU" sz="2000"/>
              <a:t>An equity </a:t>
            </a:r>
            <a:r>
              <a:rPr lang="en-AU" sz="2000" b="1" i="1"/>
              <a:t>approach</a:t>
            </a:r>
            <a:r>
              <a:rPr lang="en-AU" sz="2000"/>
              <a:t> aims to achieve the </a:t>
            </a:r>
            <a:r>
              <a:rPr lang="en-AU" sz="2000" b="1" i="1"/>
              <a:t>goal</a:t>
            </a:r>
            <a:r>
              <a:rPr lang="en-AU" sz="2000"/>
              <a:t> of equality.</a:t>
            </a:r>
          </a:p>
        </p:txBody>
      </p:sp>
      <p:grpSp>
        <p:nvGrpSpPr>
          <p:cNvPr id="11" name="object 11" descr="An illustration of three people standing in front of a fence. A woman looking over the fence, a child shorter than the fence and person in a wheelchair who cant see over the fence. Each person has the same size box sitting next to them. "/>
          <p:cNvGrpSpPr/>
          <p:nvPr/>
        </p:nvGrpSpPr>
        <p:grpSpPr>
          <a:xfrm>
            <a:off x="666747" y="2444733"/>
            <a:ext cx="3524250" cy="2032000"/>
            <a:chOff x="800096" y="2933680"/>
            <a:chExt cx="4229100" cy="2438400"/>
          </a:xfrm>
        </p:grpSpPr>
        <p:sp>
          <p:nvSpPr>
            <p:cNvPr id="12" name="object 12"/>
            <p:cNvSpPr/>
            <p:nvPr/>
          </p:nvSpPr>
          <p:spPr>
            <a:xfrm>
              <a:off x="800087" y="3361092"/>
              <a:ext cx="4127500" cy="1609090"/>
            </a:xfrm>
            <a:custGeom>
              <a:avLst/>
              <a:gdLst/>
              <a:ahLst/>
              <a:cxnLst/>
              <a:rect l="l" t="t" r="r" b="b"/>
              <a:pathLst>
                <a:path w="4127500" h="1609089">
                  <a:moveTo>
                    <a:pt x="4127500" y="127876"/>
                  </a:moveTo>
                  <a:lnTo>
                    <a:pt x="4089743" y="64033"/>
                  </a:lnTo>
                  <a:lnTo>
                    <a:pt x="4051973" y="203"/>
                  </a:lnTo>
                  <a:lnTo>
                    <a:pt x="3976446" y="127876"/>
                  </a:lnTo>
                  <a:lnTo>
                    <a:pt x="3976446" y="303339"/>
                  </a:lnTo>
                  <a:lnTo>
                    <a:pt x="3976446" y="447611"/>
                  </a:lnTo>
                  <a:lnTo>
                    <a:pt x="3976446" y="1191717"/>
                  </a:lnTo>
                  <a:lnTo>
                    <a:pt x="3862565" y="1191717"/>
                  </a:lnTo>
                  <a:lnTo>
                    <a:pt x="3862565" y="447611"/>
                  </a:lnTo>
                  <a:lnTo>
                    <a:pt x="3976446" y="447611"/>
                  </a:lnTo>
                  <a:lnTo>
                    <a:pt x="3976446" y="303339"/>
                  </a:lnTo>
                  <a:lnTo>
                    <a:pt x="3862565" y="303339"/>
                  </a:lnTo>
                  <a:lnTo>
                    <a:pt x="3862565" y="127876"/>
                  </a:lnTo>
                  <a:lnTo>
                    <a:pt x="3824795" y="64033"/>
                  </a:lnTo>
                  <a:lnTo>
                    <a:pt x="3787025" y="203"/>
                  </a:lnTo>
                  <a:lnTo>
                    <a:pt x="3711498" y="127876"/>
                  </a:lnTo>
                  <a:lnTo>
                    <a:pt x="3711498" y="303339"/>
                  </a:lnTo>
                  <a:lnTo>
                    <a:pt x="3711498" y="447611"/>
                  </a:lnTo>
                  <a:lnTo>
                    <a:pt x="3711498" y="1191717"/>
                  </a:lnTo>
                  <a:lnTo>
                    <a:pt x="3597605" y="1191717"/>
                  </a:lnTo>
                  <a:lnTo>
                    <a:pt x="3597605" y="447611"/>
                  </a:lnTo>
                  <a:lnTo>
                    <a:pt x="3711498" y="447611"/>
                  </a:lnTo>
                  <a:lnTo>
                    <a:pt x="3711498" y="303339"/>
                  </a:lnTo>
                  <a:lnTo>
                    <a:pt x="3597605" y="303339"/>
                  </a:lnTo>
                  <a:lnTo>
                    <a:pt x="3597605" y="127876"/>
                  </a:lnTo>
                  <a:lnTo>
                    <a:pt x="3559848" y="64033"/>
                  </a:lnTo>
                  <a:lnTo>
                    <a:pt x="3522078" y="203"/>
                  </a:lnTo>
                  <a:lnTo>
                    <a:pt x="3446551" y="127876"/>
                  </a:lnTo>
                  <a:lnTo>
                    <a:pt x="3446551" y="303339"/>
                  </a:lnTo>
                  <a:lnTo>
                    <a:pt x="3446551" y="447611"/>
                  </a:lnTo>
                  <a:lnTo>
                    <a:pt x="3446551" y="1191717"/>
                  </a:lnTo>
                  <a:lnTo>
                    <a:pt x="3332657" y="1191717"/>
                  </a:lnTo>
                  <a:lnTo>
                    <a:pt x="3332657" y="447611"/>
                  </a:lnTo>
                  <a:lnTo>
                    <a:pt x="3446551" y="447611"/>
                  </a:lnTo>
                  <a:lnTo>
                    <a:pt x="3446551" y="303339"/>
                  </a:lnTo>
                  <a:lnTo>
                    <a:pt x="3332657" y="303339"/>
                  </a:lnTo>
                  <a:lnTo>
                    <a:pt x="3332657" y="127876"/>
                  </a:lnTo>
                  <a:lnTo>
                    <a:pt x="3294888" y="64033"/>
                  </a:lnTo>
                  <a:lnTo>
                    <a:pt x="3257118" y="203"/>
                  </a:lnTo>
                  <a:lnTo>
                    <a:pt x="3181591" y="127876"/>
                  </a:lnTo>
                  <a:lnTo>
                    <a:pt x="3181591" y="303339"/>
                  </a:lnTo>
                  <a:lnTo>
                    <a:pt x="3181591" y="447611"/>
                  </a:lnTo>
                  <a:lnTo>
                    <a:pt x="3181591" y="1191717"/>
                  </a:lnTo>
                  <a:lnTo>
                    <a:pt x="3067697" y="1191717"/>
                  </a:lnTo>
                  <a:lnTo>
                    <a:pt x="3067697" y="447611"/>
                  </a:lnTo>
                  <a:lnTo>
                    <a:pt x="3181591" y="447611"/>
                  </a:lnTo>
                  <a:lnTo>
                    <a:pt x="3181591" y="303339"/>
                  </a:lnTo>
                  <a:lnTo>
                    <a:pt x="3067697" y="303339"/>
                  </a:lnTo>
                  <a:lnTo>
                    <a:pt x="3067697" y="128701"/>
                  </a:lnTo>
                  <a:lnTo>
                    <a:pt x="3029940" y="64871"/>
                  </a:lnTo>
                  <a:lnTo>
                    <a:pt x="2992170" y="1041"/>
                  </a:lnTo>
                  <a:lnTo>
                    <a:pt x="2916644" y="128701"/>
                  </a:lnTo>
                  <a:lnTo>
                    <a:pt x="2916644" y="303339"/>
                  </a:lnTo>
                  <a:lnTo>
                    <a:pt x="2916644" y="447611"/>
                  </a:lnTo>
                  <a:lnTo>
                    <a:pt x="2916644" y="1191717"/>
                  </a:lnTo>
                  <a:lnTo>
                    <a:pt x="2802750" y="1191717"/>
                  </a:lnTo>
                  <a:lnTo>
                    <a:pt x="2802750" y="447611"/>
                  </a:lnTo>
                  <a:lnTo>
                    <a:pt x="2916644" y="447611"/>
                  </a:lnTo>
                  <a:lnTo>
                    <a:pt x="2916644" y="303339"/>
                  </a:lnTo>
                  <a:lnTo>
                    <a:pt x="2802750" y="303339"/>
                  </a:lnTo>
                  <a:lnTo>
                    <a:pt x="2802750" y="128701"/>
                  </a:lnTo>
                  <a:lnTo>
                    <a:pt x="2764993" y="64871"/>
                  </a:lnTo>
                  <a:lnTo>
                    <a:pt x="2727223" y="1041"/>
                  </a:lnTo>
                  <a:lnTo>
                    <a:pt x="2651696" y="128701"/>
                  </a:lnTo>
                  <a:lnTo>
                    <a:pt x="2651696" y="303339"/>
                  </a:lnTo>
                  <a:lnTo>
                    <a:pt x="2651696" y="447611"/>
                  </a:lnTo>
                  <a:lnTo>
                    <a:pt x="2651696" y="1191717"/>
                  </a:lnTo>
                  <a:lnTo>
                    <a:pt x="2537803" y="1191717"/>
                  </a:lnTo>
                  <a:lnTo>
                    <a:pt x="2537803" y="447611"/>
                  </a:lnTo>
                  <a:lnTo>
                    <a:pt x="2651696" y="447611"/>
                  </a:lnTo>
                  <a:lnTo>
                    <a:pt x="2651696" y="303339"/>
                  </a:lnTo>
                  <a:lnTo>
                    <a:pt x="2537803" y="303339"/>
                  </a:lnTo>
                  <a:lnTo>
                    <a:pt x="2537803" y="128701"/>
                  </a:lnTo>
                  <a:lnTo>
                    <a:pt x="2500033" y="64871"/>
                  </a:lnTo>
                  <a:lnTo>
                    <a:pt x="2462263" y="1041"/>
                  </a:lnTo>
                  <a:lnTo>
                    <a:pt x="2386736" y="128701"/>
                  </a:lnTo>
                  <a:lnTo>
                    <a:pt x="2386736" y="303339"/>
                  </a:lnTo>
                  <a:lnTo>
                    <a:pt x="2386736" y="447611"/>
                  </a:lnTo>
                  <a:lnTo>
                    <a:pt x="2386736" y="1191717"/>
                  </a:lnTo>
                  <a:lnTo>
                    <a:pt x="2272842" y="1191717"/>
                  </a:lnTo>
                  <a:lnTo>
                    <a:pt x="2272842" y="447611"/>
                  </a:lnTo>
                  <a:lnTo>
                    <a:pt x="2386736" y="447611"/>
                  </a:lnTo>
                  <a:lnTo>
                    <a:pt x="2386736" y="303339"/>
                  </a:lnTo>
                  <a:lnTo>
                    <a:pt x="2272842" y="303339"/>
                  </a:lnTo>
                  <a:lnTo>
                    <a:pt x="2272842" y="128701"/>
                  </a:lnTo>
                  <a:lnTo>
                    <a:pt x="2235085" y="64871"/>
                  </a:lnTo>
                  <a:lnTo>
                    <a:pt x="2197316" y="1041"/>
                  </a:lnTo>
                  <a:lnTo>
                    <a:pt x="2121789" y="128701"/>
                  </a:lnTo>
                  <a:lnTo>
                    <a:pt x="2121789" y="303339"/>
                  </a:lnTo>
                  <a:lnTo>
                    <a:pt x="2121789" y="447611"/>
                  </a:lnTo>
                  <a:lnTo>
                    <a:pt x="2121789" y="1191717"/>
                  </a:lnTo>
                  <a:lnTo>
                    <a:pt x="2005723" y="1191717"/>
                  </a:lnTo>
                  <a:lnTo>
                    <a:pt x="2005723" y="447611"/>
                  </a:lnTo>
                  <a:lnTo>
                    <a:pt x="2121789" y="447611"/>
                  </a:lnTo>
                  <a:lnTo>
                    <a:pt x="2121789" y="303339"/>
                  </a:lnTo>
                  <a:lnTo>
                    <a:pt x="2005723" y="303339"/>
                  </a:lnTo>
                  <a:lnTo>
                    <a:pt x="2005723" y="127660"/>
                  </a:lnTo>
                  <a:lnTo>
                    <a:pt x="1967953" y="63830"/>
                  </a:lnTo>
                  <a:lnTo>
                    <a:pt x="1930184" y="0"/>
                  </a:lnTo>
                  <a:lnTo>
                    <a:pt x="1854657" y="127660"/>
                  </a:lnTo>
                  <a:lnTo>
                    <a:pt x="1854657" y="303339"/>
                  </a:lnTo>
                  <a:lnTo>
                    <a:pt x="1854657" y="447611"/>
                  </a:lnTo>
                  <a:lnTo>
                    <a:pt x="1854657" y="1191717"/>
                  </a:lnTo>
                  <a:lnTo>
                    <a:pt x="1740776" y="1191717"/>
                  </a:lnTo>
                  <a:lnTo>
                    <a:pt x="1740776" y="447611"/>
                  </a:lnTo>
                  <a:lnTo>
                    <a:pt x="1854657" y="447611"/>
                  </a:lnTo>
                  <a:lnTo>
                    <a:pt x="1854657" y="303339"/>
                  </a:lnTo>
                  <a:lnTo>
                    <a:pt x="1740776" y="303339"/>
                  </a:lnTo>
                  <a:lnTo>
                    <a:pt x="1740776" y="127660"/>
                  </a:lnTo>
                  <a:lnTo>
                    <a:pt x="1703006" y="63830"/>
                  </a:lnTo>
                  <a:lnTo>
                    <a:pt x="1665236" y="0"/>
                  </a:lnTo>
                  <a:lnTo>
                    <a:pt x="1589709" y="127660"/>
                  </a:lnTo>
                  <a:lnTo>
                    <a:pt x="1589709" y="303339"/>
                  </a:lnTo>
                  <a:lnTo>
                    <a:pt x="1589709" y="447611"/>
                  </a:lnTo>
                  <a:lnTo>
                    <a:pt x="1589709" y="1191717"/>
                  </a:lnTo>
                  <a:lnTo>
                    <a:pt x="1475816" y="1191717"/>
                  </a:lnTo>
                  <a:lnTo>
                    <a:pt x="1475816" y="447611"/>
                  </a:lnTo>
                  <a:lnTo>
                    <a:pt x="1589709" y="447611"/>
                  </a:lnTo>
                  <a:lnTo>
                    <a:pt x="1589709" y="303339"/>
                  </a:lnTo>
                  <a:lnTo>
                    <a:pt x="1475816" y="303339"/>
                  </a:lnTo>
                  <a:lnTo>
                    <a:pt x="1475816" y="127660"/>
                  </a:lnTo>
                  <a:lnTo>
                    <a:pt x="1438059" y="63830"/>
                  </a:lnTo>
                  <a:lnTo>
                    <a:pt x="1400289" y="0"/>
                  </a:lnTo>
                  <a:lnTo>
                    <a:pt x="1324762" y="127660"/>
                  </a:lnTo>
                  <a:lnTo>
                    <a:pt x="1324762" y="303339"/>
                  </a:lnTo>
                  <a:lnTo>
                    <a:pt x="1324762" y="447611"/>
                  </a:lnTo>
                  <a:lnTo>
                    <a:pt x="1324762" y="1191717"/>
                  </a:lnTo>
                  <a:lnTo>
                    <a:pt x="1210856" y="1191717"/>
                  </a:lnTo>
                  <a:lnTo>
                    <a:pt x="1210856" y="447611"/>
                  </a:lnTo>
                  <a:lnTo>
                    <a:pt x="1324762" y="447611"/>
                  </a:lnTo>
                  <a:lnTo>
                    <a:pt x="1324762" y="303339"/>
                  </a:lnTo>
                  <a:lnTo>
                    <a:pt x="1210856" y="303339"/>
                  </a:lnTo>
                  <a:lnTo>
                    <a:pt x="1210856" y="127660"/>
                  </a:lnTo>
                  <a:lnTo>
                    <a:pt x="1173099" y="63830"/>
                  </a:lnTo>
                  <a:lnTo>
                    <a:pt x="1135329" y="0"/>
                  </a:lnTo>
                  <a:lnTo>
                    <a:pt x="1059802" y="127660"/>
                  </a:lnTo>
                  <a:lnTo>
                    <a:pt x="1059802" y="303339"/>
                  </a:lnTo>
                  <a:lnTo>
                    <a:pt x="1059802" y="447611"/>
                  </a:lnTo>
                  <a:lnTo>
                    <a:pt x="1059802" y="1191717"/>
                  </a:lnTo>
                  <a:lnTo>
                    <a:pt x="945908" y="1191717"/>
                  </a:lnTo>
                  <a:lnTo>
                    <a:pt x="945908" y="447611"/>
                  </a:lnTo>
                  <a:lnTo>
                    <a:pt x="1059802" y="447611"/>
                  </a:lnTo>
                  <a:lnTo>
                    <a:pt x="1059802" y="303339"/>
                  </a:lnTo>
                  <a:lnTo>
                    <a:pt x="945908" y="303339"/>
                  </a:lnTo>
                  <a:lnTo>
                    <a:pt x="945908" y="128498"/>
                  </a:lnTo>
                  <a:lnTo>
                    <a:pt x="908151" y="64668"/>
                  </a:lnTo>
                  <a:lnTo>
                    <a:pt x="870381" y="838"/>
                  </a:lnTo>
                  <a:lnTo>
                    <a:pt x="794854" y="128498"/>
                  </a:lnTo>
                  <a:lnTo>
                    <a:pt x="794854" y="303339"/>
                  </a:lnTo>
                  <a:lnTo>
                    <a:pt x="680961" y="303339"/>
                  </a:lnTo>
                  <a:lnTo>
                    <a:pt x="680961" y="128498"/>
                  </a:lnTo>
                  <a:lnTo>
                    <a:pt x="643204" y="64668"/>
                  </a:lnTo>
                  <a:lnTo>
                    <a:pt x="605434" y="838"/>
                  </a:lnTo>
                  <a:lnTo>
                    <a:pt x="529907" y="128498"/>
                  </a:lnTo>
                  <a:lnTo>
                    <a:pt x="529907" y="303339"/>
                  </a:lnTo>
                  <a:lnTo>
                    <a:pt x="529907" y="447611"/>
                  </a:lnTo>
                  <a:lnTo>
                    <a:pt x="529907" y="1191717"/>
                  </a:lnTo>
                  <a:lnTo>
                    <a:pt x="416013" y="1191717"/>
                  </a:lnTo>
                  <a:lnTo>
                    <a:pt x="416013" y="447611"/>
                  </a:lnTo>
                  <a:lnTo>
                    <a:pt x="529907" y="447611"/>
                  </a:lnTo>
                  <a:lnTo>
                    <a:pt x="529907" y="303339"/>
                  </a:lnTo>
                  <a:lnTo>
                    <a:pt x="416013" y="303339"/>
                  </a:lnTo>
                  <a:lnTo>
                    <a:pt x="416013" y="128498"/>
                  </a:lnTo>
                  <a:lnTo>
                    <a:pt x="378256" y="64668"/>
                  </a:lnTo>
                  <a:lnTo>
                    <a:pt x="340487" y="838"/>
                  </a:lnTo>
                  <a:lnTo>
                    <a:pt x="264960" y="128498"/>
                  </a:lnTo>
                  <a:lnTo>
                    <a:pt x="264960" y="303339"/>
                  </a:lnTo>
                  <a:lnTo>
                    <a:pt x="151066" y="303339"/>
                  </a:lnTo>
                  <a:lnTo>
                    <a:pt x="151066" y="128498"/>
                  </a:lnTo>
                  <a:lnTo>
                    <a:pt x="113296" y="64668"/>
                  </a:lnTo>
                  <a:lnTo>
                    <a:pt x="75526" y="838"/>
                  </a:lnTo>
                  <a:lnTo>
                    <a:pt x="0" y="128498"/>
                  </a:lnTo>
                  <a:lnTo>
                    <a:pt x="0" y="1608505"/>
                  </a:lnTo>
                  <a:lnTo>
                    <a:pt x="151066" y="1608505"/>
                  </a:lnTo>
                  <a:lnTo>
                    <a:pt x="151066" y="447611"/>
                  </a:lnTo>
                  <a:lnTo>
                    <a:pt x="264960" y="447611"/>
                  </a:lnTo>
                  <a:lnTo>
                    <a:pt x="264960" y="1191717"/>
                  </a:lnTo>
                  <a:lnTo>
                    <a:pt x="260248" y="1191717"/>
                  </a:lnTo>
                  <a:lnTo>
                    <a:pt x="260248" y="1335989"/>
                  </a:lnTo>
                  <a:lnTo>
                    <a:pt x="264960" y="1335989"/>
                  </a:lnTo>
                  <a:lnTo>
                    <a:pt x="264960" y="1608505"/>
                  </a:lnTo>
                  <a:lnTo>
                    <a:pt x="416013" y="1608505"/>
                  </a:lnTo>
                  <a:lnTo>
                    <a:pt x="416013" y="1335989"/>
                  </a:lnTo>
                  <a:lnTo>
                    <a:pt x="529907" y="1335989"/>
                  </a:lnTo>
                  <a:lnTo>
                    <a:pt x="529907" y="1608505"/>
                  </a:lnTo>
                  <a:lnTo>
                    <a:pt x="680961" y="1608505"/>
                  </a:lnTo>
                  <a:lnTo>
                    <a:pt x="680961" y="1335989"/>
                  </a:lnTo>
                  <a:lnTo>
                    <a:pt x="694474" y="1335989"/>
                  </a:lnTo>
                  <a:lnTo>
                    <a:pt x="694474" y="1191717"/>
                  </a:lnTo>
                  <a:lnTo>
                    <a:pt x="680961" y="1191717"/>
                  </a:lnTo>
                  <a:lnTo>
                    <a:pt x="680961" y="447611"/>
                  </a:lnTo>
                  <a:lnTo>
                    <a:pt x="794854" y="447611"/>
                  </a:lnTo>
                  <a:lnTo>
                    <a:pt x="794854" y="1191717"/>
                  </a:lnTo>
                  <a:lnTo>
                    <a:pt x="788593" y="1191717"/>
                  </a:lnTo>
                  <a:lnTo>
                    <a:pt x="788593" y="1335989"/>
                  </a:lnTo>
                  <a:lnTo>
                    <a:pt x="794854" y="1335989"/>
                  </a:lnTo>
                  <a:lnTo>
                    <a:pt x="794854" y="1608505"/>
                  </a:lnTo>
                  <a:lnTo>
                    <a:pt x="945908" y="1608505"/>
                  </a:lnTo>
                  <a:lnTo>
                    <a:pt x="945908" y="1335989"/>
                  </a:lnTo>
                  <a:lnTo>
                    <a:pt x="1059802" y="1335989"/>
                  </a:lnTo>
                  <a:lnTo>
                    <a:pt x="1059802" y="1607667"/>
                  </a:lnTo>
                  <a:lnTo>
                    <a:pt x="1210856" y="1607667"/>
                  </a:lnTo>
                  <a:lnTo>
                    <a:pt x="1210856" y="1335989"/>
                  </a:lnTo>
                  <a:lnTo>
                    <a:pt x="1324762" y="1335989"/>
                  </a:lnTo>
                  <a:lnTo>
                    <a:pt x="1324762" y="1607667"/>
                  </a:lnTo>
                  <a:lnTo>
                    <a:pt x="1475816" y="1607667"/>
                  </a:lnTo>
                  <a:lnTo>
                    <a:pt x="1475816" y="1335989"/>
                  </a:lnTo>
                  <a:lnTo>
                    <a:pt x="1589709" y="1335989"/>
                  </a:lnTo>
                  <a:lnTo>
                    <a:pt x="1589709" y="1607667"/>
                  </a:lnTo>
                  <a:lnTo>
                    <a:pt x="1740776" y="1607667"/>
                  </a:lnTo>
                  <a:lnTo>
                    <a:pt x="1740776" y="1335989"/>
                  </a:lnTo>
                  <a:lnTo>
                    <a:pt x="1854657" y="1335989"/>
                  </a:lnTo>
                  <a:lnTo>
                    <a:pt x="1854657" y="1607667"/>
                  </a:lnTo>
                  <a:lnTo>
                    <a:pt x="2005723" y="1607667"/>
                  </a:lnTo>
                  <a:lnTo>
                    <a:pt x="2005723" y="1335989"/>
                  </a:lnTo>
                  <a:lnTo>
                    <a:pt x="2121789" y="1335989"/>
                  </a:lnTo>
                  <a:lnTo>
                    <a:pt x="2121789" y="1608709"/>
                  </a:lnTo>
                  <a:lnTo>
                    <a:pt x="2272842" y="1608709"/>
                  </a:lnTo>
                  <a:lnTo>
                    <a:pt x="2272842" y="1335989"/>
                  </a:lnTo>
                  <a:lnTo>
                    <a:pt x="2386736" y="1335989"/>
                  </a:lnTo>
                  <a:lnTo>
                    <a:pt x="2386736" y="1608709"/>
                  </a:lnTo>
                  <a:lnTo>
                    <a:pt x="2537803" y="1608709"/>
                  </a:lnTo>
                  <a:lnTo>
                    <a:pt x="2537803" y="1335989"/>
                  </a:lnTo>
                  <a:lnTo>
                    <a:pt x="2651696" y="1335989"/>
                  </a:lnTo>
                  <a:lnTo>
                    <a:pt x="2651696" y="1608709"/>
                  </a:lnTo>
                  <a:lnTo>
                    <a:pt x="2802750" y="1608709"/>
                  </a:lnTo>
                  <a:lnTo>
                    <a:pt x="2802750" y="1335989"/>
                  </a:lnTo>
                  <a:lnTo>
                    <a:pt x="2916644" y="1335989"/>
                  </a:lnTo>
                  <a:lnTo>
                    <a:pt x="2916644" y="1608709"/>
                  </a:lnTo>
                  <a:lnTo>
                    <a:pt x="3067697" y="1608709"/>
                  </a:lnTo>
                  <a:lnTo>
                    <a:pt x="3067697" y="1335989"/>
                  </a:lnTo>
                  <a:lnTo>
                    <a:pt x="3181591" y="1335989"/>
                  </a:lnTo>
                  <a:lnTo>
                    <a:pt x="3181591" y="1607870"/>
                  </a:lnTo>
                  <a:lnTo>
                    <a:pt x="3332657" y="1607870"/>
                  </a:lnTo>
                  <a:lnTo>
                    <a:pt x="3332657" y="1335989"/>
                  </a:lnTo>
                  <a:lnTo>
                    <a:pt x="3446551" y="1335989"/>
                  </a:lnTo>
                  <a:lnTo>
                    <a:pt x="3446551" y="1607870"/>
                  </a:lnTo>
                  <a:lnTo>
                    <a:pt x="3597605" y="1607870"/>
                  </a:lnTo>
                  <a:lnTo>
                    <a:pt x="3597605" y="1335989"/>
                  </a:lnTo>
                  <a:lnTo>
                    <a:pt x="3711498" y="1335989"/>
                  </a:lnTo>
                  <a:lnTo>
                    <a:pt x="3711498" y="1607870"/>
                  </a:lnTo>
                  <a:lnTo>
                    <a:pt x="3862565" y="1607870"/>
                  </a:lnTo>
                  <a:lnTo>
                    <a:pt x="3862565" y="1335989"/>
                  </a:lnTo>
                  <a:lnTo>
                    <a:pt x="3976446" y="1335989"/>
                  </a:lnTo>
                  <a:lnTo>
                    <a:pt x="3976446" y="1607870"/>
                  </a:lnTo>
                  <a:lnTo>
                    <a:pt x="4127500" y="1607870"/>
                  </a:lnTo>
                  <a:lnTo>
                    <a:pt x="4127500" y="127876"/>
                  </a:lnTo>
                  <a:close/>
                </a:path>
              </a:pathLst>
            </a:custGeom>
            <a:solidFill>
              <a:srgbClr val="B694A3"/>
            </a:solidFill>
          </p:spPr>
          <p:txBody>
            <a:bodyPr wrap="square" lIns="0" tIns="0" rIns="0" bIns="0" rtlCol="0"/>
            <a:lstStyle/>
            <a:p>
              <a:endParaRPr sz="1500"/>
            </a:p>
          </p:txBody>
        </p:sp>
        <p:sp>
          <p:nvSpPr>
            <p:cNvPr id="13" name="object 13"/>
            <p:cNvSpPr/>
            <p:nvPr/>
          </p:nvSpPr>
          <p:spPr>
            <a:xfrm>
              <a:off x="945299"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21" y="0"/>
                  </a:moveTo>
                  <a:lnTo>
                    <a:pt x="230797" y="0"/>
                  </a:lnTo>
                  <a:lnTo>
                    <a:pt x="230797" y="523240"/>
                  </a:lnTo>
                  <a:lnTo>
                    <a:pt x="345821" y="523240"/>
                  </a:lnTo>
                  <a:lnTo>
                    <a:pt x="345821" y="0"/>
                  </a:lnTo>
                  <a:close/>
                </a:path>
                <a:path w="549275" h="523239">
                  <a:moveTo>
                    <a:pt x="549262" y="0"/>
                  </a:moveTo>
                  <a:lnTo>
                    <a:pt x="460870" y="0"/>
                  </a:lnTo>
                  <a:lnTo>
                    <a:pt x="460870"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14" name="object 14"/>
            <p:cNvSpPr/>
            <p:nvPr/>
          </p:nvSpPr>
          <p:spPr>
            <a:xfrm>
              <a:off x="1060335" y="4483099"/>
              <a:ext cx="346075" cy="523240"/>
            </a:xfrm>
            <a:custGeom>
              <a:avLst/>
              <a:gdLst/>
              <a:ahLst/>
              <a:cxnLst/>
              <a:rect l="l" t="t" r="r" b="b"/>
              <a:pathLst>
                <a:path w="346075" h="523239">
                  <a:moveTo>
                    <a:pt x="115036" y="0"/>
                  </a:moveTo>
                  <a:lnTo>
                    <a:pt x="0" y="0"/>
                  </a:lnTo>
                  <a:lnTo>
                    <a:pt x="0" y="523240"/>
                  </a:lnTo>
                  <a:lnTo>
                    <a:pt x="115036" y="523240"/>
                  </a:lnTo>
                  <a:lnTo>
                    <a:pt x="115036" y="0"/>
                  </a:lnTo>
                  <a:close/>
                </a:path>
                <a:path w="346075" h="523239">
                  <a:moveTo>
                    <a:pt x="345833" y="0"/>
                  </a:moveTo>
                  <a:lnTo>
                    <a:pt x="230797" y="0"/>
                  </a:lnTo>
                  <a:lnTo>
                    <a:pt x="230797" y="523240"/>
                  </a:lnTo>
                  <a:lnTo>
                    <a:pt x="345833" y="523240"/>
                  </a:lnTo>
                  <a:lnTo>
                    <a:pt x="345833" y="0"/>
                  </a:lnTo>
                  <a:close/>
                </a:path>
              </a:pathLst>
            </a:custGeom>
            <a:solidFill>
              <a:srgbClr val="EFBD50"/>
            </a:solidFill>
          </p:spPr>
          <p:txBody>
            <a:bodyPr wrap="square" lIns="0" tIns="0" rIns="0" bIns="0" rtlCol="0"/>
            <a:lstStyle/>
            <a:p>
              <a:endParaRPr sz="1500"/>
            </a:p>
          </p:txBody>
        </p:sp>
        <p:sp>
          <p:nvSpPr>
            <p:cNvPr id="15" name="object 15"/>
            <p:cNvSpPr/>
            <p:nvPr/>
          </p:nvSpPr>
          <p:spPr>
            <a:xfrm>
              <a:off x="877824"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107" y="617220"/>
                  </a:lnTo>
                  <a:lnTo>
                    <a:pt x="94107" y="175666"/>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16" name="object 16"/>
            <p:cNvSpPr/>
            <p:nvPr/>
          </p:nvSpPr>
          <p:spPr>
            <a:xfrm>
              <a:off x="2232914"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33" y="0"/>
                  </a:moveTo>
                  <a:lnTo>
                    <a:pt x="230797" y="0"/>
                  </a:lnTo>
                  <a:lnTo>
                    <a:pt x="230797" y="523240"/>
                  </a:lnTo>
                  <a:lnTo>
                    <a:pt x="345833" y="523240"/>
                  </a:lnTo>
                  <a:lnTo>
                    <a:pt x="345833" y="0"/>
                  </a:lnTo>
                  <a:close/>
                </a:path>
                <a:path w="549275" h="523239">
                  <a:moveTo>
                    <a:pt x="549262" y="0"/>
                  </a:moveTo>
                  <a:lnTo>
                    <a:pt x="460857" y="0"/>
                  </a:lnTo>
                  <a:lnTo>
                    <a:pt x="460857"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17" name="object 17"/>
            <p:cNvSpPr/>
            <p:nvPr/>
          </p:nvSpPr>
          <p:spPr>
            <a:xfrm>
              <a:off x="2347950" y="4483099"/>
              <a:ext cx="346075" cy="523240"/>
            </a:xfrm>
            <a:custGeom>
              <a:avLst/>
              <a:gdLst/>
              <a:ahLst/>
              <a:cxnLst/>
              <a:rect l="l" t="t" r="r" b="b"/>
              <a:pathLst>
                <a:path w="346075" h="523239">
                  <a:moveTo>
                    <a:pt x="115023" y="0"/>
                  </a:moveTo>
                  <a:lnTo>
                    <a:pt x="0" y="0"/>
                  </a:lnTo>
                  <a:lnTo>
                    <a:pt x="0" y="523240"/>
                  </a:lnTo>
                  <a:lnTo>
                    <a:pt x="115023" y="523240"/>
                  </a:lnTo>
                  <a:lnTo>
                    <a:pt x="115023" y="0"/>
                  </a:lnTo>
                  <a:close/>
                </a:path>
                <a:path w="346075" h="523239">
                  <a:moveTo>
                    <a:pt x="345821" y="0"/>
                  </a:moveTo>
                  <a:lnTo>
                    <a:pt x="230797" y="0"/>
                  </a:lnTo>
                  <a:lnTo>
                    <a:pt x="230797" y="523240"/>
                  </a:lnTo>
                  <a:lnTo>
                    <a:pt x="345821" y="523240"/>
                  </a:lnTo>
                  <a:lnTo>
                    <a:pt x="345821" y="0"/>
                  </a:lnTo>
                  <a:close/>
                </a:path>
              </a:pathLst>
            </a:custGeom>
            <a:solidFill>
              <a:srgbClr val="EFBD50"/>
            </a:solidFill>
          </p:spPr>
          <p:txBody>
            <a:bodyPr wrap="square" lIns="0" tIns="0" rIns="0" bIns="0" rtlCol="0"/>
            <a:lstStyle/>
            <a:p>
              <a:endParaRPr sz="1500"/>
            </a:p>
          </p:txBody>
        </p:sp>
        <p:sp>
          <p:nvSpPr>
            <p:cNvPr id="18" name="object 18"/>
            <p:cNvSpPr/>
            <p:nvPr/>
          </p:nvSpPr>
          <p:spPr>
            <a:xfrm>
              <a:off x="2165438"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094" y="617220"/>
                  </a:lnTo>
                  <a:lnTo>
                    <a:pt x="94094" y="175653"/>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19" name="object 19"/>
            <p:cNvSpPr/>
            <p:nvPr/>
          </p:nvSpPr>
          <p:spPr>
            <a:xfrm>
              <a:off x="3450755" y="4483099"/>
              <a:ext cx="549275" cy="523240"/>
            </a:xfrm>
            <a:custGeom>
              <a:avLst/>
              <a:gdLst/>
              <a:ahLst/>
              <a:cxnLst/>
              <a:rect l="l" t="t" r="r" b="b"/>
              <a:pathLst>
                <a:path w="549275" h="523239">
                  <a:moveTo>
                    <a:pt x="115036" y="0"/>
                  </a:moveTo>
                  <a:lnTo>
                    <a:pt x="0" y="0"/>
                  </a:lnTo>
                  <a:lnTo>
                    <a:pt x="0" y="523240"/>
                  </a:lnTo>
                  <a:lnTo>
                    <a:pt x="115036" y="523240"/>
                  </a:lnTo>
                  <a:lnTo>
                    <a:pt x="115036" y="0"/>
                  </a:lnTo>
                  <a:close/>
                </a:path>
                <a:path w="549275" h="523239">
                  <a:moveTo>
                    <a:pt x="345833" y="0"/>
                  </a:moveTo>
                  <a:lnTo>
                    <a:pt x="230797" y="0"/>
                  </a:lnTo>
                  <a:lnTo>
                    <a:pt x="230797" y="523240"/>
                  </a:lnTo>
                  <a:lnTo>
                    <a:pt x="345833" y="523240"/>
                  </a:lnTo>
                  <a:lnTo>
                    <a:pt x="345833" y="0"/>
                  </a:lnTo>
                  <a:close/>
                </a:path>
                <a:path w="549275" h="523239">
                  <a:moveTo>
                    <a:pt x="549262" y="0"/>
                  </a:moveTo>
                  <a:lnTo>
                    <a:pt x="460857" y="0"/>
                  </a:lnTo>
                  <a:lnTo>
                    <a:pt x="460857" y="523240"/>
                  </a:lnTo>
                  <a:lnTo>
                    <a:pt x="549262" y="523240"/>
                  </a:lnTo>
                  <a:lnTo>
                    <a:pt x="549262" y="0"/>
                  </a:lnTo>
                  <a:close/>
                </a:path>
              </a:pathLst>
            </a:custGeom>
            <a:solidFill>
              <a:srgbClr val="F3CB7C"/>
            </a:solidFill>
          </p:spPr>
          <p:txBody>
            <a:bodyPr wrap="square" lIns="0" tIns="0" rIns="0" bIns="0" rtlCol="0"/>
            <a:lstStyle/>
            <a:p>
              <a:endParaRPr sz="1500"/>
            </a:p>
          </p:txBody>
        </p:sp>
        <p:sp>
          <p:nvSpPr>
            <p:cNvPr id="20" name="object 20"/>
            <p:cNvSpPr/>
            <p:nvPr/>
          </p:nvSpPr>
          <p:spPr>
            <a:xfrm>
              <a:off x="3565791" y="4483099"/>
              <a:ext cx="346075" cy="523240"/>
            </a:xfrm>
            <a:custGeom>
              <a:avLst/>
              <a:gdLst/>
              <a:ahLst/>
              <a:cxnLst/>
              <a:rect l="l" t="t" r="r" b="b"/>
              <a:pathLst>
                <a:path w="346075" h="523239">
                  <a:moveTo>
                    <a:pt x="115036" y="0"/>
                  </a:moveTo>
                  <a:lnTo>
                    <a:pt x="0" y="0"/>
                  </a:lnTo>
                  <a:lnTo>
                    <a:pt x="0" y="523240"/>
                  </a:lnTo>
                  <a:lnTo>
                    <a:pt x="115036" y="523240"/>
                  </a:lnTo>
                  <a:lnTo>
                    <a:pt x="115036" y="0"/>
                  </a:lnTo>
                  <a:close/>
                </a:path>
                <a:path w="346075" h="523239">
                  <a:moveTo>
                    <a:pt x="345833" y="0"/>
                  </a:moveTo>
                  <a:lnTo>
                    <a:pt x="230797" y="0"/>
                  </a:lnTo>
                  <a:lnTo>
                    <a:pt x="230797" y="523240"/>
                  </a:lnTo>
                  <a:lnTo>
                    <a:pt x="345833" y="523240"/>
                  </a:lnTo>
                  <a:lnTo>
                    <a:pt x="345833" y="0"/>
                  </a:lnTo>
                  <a:close/>
                </a:path>
              </a:pathLst>
            </a:custGeom>
            <a:solidFill>
              <a:srgbClr val="EFBD50"/>
            </a:solidFill>
          </p:spPr>
          <p:txBody>
            <a:bodyPr wrap="square" lIns="0" tIns="0" rIns="0" bIns="0" rtlCol="0"/>
            <a:lstStyle/>
            <a:p>
              <a:endParaRPr sz="1500"/>
            </a:p>
          </p:txBody>
        </p:sp>
        <p:sp>
          <p:nvSpPr>
            <p:cNvPr id="21" name="object 21"/>
            <p:cNvSpPr/>
            <p:nvPr/>
          </p:nvSpPr>
          <p:spPr>
            <a:xfrm>
              <a:off x="3383280" y="4389119"/>
              <a:ext cx="711200" cy="711200"/>
            </a:xfrm>
            <a:custGeom>
              <a:avLst/>
              <a:gdLst/>
              <a:ahLst/>
              <a:cxnLst/>
              <a:rect l="l" t="t" r="r" b="b"/>
              <a:pathLst>
                <a:path w="711200" h="711200">
                  <a:moveTo>
                    <a:pt x="710857" y="0"/>
                  </a:moveTo>
                  <a:lnTo>
                    <a:pt x="0" y="0"/>
                  </a:lnTo>
                  <a:lnTo>
                    <a:pt x="0" y="93980"/>
                  </a:lnTo>
                  <a:lnTo>
                    <a:pt x="0" y="617220"/>
                  </a:lnTo>
                  <a:lnTo>
                    <a:pt x="0" y="711200"/>
                  </a:lnTo>
                  <a:lnTo>
                    <a:pt x="710857" y="711200"/>
                  </a:lnTo>
                  <a:lnTo>
                    <a:pt x="710857" y="617220"/>
                  </a:lnTo>
                  <a:lnTo>
                    <a:pt x="662965" y="617220"/>
                  </a:lnTo>
                  <a:lnTo>
                    <a:pt x="662495" y="616750"/>
                  </a:lnTo>
                  <a:lnTo>
                    <a:pt x="710857" y="616750"/>
                  </a:lnTo>
                  <a:lnTo>
                    <a:pt x="710857" y="94119"/>
                  </a:lnTo>
                  <a:lnTo>
                    <a:pt x="616737" y="94119"/>
                  </a:lnTo>
                  <a:lnTo>
                    <a:pt x="616737" y="570992"/>
                  </a:lnTo>
                  <a:lnTo>
                    <a:pt x="535660" y="489915"/>
                  </a:lnTo>
                  <a:lnTo>
                    <a:pt x="535660" y="617220"/>
                  </a:lnTo>
                  <a:lnTo>
                    <a:pt x="94107" y="617220"/>
                  </a:lnTo>
                  <a:lnTo>
                    <a:pt x="94107" y="175666"/>
                  </a:lnTo>
                  <a:lnTo>
                    <a:pt x="535660" y="617220"/>
                  </a:lnTo>
                  <a:lnTo>
                    <a:pt x="535660" y="489915"/>
                  </a:lnTo>
                  <a:lnTo>
                    <a:pt x="139725" y="93980"/>
                  </a:lnTo>
                  <a:lnTo>
                    <a:pt x="710857" y="93980"/>
                  </a:lnTo>
                  <a:lnTo>
                    <a:pt x="710857" y="0"/>
                  </a:lnTo>
                  <a:close/>
                </a:path>
              </a:pathLst>
            </a:custGeom>
            <a:solidFill>
              <a:srgbClr val="EBAF20"/>
            </a:solidFill>
          </p:spPr>
          <p:txBody>
            <a:bodyPr wrap="square" lIns="0" tIns="0" rIns="0" bIns="0" rtlCol="0"/>
            <a:lstStyle/>
            <a:p>
              <a:endParaRPr sz="1500"/>
            </a:p>
          </p:txBody>
        </p:sp>
        <p:sp>
          <p:nvSpPr>
            <p:cNvPr id="22" name="object 22"/>
            <p:cNvSpPr/>
            <p:nvPr/>
          </p:nvSpPr>
          <p:spPr>
            <a:xfrm>
              <a:off x="1257300" y="2933686"/>
              <a:ext cx="3771900" cy="2438400"/>
            </a:xfrm>
            <a:custGeom>
              <a:avLst/>
              <a:gdLst/>
              <a:ahLst/>
              <a:cxnLst/>
              <a:rect l="l" t="t" r="r" b="b"/>
              <a:pathLst>
                <a:path w="3771900" h="2438400">
                  <a:moveTo>
                    <a:pt x="617207" y="850900"/>
                  </a:moveTo>
                  <a:lnTo>
                    <a:pt x="615886" y="825500"/>
                  </a:lnTo>
                  <a:lnTo>
                    <a:pt x="612978" y="812800"/>
                  </a:lnTo>
                  <a:lnTo>
                    <a:pt x="609981" y="800100"/>
                  </a:lnTo>
                  <a:lnTo>
                    <a:pt x="606171" y="787400"/>
                  </a:lnTo>
                  <a:lnTo>
                    <a:pt x="601637" y="762000"/>
                  </a:lnTo>
                  <a:lnTo>
                    <a:pt x="598093" y="749300"/>
                  </a:lnTo>
                  <a:lnTo>
                    <a:pt x="597268" y="736600"/>
                  </a:lnTo>
                  <a:lnTo>
                    <a:pt x="593610" y="723900"/>
                  </a:lnTo>
                  <a:lnTo>
                    <a:pt x="592086" y="723900"/>
                  </a:lnTo>
                  <a:lnTo>
                    <a:pt x="592061" y="711200"/>
                  </a:lnTo>
                  <a:lnTo>
                    <a:pt x="592912" y="698500"/>
                  </a:lnTo>
                  <a:lnTo>
                    <a:pt x="591045" y="685800"/>
                  </a:lnTo>
                  <a:lnTo>
                    <a:pt x="588911" y="685800"/>
                  </a:lnTo>
                  <a:lnTo>
                    <a:pt x="587717" y="673100"/>
                  </a:lnTo>
                  <a:lnTo>
                    <a:pt x="587527" y="647700"/>
                  </a:lnTo>
                  <a:lnTo>
                    <a:pt x="587781" y="635000"/>
                  </a:lnTo>
                  <a:lnTo>
                    <a:pt x="586994" y="609600"/>
                  </a:lnTo>
                  <a:lnTo>
                    <a:pt x="583730" y="584200"/>
                  </a:lnTo>
                  <a:lnTo>
                    <a:pt x="582307" y="571500"/>
                  </a:lnTo>
                  <a:lnTo>
                    <a:pt x="582447" y="558800"/>
                  </a:lnTo>
                  <a:lnTo>
                    <a:pt x="581901" y="546100"/>
                  </a:lnTo>
                  <a:lnTo>
                    <a:pt x="578459" y="533400"/>
                  </a:lnTo>
                  <a:lnTo>
                    <a:pt x="579145" y="508000"/>
                  </a:lnTo>
                  <a:lnTo>
                    <a:pt x="577265" y="495300"/>
                  </a:lnTo>
                  <a:lnTo>
                    <a:pt x="574725" y="482600"/>
                  </a:lnTo>
                  <a:lnTo>
                    <a:pt x="573481" y="457200"/>
                  </a:lnTo>
                  <a:lnTo>
                    <a:pt x="572643" y="457200"/>
                  </a:lnTo>
                  <a:lnTo>
                    <a:pt x="570306" y="444500"/>
                  </a:lnTo>
                  <a:lnTo>
                    <a:pt x="566724" y="431800"/>
                  </a:lnTo>
                  <a:lnTo>
                    <a:pt x="562165" y="431800"/>
                  </a:lnTo>
                  <a:lnTo>
                    <a:pt x="556615" y="419100"/>
                  </a:lnTo>
                  <a:lnTo>
                    <a:pt x="550062" y="419100"/>
                  </a:lnTo>
                  <a:lnTo>
                    <a:pt x="542277" y="406400"/>
                  </a:lnTo>
                  <a:lnTo>
                    <a:pt x="531622" y="406400"/>
                  </a:lnTo>
                  <a:lnTo>
                    <a:pt x="531622" y="939800"/>
                  </a:lnTo>
                  <a:lnTo>
                    <a:pt x="531202" y="952500"/>
                  </a:lnTo>
                  <a:lnTo>
                    <a:pt x="530288" y="952500"/>
                  </a:lnTo>
                  <a:lnTo>
                    <a:pt x="529018" y="965200"/>
                  </a:lnTo>
                  <a:lnTo>
                    <a:pt x="527240" y="977900"/>
                  </a:lnTo>
                  <a:lnTo>
                    <a:pt x="524802" y="990600"/>
                  </a:lnTo>
                  <a:lnTo>
                    <a:pt x="521690" y="990600"/>
                  </a:lnTo>
                  <a:lnTo>
                    <a:pt x="517588" y="1003300"/>
                  </a:lnTo>
                  <a:lnTo>
                    <a:pt x="512737" y="1016000"/>
                  </a:lnTo>
                  <a:lnTo>
                    <a:pt x="504418" y="1016000"/>
                  </a:lnTo>
                  <a:lnTo>
                    <a:pt x="501675" y="1003300"/>
                  </a:lnTo>
                  <a:lnTo>
                    <a:pt x="499668" y="1003300"/>
                  </a:lnTo>
                  <a:lnTo>
                    <a:pt x="498932" y="990600"/>
                  </a:lnTo>
                  <a:lnTo>
                    <a:pt x="497662" y="977900"/>
                  </a:lnTo>
                  <a:lnTo>
                    <a:pt x="494588" y="965200"/>
                  </a:lnTo>
                  <a:lnTo>
                    <a:pt x="491070" y="952500"/>
                  </a:lnTo>
                  <a:lnTo>
                    <a:pt x="488492" y="939800"/>
                  </a:lnTo>
                  <a:lnTo>
                    <a:pt x="486041" y="927100"/>
                  </a:lnTo>
                  <a:lnTo>
                    <a:pt x="479183" y="901700"/>
                  </a:lnTo>
                  <a:lnTo>
                    <a:pt x="476783" y="901700"/>
                  </a:lnTo>
                  <a:lnTo>
                    <a:pt x="472262" y="876300"/>
                  </a:lnTo>
                  <a:lnTo>
                    <a:pt x="466318" y="850900"/>
                  </a:lnTo>
                  <a:lnTo>
                    <a:pt x="461518" y="825500"/>
                  </a:lnTo>
                  <a:lnTo>
                    <a:pt x="460476" y="800100"/>
                  </a:lnTo>
                  <a:lnTo>
                    <a:pt x="461086" y="800100"/>
                  </a:lnTo>
                  <a:lnTo>
                    <a:pt x="463727" y="787400"/>
                  </a:lnTo>
                  <a:lnTo>
                    <a:pt x="465467" y="787400"/>
                  </a:lnTo>
                  <a:lnTo>
                    <a:pt x="466191" y="774700"/>
                  </a:lnTo>
                  <a:lnTo>
                    <a:pt x="466445" y="774700"/>
                  </a:lnTo>
                  <a:lnTo>
                    <a:pt x="467194" y="762000"/>
                  </a:lnTo>
                  <a:lnTo>
                    <a:pt x="469404" y="762000"/>
                  </a:lnTo>
                  <a:lnTo>
                    <a:pt x="471144" y="749300"/>
                  </a:lnTo>
                  <a:lnTo>
                    <a:pt x="471322" y="749300"/>
                  </a:lnTo>
                  <a:lnTo>
                    <a:pt x="471944" y="736600"/>
                  </a:lnTo>
                  <a:lnTo>
                    <a:pt x="474992" y="723900"/>
                  </a:lnTo>
                  <a:lnTo>
                    <a:pt x="475068" y="711200"/>
                  </a:lnTo>
                  <a:lnTo>
                    <a:pt x="477659" y="698500"/>
                  </a:lnTo>
                  <a:lnTo>
                    <a:pt x="480047" y="685800"/>
                  </a:lnTo>
                  <a:lnTo>
                    <a:pt x="479526" y="673100"/>
                  </a:lnTo>
                  <a:lnTo>
                    <a:pt x="479729" y="660400"/>
                  </a:lnTo>
                  <a:lnTo>
                    <a:pt x="481977" y="660400"/>
                  </a:lnTo>
                  <a:lnTo>
                    <a:pt x="484289" y="647700"/>
                  </a:lnTo>
                  <a:lnTo>
                    <a:pt x="484682" y="647700"/>
                  </a:lnTo>
                  <a:lnTo>
                    <a:pt x="483958" y="635000"/>
                  </a:lnTo>
                  <a:lnTo>
                    <a:pt x="483831" y="635000"/>
                  </a:lnTo>
                  <a:lnTo>
                    <a:pt x="484124" y="622300"/>
                  </a:lnTo>
                  <a:lnTo>
                    <a:pt x="485038" y="622300"/>
                  </a:lnTo>
                  <a:lnTo>
                    <a:pt x="489013" y="609600"/>
                  </a:lnTo>
                  <a:lnTo>
                    <a:pt x="494601" y="609600"/>
                  </a:lnTo>
                  <a:lnTo>
                    <a:pt x="494042" y="622300"/>
                  </a:lnTo>
                  <a:lnTo>
                    <a:pt x="495884" y="622300"/>
                  </a:lnTo>
                  <a:lnTo>
                    <a:pt x="498081" y="635000"/>
                  </a:lnTo>
                  <a:lnTo>
                    <a:pt x="498627" y="647700"/>
                  </a:lnTo>
                  <a:lnTo>
                    <a:pt x="498767" y="660400"/>
                  </a:lnTo>
                  <a:lnTo>
                    <a:pt x="500341" y="660400"/>
                  </a:lnTo>
                  <a:lnTo>
                    <a:pt x="502412" y="673100"/>
                  </a:lnTo>
                  <a:lnTo>
                    <a:pt x="504012" y="673100"/>
                  </a:lnTo>
                  <a:lnTo>
                    <a:pt x="507022" y="698500"/>
                  </a:lnTo>
                  <a:lnTo>
                    <a:pt x="511175" y="711200"/>
                  </a:lnTo>
                  <a:lnTo>
                    <a:pt x="515620" y="736600"/>
                  </a:lnTo>
                  <a:lnTo>
                    <a:pt x="521716" y="762000"/>
                  </a:lnTo>
                  <a:lnTo>
                    <a:pt x="524116" y="762000"/>
                  </a:lnTo>
                  <a:lnTo>
                    <a:pt x="526021" y="774700"/>
                  </a:lnTo>
                  <a:lnTo>
                    <a:pt x="526783" y="787400"/>
                  </a:lnTo>
                  <a:lnTo>
                    <a:pt x="526897" y="850900"/>
                  </a:lnTo>
                  <a:lnTo>
                    <a:pt x="526313" y="876300"/>
                  </a:lnTo>
                  <a:lnTo>
                    <a:pt x="526948" y="889000"/>
                  </a:lnTo>
                  <a:lnTo>
                    <a:pt x="528853" y="889000"/>
                  </a:lnTo>
                  <a:lnTo>
                    <a:pt x="530771" y="901700"/>
                  </a:lnTo>
                  <a:lnTo>
                    <a:pt x="531507" y="914400"/>
                  </a:lnTo>
                  <a:lnTo>
                    <a:pt x="531596" y="927100"/>
                  </a:lnTo>
                  <a:lnTo>
                    <a:pt x="531622" y="939800"/>
                  </a:lnTo>
                  <a:lnTo>
                    <a:pt x="531622" y="406400"/>
                  </a:lnTo>
                  <a:lnTo>
                    <a:pt x="517588" y="406400"/>
                  </a:lnTo>
                  <a:lnTo>
                    <a:pt x="512394" y="393700"/>
                  </a:lnTo>
                  <a:lnTo>
                    <a:pt x="512394" y="355600"/>
                  </a:lnTo>
                  <a:lnTo>
                    <a:pt x="501980" y="355600"/>
                  </a:lnTo>
                  <a:lnTo>
                    <a:pt x="496100" y="342900"/>
                  </a:lnTo>
                  <a:lnTo>
                    <a:pt x="482676" y="342900"/>
                  </a:lnTo>
                  <a:lnTo>
                    <a:pt x="470484" y="330200"/>
                  </a:lnTo>
                  <a:lnTo>
                    <a:pt x="466852" y="317500"/>
                  </a:lnTo>
                  <a:lnTo>
                    <a:pt x="479120" y="317500"/>
                  </a:lnTo>
                  <a:lnTo>
                    <a:pt x="479526" y="304800"/>
                  </a:lnTo>
                  <a:lnTo>
                    <a:pt x="481228" y="304800"/>
                  </a:lnTo>
                  <a:lnTo>
                    <a:pt x="483768" y="292100"/>
                  </a:lnTo>
                  <a:lnTo>
                    <a:pt x="480021" y="292100"/>
                  </a:lnTo>
                  <a:lnTo>
                    <a:pt x="479552" y="279400"/>
                  </a:lnTo>
                  <a:lnTo>
                    <a:pt x="475665" y="279400"/>
                  </a:lnTo>
                  <a:lnTo>
                    <a:pt x="470166" y="266700"/>
                  </a:lnTo>
                  <a:lnTo>
                    <a:pt x="475462" y="266700"/>
                  </a:lnTo>
                  <a:lnTo>
                    <a:pt x="484060" y="254000"/>
                  </a:lnTo>
                  <a:lnTo>
                    <a:pt x="504304" y="254000"/>
                  </a:lnTo>
                  <a:lnTo>
                    <a:pt x="502107" y="241300"/>
                  </a:lnTo>
                  <a:lnTo>
                    <a:pt x="507695" y="241300"/>
                  </a:lnTo>
                  <a:lnTo>
                    <a:pt x="508317" y="228600"/>
                  </a:lnTo>
                  <a:lnTo>
                    <a:pt x="507593" y="215900"/>
                  </a:lnTo>
                  <a:lnTo>
                    <a:pt x="508266" y="215900"/>
                  </a:lnTo>
                  <a:lnTo>
                    <a:pt x="509193" y="203200"/>
                  </a:lnTo>
                  <a:lnTo>
                    <a:pt x="503859" y="203200"/>
                  </a:lnTo>
                  <a:lnTo>
                    <a:pt x="499503" y="190500"/>
                  </a:lnTo>
                  <a:lnTo>
                    <a:pt x="492709" y="190500"/>
                  </a:lnTo>
                  <a:lnTo>
                    <a:pt x="481380" y="177800"/>
                  </a:lnTo>
                  <a:lnTo>
                    <a:pt x="472732" y="165100"/>
                  </a:lnTo>
                  <a:lnTo>
                    <a:pt x="467271" y="152400"/>
                  </a:lnTo>
                  <a:lnTo>
                    <a:pt x="465505" y="139700"/>
                  </a:lnTo>
                  <a:lnTo>
                    <a:pt x="452501" y="139700"/>
                  </a:lnTo>
                  <a:lnTo>
                    <a:pt x="449935" y="127000"/>
                  </a:lnTo>
                  <a:lnTo>
                    <a:pt x="444423" y="114300"/>
                  </a:lnTo>
                  <a:lnTo>
                    <a:pt x="435749" y="114300"/>
                  </a:lnTo>
                  <a:lnTo>
                    <a:pt x="423722" y="101600"/>
                  </a:lnTo>
                  <a:lnTo>
                    <a:pt x="422833" y="88900"/>
                  </a:lnTo>
                  <a:lnTo>
                    <a:pt x="413448" y="76200"/>
                  </a:lnTo>
                  <a:lnTo>
                    <a:pt x="403898" y="76200"/>
                  </a:lnTo>
                  <a:lnTo>
                    <a:pt x="395541" y="63500"/>
                  </a:lnTo>
                  <a:lnTo>
                    <a:pt x="389763" y="50800"/>
                  </a:lnTo>
                  <a:lnTo>
                    <a:pt x="387845" y="38100"/>
                  </a:lnTo>
                  <a:lnTo>
                    <a:pt x="380199" y="38100"/>
                  </a:lnTo>
                  <a:lnTo>
                    <a:pt x="365404" y="25400"/>
                  </a:lnTo>
                  <a:lnTo>
                    <a:pt x="352247" y="25400"/>
                  </a:lnTo>
                  <a:lnTo>
                    <a:pt x="347421" y="12700"/>
                  </a:lnTo>
                  <a:lnTo>
                    <a:pt x="328256" y="12700"/>
                  </a:lnTo>
                  <a:lnTo>
                    <a:pt x="320586" y="0"/>
                  </a:lnTo>
                  <a:lnTo>
                    <a:pt x="292862" y="0"/>
                  </a:lnTo>
                  <a:lnTo>
                    <a:pt x="285927" y="12700"/>
                  </a:lnTo>
                  <a:lnTo>
                    <a:pt x="237172" y="12700"/>
                  </a:lnTo>
                  <a:lnTo>
                    <a:pt x="232168" y="25400"/>
                  </a:lnTo>
                  <a:lnTo>
                    <a:pt x="212140" y="25400"/>
                  </a:lnTo>
                  <a:lnTo>
                    <a:pt x="205270" y="38100"/>
                  </a:lnTo>
                  <a:lnTo>
                    <a:pt x="201739" y="38100"/>
                  </a:lnTo>
                  <a:lnTo>
                    <a:pt x="202272" y="50800"/>
                  </a:lnTo>
                  <a:lnTo>
                    <a:pt x="195287" y="50800"/>
                  </a:lnTo>
                  <a:lnTo>
                    <a:pt x="188582" y="63500"/>
                  </a:lnTo>
                  <a:lnTo>
                    <a:pt x="182245" y="63500"/>
                  </a:lnTo>
                  <a:lnTo>
                    <a:pt x="176352" y="76200"/>
                  </a:lnTo>
                  <a:lnTo>
                    <a:pt x="169532" y="76200"/>
                  </a:lnTo>
                  <a:lnTo>
                    <a:pt x="161721" y="88900"/>
                  </a:lnTo>
                  <a:lnTo>
                    <a:pt x="154508" y="88900"/>
                  </a:lnTo>
                  <a:lnTo>
                    <a:pt x="149504" y="101600"/>
                  </a:lnTo>
                  <a:lnTo>
                    <a:pt x="154330" y="114300"/>
                  </a:lnTo>
                  <a:lnTo>
                    <a:pt x="155638" y="114300"/>
                  </a:lnTo>
                  <a:lnTo>
                    <a:pt x="155308" y="127000"/>
                  </a:lnTo>
                  <a:lnTo>
                    <a:pt x="155257" y="139700"/>
                  </a:lnTo>
                  <a:lnTo>
                    <a:pt x="137464" y="139700"/>
                  </a:lnTo>
                  <a:lnTo>
                    <a:pt x="134277" y="143700"/>
                  </a:lnTo>
                  <a:lnTo>
                    <a:pt x="134277" y="723900"/>
                  </a:lnTo>
                  <a:lnTo>
                    <a:pt x="133388" y="736600"/>
                  </a:lnTo>
                  <a:lnTo>
                    <a:pt x="131356" y="749300"/>
                  </a:lnTo>
                  <a:lnTo>
                    <a:pt x="128003" y="762000"/>
                  </a:lnTo>
                  <a:lnTo>
                    <a:pt x="125704" y="774700"/>
                  </a:lnTo>
                  <a:lnTo>
                    <a:pt x="123736" y="787400"/>
                  </a:lnTo>
                  <a:lnTo>
                    <a:pt x="121424" y="800100"/>
                  </a:lnTo>
                  <a:lnTo>
                    <a:pt x="119214" y="812800"/>
                  </a:lnTo>
                  <a:lnTo>
                    <a:pt x="118198" y="825500"/>
                  </a:lnTo>
                  <a:lnTo>
                    <a:pt x="117881" y="838200"/>
                  </a:lnTo>
                  <a:lnTo>
                    <a:pt x="117805" y="863600"/>
                  </a:lnTo>
                  <a:lnTo>
                    <a:pt x="111074" y="863600"/>
                  </a:lnTo>
                  <a:lnTo>
                    <a:pt x="97091" y="901700"/>
                  </a:lnTo>
                  <a:lnTo>
                    <a:pt x="85026" y="927100"/>
                  </a:lnTo>
                  <a:lnTo>
                    <a:pt x="73520" y="952500"/>
                  </a:lnTo>
                  <a:lnTo>
                    <a:pt x="61277" y="990600"/>
                  </a:lnTo>
                  <a:lnTo>
                    <a:pt x="53733" y="990600"/>
                  </a:lnTo>
                  <a:lnTo>
                    <a:pt x="51079" y="977900"/>
                  </a:lnTo>
                  <a:lnTo>
                    <a:pt x="51562" y="977900"/>
                  </a:lnTo>
                  <a:lnTo>
                    <a:pt x="53581" y="965200"/>
                  </a:lnTo>
                  <a:lnTo>
                    <a:pt x="62776" y="939800"/>
                  </a:lnTo>
                  <a:lnTo>
                    <a:pt x="72136" y="914400"/>
                  </a:lnTo>
                  <a:lnTo>
                    <a:pt x="81356" y="889000"/>
                  </a:lnTo>
                  <a:lnTo>
                    <a:pt x="93510" y="850900"/>
                  </a:lnTo>
                  <a:lnTo>
                    <a:pt x="96558" y="838200"/>
                  </a:lnTo>
                  <a:lnTo>
                    <a:pt x="98501" y="825500"/>
                  </a:lnTo>
                  <a:lnTo>
                    <a:pt x="98552" y="812800"/>
                  </a:lnTo>
                  <a:lnTo>
                    <a:pt x="98717" y="800100"/>
                  </a:lnTo>
                  <a:lnTo>
                    <a:pt x="101168" y="787400"/>
                  </a:lnTo>
                  <a:lnTo>
                    <a:pt x="103530" y="762000"/>
                  </a:lnTo>
                  <a:lnTo>
                    <a:pt x="103466" y="749300"/>
                  </a:lnTo>
                  <a:lnTo>
                    <a:pt x="106730" y="736600"/>
                  </a:lnTo>
                  <a:lnTo>
                    <a:pt x="107708" y="736600"/>
                  </a:lnTo>
                  <a:lnTo>
                    <a:pt x="107835" y="723900"/>
                  </a:lnTo>
                  <a:lnTo>
                    <a:pt x="108546" y="711200"/>
                  </a:lnTo>
                  <a:lnTo>
                    <a:pt x="110159" y="711200"/>
                  </a:lnTo>
                  <a:lnTo>
                    <a:pt x="111836" y="698500"/>
                  </a:lnTo>
                  <a:lnTo>
                    <a:pt x="112953" y="698500"/>
                  </a:lnTo>
                  <a:lnTo>
                    <a:pt x="112953" y="685800"/>
                  </a:lnTo>
                  <a:lnTo>
                    <a:pt x="112166" y="685800"/>
                  </a:lnTo>
                  <a:lnTo>
                    <a:pt x="120383" y="673100"/>
                  </a:lnTo>
                  <a:lnTo>
                    <a:pt x="120586" y="673100"/>
                  </a:lnTo>
                  <a:lnTo>
                    <a:pt x="123063" y="685800"/>
                  </a:lnTo>
                  <a:lnTo>
                    <a:pt x="125831" y="685800"/>
                  </a:lnTo>
                  <a:lnTo>
                    <a:pt x="127152" y="698500"/>
                  </a:lnTo>
                  <a:lnTo>
                    <a:pt x="127025" y="711200"/>
                  </a:lnTo>
                  <a:lnTo>
                    <a:pt x="128117" y="711200"/>
                  </a:lnTo>
                  <a:lnTo>
                    <a:pt x="131102" y="723900"/>
                  </a:lnTo>
                  <a:lnTo>
                    <a:pt x="134277" y="723900"/>
                  </a:lnTo>
                  <a:lnTo>
                    <a:pt x="134277" y="143700"/>
                  </a:lnTo>
                  <a:lnTo>
                    <a:pt x="127317" y="152400"/>
                  </a:lnTo>
                  <a:lnTo>
                    <a:pt x="122732" y="165100"/>
                  </a:lnTo>
                  <a:lnTo>
                    <a:pt x="121615" y="203200"/>
                  </a:lnTo>
                  <a:lnTo>
                    <a:pt x="112839" y="203200"/>
                  </a:lnTo>
                  <a:lnTo>
                    <a:pt x="102336" y="215900"/>
                  </a:lnTo>
                  <a:lnTo>
                    <a:pt x="92227" y="215900"/>
                  </a:lnTo>
                  <a:lnTo>
                    <a:pt x="84658" y="228600"/>
                  </a:lnTo>
                  <a:lnTo>
                    <a:pt x="85940" y="241300"/>
                  </a:lnTo>
                  <a:lnTo>
                    <a:pt x="89522" y="254000"/>
                  </a:lnTo>
                  <a:lnTo>
                    <a:pt x="95364" y="266700"/>
                  </a:lnTo>
                  <a:lnTo>
                    <a:pt x="103492" y="266700"/>
                  </a:lnTo>
                  <a:lnTo>
                    <a:pt x="110413" y="279400"/>
                  </a:lnTo>
                  <a:lnTo>
                    <a:pt x="116890" y="279400"/>
                  </a:lnTo>
                  <a:lnTo>
                    <a:pt x="117843" y="292100"/>
                  </a:lnTo>
                  <a:lnTo>
                    <a:pt x="94996" y="317500"/>
                  </a:lnTo>
                  <a:lnTo>
                    <a:pt x="94996" y="342900"/>
                  </a:lnTo>
                  <a:lnTo>
                    <a:pt x="97624" y="342900"/>
                  </a:lnTo>
                  <a:lnTo>
                    <a:pt x="99288" y="330200"/>
                  </a:lnTo>
                  <a:lnTo>
                    <a:pt x="104648" y="330200"/>
                  </a:lnTo>
                  <a:lnTo>
                    <a:pt x="110794" y="342900"/>
                  </a:lnTo>
                  <a:lnTo>
                    <a:pt x="115189" y="342900"/>
                  </a:lnTo>
                  <a:lnTo>
                    <a:pt x="109994" y="330200"/>
                  </a:lnTo>
                  <a:lnTo>
                    <a:pt x="124714" y="330200"/>
                  </a:lnTo>
                  <a:lnTo>
                    <a:pt x="128600" y="317500"/>
                  </a:lnTo>
                  <a:lnTo>
                    <a:pt x="130632" y="317500"/>
                  </a:lnTo>
                  <a:lnTo>
                    <a:pt x="131991" y="330200"/>
                  </a:lnTo>
                  <a:lnTo>
                    <a:pt x="128930" y="355600"/>
                  </a:lnTo>
                  <a:lnTo>
                    <a:pt x="122301" y="368300"/>
                  </a:lnTo>
                  <a:lnTo>
                    <a:pt x="112979" y="393700"/>
                  </a:lnTo>
                  <a:lnTo>
                    <a:pt x="108534" y="393700"/>
                  </a:lnTo>
                  <a:lnTo>
                    <a:pt x="103479" y="406400"/>
                  </a:lnTo>
                  <a:lnTo>
                    <a:pt x="88887" y="406400"/>
                  </a:lnTo>
                  <a:lnTo>
                    <a:pt x="74180" y="419100"/>
                  </a:lnTo>
                  <a:lnTo>
                    <a:pt x="61772" y="431800"/>
                  </a:lnTo>
                  <a:lnTo>
                    <a:pt x="51777" y="431800"/>
                  </a:lnTo>
                  <a:lnTo>
                    <a:pt x="44335" y="457200"/>
                  </a:lnTo>
                  <a:lnTo>
                    <a:pt x="41643" y="457200"/>
                  </a:lnTo>
                  <a:lnTo>
                    <a:pt x="40106" y="469900"/>
                  </a:lnTo>
                  <a:lnTo>
                    <a:pt x="38201" y="495300"/>
                  </a:lnTo>
                  <a:lnTo>
                    <a:pt x="37223" y="508000"/>
                  </a:lnTo>
                  <a:lnTo>
                    <a:pt x="37426" y="533400"/>
                  </a:lnTo>
                  <a:lnTo>
                    <a:pt x="36703" y="546100"/>
                  </a:lnTo>
                  <a:lnTo>
                    <a:pt x="32918" y="558800"/>
                  </a:lnTo>
                  <a:lnTo>
                    <a:pt x="32842" y="571500"/>
                  </a:lnTo>
                  <a:lnTo>
                    <a:pt x="32727" y="622300"/>
                  </a:lnTo>
                  <a:lnTo>
                    <a:pt x="33070" y="660400"/>
                  </a:lnTo>
                  <a:lnTo>
                    <a:pt x="32423" y="698500"/>
                  </a:lnTo>
                  <a:lnTo>
                    <a:pt x="28841" y="749300"/>
                  </a:lnTo>
                  <a:lnTo>
                    <a:pt x="27508" y="749300"/>
                  </a:lnTo>
                  <a:lnTo>
                    <a:pt x="25958" y="762000"/>
                  </a:lnTo>
                  <a:lnTo>
                    <a:pt x="24041" y="774700"/>
                  </a:lnTo>
                  <a:lnTo>
                    <a:pt x="21590" y="787400"/>
                  </a:lnTo>
                  <a:lnTo>
                    <a:pt x="18884" y="787400"/>
                  </a:lnTo>
                  <a:lnTo>
                    <a:pt x="16497" y="800100"/>
                  </a:lnTo>
                  <a:lnTo>
                    <a:pt x="14084" y="812800"/>
                  </a:lnTo>
                  <a:lnTo>
                    <a:pt x="11315" y="825500"/>
                  </a:lnTo>
                  <a:lnTo>
                    <a:pt x="8178" y="838200"/>
                  </a:lnTo>
                  <a:lnTo>
                    <a:pt x="5473" y="838200"/>
                  </a:lnTo>
                  <a:lnTo>
                    <a:pt x="4000" y="850900"/>
                  </a:lnTo>
                  <a:lnTo>
                    <a:pt x="4559" y="863600"/>
                  </a:lnTo>
                  <a:lnTo>
                    <a:pt x="0" y="863600"/>
                  </a:lnTo>
                  <a:lnTo>
                    <a:pt x="0" y="939800"/>
                  </a:lnTo>
                  <a:lnTo>
                    <a:pt x="4622" y="939800"/>
                  </a:lnTo>
                  <a:lnTo>
                    <a:pt x="4660" y="1028700"/>
                  </a:lnTo>
                  <a:lnTo>
                    <a:pt x="4584" y="1041400"/>
                  </a:lnTo>
                  <a:lnTo>
                    <a:pt x="4914" y="1054100"/>
                  </a:lnTo>
                  <a:lnTo>
                    <a:pt x="6159" y="1054100"/>
                  </a:lnTo>
                  <a:lnTo>
                    <a:pt x="8470" y="1066800"/>
                  </a:lnTo>
                  <a:lnTo>
                    <a:pt x="12026" y="1066800"/>
                  </a:lnTo>
                  <a:lnTo>
                    <a:pt x="17589" y="1079500"/>
                  </a:lnTo>
                  <a:lnTo>
                    <a:pt x="22910" y="1092200"/>
                  </a:lnTo>
                  <a:lnTo>
                    <a:pt x="27508" y="1104900"/>
                  </a:lnTo>
                  <a:lnTo>
                    <a:pt x="30899" y="1104900"/>
                  </a:lnTo>
                  <a:lnTo>
                    <a:pt x="32448" y="1117600"/>
                  </a:lnTo>
                  <a:lnTo>
                    <a:pt x="34290" y="1117600"/>
                  </a:lnTo>
                  <a:lnTo>
                    <a:pt x="36855" y="1130300"/>
                  </a:lnTo>
                  <a:lnTo>
                    <a:pt x="40576" y="1130300"/>
                  </a:lnTo>
                  <a:lnTo>
                    <a:pt x="44132" y="1143000"/>
                  </a:lnTo>
                  <a:lnTo>
                    <a:pt x="41960" y="1143000"/>
                  </a:lnTo>
                  <a:lnTo>
                    <a:pt x="38646" y="1155700"/>
                  </a:lnTo>
                  <a:lnTo>
                    <a:pt x="38392" y="1168400"/>
                  </a:lnTo>
                  <a:lnTo>
                    <a:pt x="38658" y="1181100"/>
                  </a:lnTo>
                  <a:lnTo>
                    <a:pt x="36931" y="1193800"/>
                  </a:lnTo>
                  <a:lnTo>
                    <a:pt x="33896" y="1193800"/>
                  </a:lnTo>
                  <a:lnTo>
                    <a:pt x="32778" y="1206500"/>
                  </a:lnTo>
                  <a:lnTo>
                    <a:pt x="32804" y="1219200"/>
                  </a:lnTo>
                  <a:lnTo>
                    <a:pt x="33223" y="1231900"/>
                  </a:lnTo>
                  <a:lnTo>
                    <a:pt x="33502" y="1257300"/>
                  </a:lnTo>
                  <a:lnTo>
                    <a:pt x="33604" y="1295400"/>
                  </a:lnTo>
                  <a:lnTo>
                    <a:pt x="34175" y="1333500"/>
                  </a:lnTo>
                  <a:lnTo>
                    <a:pt x="36537" y="1371600"/>
                  </a:lnTo>
                  <a:lnTo>
                    <a:pt x="38760" y="1397000"/>
                  </a:lnTo>
                  <a:lnTo>
                    <a:pt x="38900" y="1435100"/>
                  </a:lnTo>
                  <a:lnTo>
                    <a:pt x="38125" y="1473200"/>
                  </a:lnTo>
                  <a:lnTo>
                    <a:pt x="37617" y="1511300"/>
                  </a:lnTo>
                  <a:lnTo>
                    <a:pt x="37223" y="1524000"/>
                  </a:lnTo>
                  <a:lnTo>
                    <a:pt x="34988" y="1536700"/>
                  </a:lnTo>
                  <a:lnTo>
                    <a:pt x="32651" y="1549400"/>
                  </a:lnTo>
                  <a:lnTo>
                    <a:pt x="31915" y="1549400"/>
                  </a:lnTo>
                  <a:lnTo>
                    <a:pt x="28371" y="1562100"/>
                  </a:lnTo>
                  <a:lnTo>
                    <a:pt x="28105" y="1562100"/>
                  </a:lnTo>
                  <a:lnTo>
                    <a:pt x="27419" y="1574800"/>
                  </a:lnTo>
                  <a:lnTo>
                    <a:pt x="22644" y="1574800"/>
                  </a:lnTo>
                  <a:lnTo>
                    <a:pt x="40144" y="1587500"/>
                  </a:lnTo>
                  <a:lnTo>
                    <a:pt x="57188" y="1600200"/>
                  </a:lnTo>
                  <a:lnTo>
                    <a:pt x="74904" y="1600200"/>
                  </a:lnTo>
                  <a:lnTo>
                    <a:pt x="94411" y="1612900"/>
                  </a:lnTo>
                  <a:lnTo>
                    <a:pt x="93637" y="1612900"/>
                  </a:lnTo>
                  <a:lnTo>
                    <a:pt x="93243" y="1625600"/>
                  </a:lnTo>
                  <a:lnTo>
                    <a:pt x="92379" y="1638300"/>
                  </a:lnTo>
                  <a:lnTo>
                    <a:pt x="90220" y="1651000"/>
                  </a:lnTo>
                  <a:lnTo>
                    <a:pt x="88188" y="1663700"/>
                  </a:lnTo>
                  <a:lnTo>
                    <a:pt x="87541" y="1676400"/>
                  </a:lnTo>
                  <a:lnTo>
                    <a:pt x="86995" y="1689100"/>
                  </a:lnTo>
                  <a:lnTo>
                    <a:pt x="85331" y="1689100"/>
                  </a:lnTo>
                  <a:lnTo>
                    <a:pt x="83540" y="1701800"/>
                  </a:lnTo>
                  <a:lnTo>
                    <a:pt x="82689" y="1714500"/>
                  </a:lnTo>
                  <a:lnTo>
                    <a:pt x="81991" y="1727200"/>
                  </a:lnTo>
                  <a:lnTo>
                    <a:pt x="79324" y="1752600"/>
                  </a:lnTo>
                  <a:lnTo>
                    <a:pt x="79324" y="1765300"/>
                  </a:lnTo>
                  <a:lnTo>
                    <a:pt x="79768" y="1778000"/>
                  </a:lnTo>
                  <a:lnTo>
                    <a:pt x="79806" y="1790700"/>
                  </a:lnTo>
                  <a:lnTo>
                    <a:pt x="80797" y="1816100"/>
                  </a:lnTo>
                  <a:lnTo>
                    <a:pt x="83324" y="1828800"/>
                  </a:lnTo>
                  <a:lnTo>
                    <a:pt x="85293" y="1841500"/>
                  </a:lnTo>
                  <a:lnTo>
                    <a:pt x="84670" y="1854200"/>
                  </a:lnTo>
                  <a:lnTo>
                    <a:pt x="88900" y="1854200"/>
                  </a:lnTo>
                  <a:lnTo>
                    <a:pt x="90220" y="1866900"/>
                  </a:lnTo>
                  <a:lnTo>
                    <a:pt x="89827" y="1866900"/>
                  </a:lnTo>
                  <a:lnTo>
                    <a:pt x="88900" y="1879600"/>
                  </a:lnTo>
                  <a:lnTo>
                    <a:pt x="89471" y="1879600"/>
                  </a:lnTo>
                  <a:lnTo>
                    <a:pt x="91859" y="1892300"/>
                  </a:lnTo>
                  <a:lnTo>
                    <a:pt x="94107" y="1892300"/>
                  </a:lnTo>
                  <a:lnTo>
                    <a:pt x="94297" y="1905000"/>
                  </a:lnTo>
                  <a:lnTo>
                    <a:pt x="94081" y="1917700"/>
                  </a:lnTo>
                  <a:lnTo>
                    <a:pt x="96596" y="1917700"/>
                  </a:lnTo>
                  <a:lnTo>
                    <a:pt x="99072" y="1930400"/>
                  </a:lnTo>
                  <a:lnTo>
                    <a:pt x="98755" y="1943100"/>
                  </a:lnTo>
                  <a:lnTo>
                    <a:pt x="102577" y="1955800"/>
                  </a:lnTo>
                  <a:lnTo>
                    <a:pt x="103936" y="1955800"/>
                  </a:lnTo>
                  <a:lnTo>
                    <a:pt x="103797" y="1968500"/>
                  </a:lnTo>
                  <a:lnTo>
                    <a:pt x="103174" y="1968500"/>
                  </a:lnTo>
                  <a:lnTo>
                    <a:pt x="104025" y="1981200"/>
                  </a:lnTo>
                  <a:lnTo>
                    <a:pt x="106464" y="1993900"/>
                  </a:lnTo>
                  <a:lnTo>
                    <a:pt x="108546" y="1993900"/>
                  </a:lnTo>
                  <a:lnTo>
                    <a:pt x="108331" y="2006600"/>
                  </a:lnTo>
                  <a:lnTo>
                    <a:pt x="107899" y="2019300"/>
                  </a:lnTo>
                  <a:lnTo>
                    <a:pt x="110324" y="2019300"/>
                  </a:lnTo>
                  <a:lnTo>
                    <a:pt x="112890" y="2032000"/>
                  </a:lnTo>
                  <a:lnTo>
                    <a:pt x="112864" y="2044700"/>
                  </a:lnTo>
                  <a:lnTo>
                    <a:pt x="116840" y="2057400"/>
                  </a:lnTo>
                  <a:lnTo>
                    <a:pt x="117081" y="2057400"/>
                  </a:lnTo>
                  <a:lnTo>
                    <a:pt x="116535" y="2070100"/>
                  </a:lnTo>
                  <a:lnTo>
                    <a:pt x="118186" y="2070100"/>
                  </a:lnTo>
                  <a:lnTo>
                    <a:pt x="121589" y="2082800"/>
                  </a:lnTo>
                  <a:lnTo>
                    <a:pt x="122148" y="2095500"/>
                  </a:lnTo>
                  <a:lnTo>
                    <a:pt x="121716" y="2095500"/>
                  </a:lnTo>
                  <a:lnTo>
                    <a:pt x="122161" y="2108200"/>
                  </a:lnTo>
                  <a:lnTo>
                    <a:pt x="111975" y="2108200"/>
                  </a:lnTo>
                  <a:lnTo>
                    <a:pt x="113614" y="2120900"/>
                  </a:lnTo>
                  <a:lnTo>
                    <a:pt x="111925" y="2133600"/>
                  </a:lnTo>
                  <a:lnTo>
                    <a:pt x="109067" y="2159000"/>
                  </a:lnTo>
                  <a:lnTo>
                    <a:pt x="107238" y="2171700"/>
                  </a:lnTo>
                  <a:lnTo>
                    <a:pt x="106514" y="2171700"/>
                  </a:lnTo>
                  <a:lnTo>
                    <a:pt x="104724" y="2184400"/>
                  </a:lnTo>
                  <a:lnTo>
                    <a:pt x="101447" y="2197100"/>
                  </a:lnTo>
                  <a:lnTo>
                    <a:pt x="96266" y="2197100"/>
                  </a:lnTo>
                  <a:lnTo>
                    <a:pt x="88353" y="2209800"/>
                  </a:lnTo>
                  <a:lnTo>
                    <a:pt x="71539" y="2247900"/>
                  </a:lnTo>
                  <a:lnTo>
                    <a:pt x="64808" y="2286000"/>
                  </a:lnTo>
                  <a:lnTo>
                    <a:pt x="67627" y="2298700"/>
                  </a:lnTo>
                  <a:lnTo>
                    <a:pt x="74256" y="2311400"/>
                  </a:lnTo>
                  <a:lnTo>
                    <a:pt x="205803" y="2311400"/>
                  </a:lnTo>
                  <a:lnTo>
                    <a:pt x="211023" y="2298700"/>
                  </a:lnTo>
                  <a:lnTo>
                    <a:pt x="215150" y="2298700"/>
                  </a:lnTo>
                  <a:lnTo>
                    <a:pt x="217500" y="2286000"/>
                  </a:lnTo>
                  <a:lnTo>
                    <a:pt x="216573" y="2286000"/>
                  </a:lnTo>
                  <a:lnTo>
                    <a:pt x="216192" y="2273300"/>
                  </a:lnTo>
                  <a:lnTo>
                    <a:pt x="216471" y="2260600"/>
                  </a:lnTo>
                  <a:lnTo>
                    <a:pt x="216166" y="2260600"/>
                  </a:lnTo>
                  <a:lnTo>
                    <a:pt x="215938" y="2247900"/>
                  </a:lnTo>
                  <a:lnTo>
                    <a:pt x="217563" y="2235200"/>
                  </a:lnTo>
                  <a:lnTo>
                    <a:pt x="220891" y="2222500"/>
                  </a:lnTo>
                  <a:lnTo>
                    <a:pt x="225818" y="2209800"/>
                  </a:lnTo>
                  <a:lnTo>
                    <a:pt x="229489" y="2209800"/>
                  </a:lnTo>
                  <a:lnTo>
                    <a:pt x="230822" y="2197100"/>
                  </a:lnTo>
                  <a:lnTo>
                    <a:pt x="233730" y="2184400"/>
                  </a:lnTo>
                  <a:lnTo>
                    <a:pt x="234823" y="2171700"/>
                  </a:lnTo>
                  <a:lnTo>
                    <a:pt x="235051" y="2159000"/>
                  </a:lnTo>
                  <a:lnTo>
                    <a:pt x="235381" y="2146300"/>
                  </a:lnTo>
                  <a:lnTo>
                    <a:pt x="235826" y="2133600"/>
                  </a:lnTo>
                  <a:lnTo>
                    <a:pt x="234594" y="2133600"/>
                  </a:lnTo>
                  <a:lnTo>
                    <a:pt x="223989" y="2108200"/>
                  </a:lnTo>
                  <a:lnTo>
                    <a:pt x="224929" y="2108200"/>
                  </a:lnTo>
                  <a:lnTo>
                    <a:pt x="230936" y="2095500"/>
                  </a:lnTo>
                  <a:lnTo>
                    <a:pt x="235978" y="2095500"/>
                  </a:lnTo>
                  <a:lnTo>
                    <a:pt x="233997" y="2082800"/>
                  </a:lnTo>
                  <a:lnTo>
                    <a:pt x="212725" y="2082800"/>
                  </a:lnTo>
                  <a:lnTo>
                    <a:pt x="217335" y="2070100"/>
                  </a:lnTo>
                  <a:lnTo>
                    <a:pt x="211632" y="2070100"/>
                  </a:lnTo>
                  <a:lnTo>
                    <a:pt x="211823" y="2057400"/>
                  </a:lnTo>
                  <a:lnTo>
                    <a:pt x="209664" y="2044700"/>
                  </a:lnTo>
                  <a:lnTo>
                    <a:pt x="207225" y="2032000"/>
                  </a:lnTo>
                  <a:lnTo>
                    <a:pt x="206565" y="2019300"/>
                  </a:lnTo>
                  <a:lnTo>
                    <a:pt x="207365" y="2006600"/>
                  </a:lnTo>
                  <a:lnTo>
                    <a:pt x="207581" y="1993900"/>
                  </a:lnTo>
                  <a:lnTo>
                    <a:pt x="207327" y="1981200"/>
                  </a:lnTo>
                  <a:lnTo>
                    <a:pt x="206692" y="1968500"/>
                  </a:lnTo>
                  <a:lnTo>
                    <a:pt x="207149" y="1955800"/>
                  </a:lnTo>
                  <a:lnTo>
                    <a:pt x="209181" y="1930400"/>
                  </a:lnTo>
                  <a:lnTo>
                    <a:pt x="211315" y="1917700"/>
                  </a:lnTo>
                  <a:lnTo>
                    <a:pt x="212128" y="1905000"/>
                  </a:lnTo>
                  <a:lnTo>
                    <a:pt x="211467" y="1866900"/>
                  </a:lnTo>
                  <a:lnTo>
                    <a:pt x="211582" y="1739900"/>
                  </a:lnTo>
                  <a:lnTo>
                    <a:pt x="212344" y="1714500"/>
                  </a:lnTo>
                  <a:lnTo>
                    <a:pt x="214807" y="1701800"/>
                  </a:lnTo>
                  <a:lnTo>
                    <a:pt x="218998" y="1676400"/>
                  </a:lnTo>
                  <a:lnTo>
                    <a:pt x="225018" y="1663700"/>
                  </a:lnTo>
                  <a:lnTo>
                    <a:pt x="227088" y="1663700"/>
                  </a:lnTo>
                  <a:lnTo>
                    <a:pt x="228815" y="1651000"/>
                  </a:lnTo>
                  <a:lnTo>
                    <a:pt x="230162" y="1651000"/>
                  </a:lnTo>
                  <a:lnTo>
                    <a:pt x="231076" y="1638300"/>
                  </a:lnTo>
                  <a:lnTo>
                    <a:pt x="232829" y="1625600"/>
                  </a:lnTo>
                  <a:lnTo>
                    <a:pt x="236156" y="1612900"/>
                  </a:lnTo>
                  <a:lnTo>
                    <a:pt x="241452" y="1612900"/>
                  </a:lnTo>
                  <a:lnTo>
                    <a:pt x="249148" y="1600200"/>
                  </a:lnTo>
                  <a:lnTo>
                    <a:pt x="253898" y="1600200"/>
                  </a:lnTo>
                  <a:lnTo>
                    <a:pt x="258533" y="1587500"/>
                  </a:lnTo>
                  <a:lnTo>
                    <a:pt x="263207" y="1587500"/>
                  </a:lnTo>
                  <a:lnTo>
                    <a:pt x="268058" y="1574800"/>
                  </a:lnTo>
                  <a:lnTo>
                    <a:pt x="267601" y="1574800"/>
                  </a:lnTo>
                  <a:lnTo>
                    <a:pt x="268147" y="1562100"/>
                  </a:lnTo>
                  <a:lnTo>
                    <a:pt x="268541" y="1549400"/>
                  </a:lnTo>
                  <a:lnTo>
                    <a:pt x="267131" y="1536700"/>
                  </a:lnTo>
                  <a:lnTo>
                    <a:pt x="263728" y="1536700"/>
                  </a:lnTo>
                  <a:lnTo>
                    <a:pt x="258203" y="1524000"/>
                  </a:lnTo>
                  <a:lnTo>
                    <a:pt x="254203" y="1511300"/>
                  </a:lnTo>
                  <a:lnTo>
                    <a:pt x="255117" y="1511300"/>
                  </a:lnTo>
                  <a:lnTo>
                    <a:pt x="253784" y="1498600"/>
                  </a:lnTo>
                  <a:lnTo>
                    <a:pt x="253314" y="1498600"/>
                  </a:lnTo>
                  <a:lnTo>
                    <a:pt x="255193" y="1485900"/>
                  </a:lnTo>
                  <a:lnTo>
                    <a:pt x="257581" y="1473200"/>
                  </a:lnTo>
                  <a:lnTo>
                    <a:pt x="258699" y="1473200"/>
                  </a:lnTo>
                  <a:lnTo>
                    <a:pt x="258660" y="1422400"/>
                  </a:lnTo>
                  <a:lnTo>
                    <a:pt x="258254" y="1422400"/>
                  </a:lnTo>
                  <a:lnTo>
                    <a:pt x="257644" y="1409700"/>
                  </a:lnTo>
                  <a:lnTo>
                    <a:pt x="257733" y="1397000"/>
                  </a:lnTo>
                  <a:lnTo>
                    <a:pt x="259448" y="1397000"/>
                  </a:lnTo>
                  <a:lnTo>
                    <a:pt x="261899" y="1384300"/>
                  </a:lnTo>
                  <a:lnTo>
                    <a:pt x="263093" y="1384300"/>
                  </a:lnTo>
                  <a:lnTo>
                    <a:pt x="263347" y="1371600"/>
                  </a:lnTo>
                  <a:lnTo>
                    <a:pt x="262991" y="1358900"/>
                  </a:lnTo>
                  <a:lnTo>
                    <a:pt x="263677" y="1358900"/>
                  </a:lnTo>
                  <a:lnTo>
                    <a:pt x="265912" y="1346200"/>
                  </a:lnTo>
                  <a:lnTo>
                    <a:pt x="267995" y="1346200"/>
                  </a:lnTo>
                  <a:lnTo>
                    <a:pt x="268300" y="1333500"/>
                  </a:lnTo>
                  <a:lnTo>
                    <a:pt x="267868" y="1308100"/>
                  </a:lnTo>
                  <a:lnTo>
                    <a:pt x="270306" y="1295400"/>
                  </a:lnTo>
                  <a:lnTo>
                    <a:pt x="272796" y="1270000"/>
                  </a:lnTo>
                  <a:lnTo>
                    <a:pt x="272567" y="1257300"/>
                  </a:lnTo>
                  <a:lnTo>
                    <a:pt x="271856" y="1244600"/>
                  </a:lnTo>
                  <a:lnTo>
                    <a:pt x="277418" y="1244600"/>
                  </a:lnTo>
                  <a:lnTo>
                    <a:pt x="277710" y="1231900"/>
                  </a:lnTo>
                  <a:lnTo>
                    <a:pt x="286880" y="1231900"/>
                  </a:lnTo>
                  <a:lnTo>
                    <a:pt x="286473" y="1244600"/>
                  </a:lnTo>
                  <a:lnTo>
                    <a:pt x="285864" y="1257300"/>
                  </a:lnTo>
                  <a:lnTo>
                    <a:pt x="287655" y="1270000"/>
                  </a:lnTo>
                  <a:lnTo>
                    <a:pt x="290144" y="1282700"/>
                  </a:lnTo>
                  <a:lnTo>
                    <a:pt x="291376" y="1282700"/>
                  </a:lnTo>
                  <a:lnTo>
                    <a:pt x="291630" y="1295400"/>
                  </a:lnTo>
                  <a:lnTo>
                    <a:pt x="291185" y="1295400"/>
                  </a:lnTo>
                  <a:lnTo>
                    <a:pt x="291439" y="1308100"/>
                  </a:lnTo>
                  <a:lnTo>
                    <a:pt x="293052" y="1320800"/>
                  </a:lnTo>
                  <a:lnTo>
                    <a:pt x="294995" y="1320800"/>
                  </a:lnTo>
                  <a:lnTo>
                    <a:pt x="296240" y="1333500"/>
                  </a:lnTo>
                  <a:lnTo>
                    <a:pt x="296684" y="1346200"/>
                  </a:lnTo>
                  <a:lnTo>
                    <a:pt x="297027" y="1346200"/>
                  </a:lnTo>
                  <a:lnTo>
                    <a:pt x="297954" y="1358900"/>
                  </a:lnTo>
                  <a:lnTo>
                    <a:pt x="300202" y="1371600"/>
                  </a:lnTo>
                  <a:lnTo>
                    <a:pt x="302056" y="1384300"/>
                  </a:lnTo>
                  <a:lnTo>
                    <a:pt x="302399" y="1397000"/>
                  </a:lnTo>
                  <a:lnTo>
                    <a:pt x="301752" y="1409700"/>
                  </a:lnTo>
                  <a:lnTo>
                    <a:pt x="300647" y="1409700"/>
                  </a:lnTo>
                  <a:lnTo>
                    <a:pt x="300977" y="1422400"/>
                  </a:lnTo>
                  <a:lnTo>
                    <a:pt x="303161" y="1435100"/>
                  </a:lnTo>
                  <a:lnTo>
                    <a:pt x="305396" y="1447800"/>
                  </a:lnTo>
                  <a:lnTo>
                    <a:pt x="305879" y="1460500"/>
                  </a:lnTo>
                  <a:lnTo>
                    <a:pt x="305104" y="1473200"/>
                  </a:lnTo>
                  <a:lnTo>
                    <a:pt x="305549" y="1498600"/>
                  </a:lnTo>
                  <a:lnTo>
                    <a:pt x="305079" y="1524000"/>
                  </a:lnTo>
                  <a:lnTo>
                    <a:pt x="301574" y="1549400"/>
                  </a:lnTo>
                  <a:lnTo>
                    <a:pt x="300012" y="1549400"/>
                  </a:lnTo>
                  <a:lnTo>
                    <a:pt x="299974" y="1562100"/>
                  </a:lnTo>
                  <a:lnTo>
                    <a:pt x="300570" y="1574800"/>
                  </a:lnTo>
                  <a:lnTo>
                    <a:pt x="300977" y="1587500"/>
                  </a:lnTo>
                  <a:lnTo>
                    <a:pt x="306336" y="1587500"/>
                  </a:lnTo>
                  <a:lnTo>
                    <a:pt x="311505" y="1600200"/>
                  </a:lnTo>
                  <a:lnTo>
                    <a:pt x="324866" y="1600200"/>
                  </a:lnTo>
                  <a:lnTo>
                    <a:pt x="324142" y="1612900"/>
                  </a:lnTo>
                  <a:lnTo>
                    <a:pt x="326402" y="1625600"/>
                  </a:lnTo>
                  <a:lnTo>
                    <a:pt x="329044" y="1625600"/>
                  </a:lnTo>
                  <a:lnTo>
                    <a:pt x="329488" y="1638300"/>
                  </a:lnTo>
                  <a:lnTo>
                    <a:pt x="329222" y="1651000"/>
                  </a:lnTo>
                  <a:lnTo>
                    <a:pt x="331216" y="1663700"/>
                  </a:lnTo>
                  <a:lnTo>
                    <a:pt x="334238" y="1663700"/>
                  </a:lnTo>
                  <a:lnTo>
                    <a:pt x="337032" y="1676400"/>
                  </a:lnTo>
                  <a:lnTo>
                    <a:pt x="340499" y="1689100"/>
                  </a:lnTo>
                  <a:lnTo>
                    <a:pt x="343674" y="1714500"/>
                  </a:lnTo>
                  <a:lnTo>
                    <a:pt x="346367" y="1727200"/>
                  </a:lnTo>
                  <a:lnTo>
                    <a:pt x="348373" y="1739900"/>
                  </a:lnTo>
                  <a:lnTo>
                    <a:pt x="348157" y="1752600"/>
                  </a:lnTo>
                  <a:lnTo>
                    <a:pt x="346163" y="1765300"/>
                  </a:lnTo>
                  <a:lnTo>
                    <a:pt x="344030" y="1778000"/>
                  </a:lnTo>
                  <a:lnTo>
                    <a:pt x="343395" y="1790700"/>
                  </a:lnTo>
                  <a:lnTo>
                    <a:pt x="343674" y="1816100"/>
                  </a:lnTo>
                  <a:lnTo>
                    <a:pt x="343039" y="1854200"/>
                  </a:lnTo>
                  <a:lnTo>
                    <a:pt x="343623" y="1879600"/>
                  </a:lnTo>
                  <a:lnTo>
                    <a:pt x="347548" y="1905000"/>
                  </a:lnTo>
                  <a:lnTo>
                    <a:pt x="348856" y="1917700"/>
                  </a:lnTo>
                  <a:lnTo>
                    <a:pt x="348348" y="1930400"/>
                  </a:lnTo>
                  <a:lnTo>
                    <a:pt x="348018" y="1943100"/>
                  </a:lnTo>
                  <a:lnTo>
                    <a:pt x="348183" y="1955800"/>
                  </a:lnTo>
                  <a:lnTo>
                    <a:pt x="348424" y="1968500"/>
                  </a:lnTo>
                  <a:lnTo>
                    <a:pt x="347662" y="1981200"/>
                  </a:lnTo>
                  <a:lnTo>
                    <a:pt x="347929" y="1993900"/>
                  </a:lnTo>
                  <a:lnTo>
                    <a:pt x="349986" y="2006600"/>
                  </a:lnTo>
                  <a:lnTo>
                    <a:pt x="352196" y="2019300"/>
                  </a:lnTo>
                  <a:lnTo>
                    <a:pt x="352945" y="2019300"/>
                  </a:lnTo>
                  <a:lnTo>
                    <a:pt x="352475" y="2032000"/>
                  </a:lnTo>
                  <a:lnTo>
                    <a:pt x="352374" y="2044700"/>
                  </a:lnTo>
                  <a:lnTo>
                    <a:pt x="352526" y="2057400"/>
                  </a:lnTo>
                  <a:lnTo>
                    <a:pt x="352818" y="2070100"/>
                  </a:lnTo>
                  <a:lnTo>
                    <a:pt x="352463" y="2082800"/>
                  </a:lnTo>
                  <a:lnTo>
                    <a:pt x="350431" y="2095500"/>
                  </a:lnTo>
                  <a:lnTo>
                    <a:pt x="345884" y="2095500"/>
                  </a:lnTo>
                  <a:lnTo>
                    <a:pt x="338035" y="2108200"/>
                  </a:lnTo>
                  <a:lnTo>
                    <a:pt x="329844" y="2108200"/>
                  </a:lnTo>
                  <a:lnTo>
                    <a:pt x="328993" y="2120900"/>
                  </a:lnTo>
                  <a:lnTo>
                    <a:pt x="328930" y="2133600"/>
                  </a:lnTo>
                  <a:lnTo>
                    <a:pt x="328168" y="2146300"/>
                  </a:lnTo>
                  <a:lnTo>
                    <a:pt x="325247" y="2146300"/>
                  </a:lnTo>
                  <a:lnTo>
                    <a:pt x="323380" y="2159000"/>
                  </a:lnTo>
                  <a:lnTo>
                    <a:pt x="322859" y="2159000"/>
                  </a:lnTo>
                  <a:lnTo>
                    <a:pt x="323761" y="2171700"/>
                  </a:lnTo>
                  <a:lnTo>
                    <a:pt x="326199" y="2184400"/>
                  </a:lnTo>
                  <a:lnTo>
                    <a:pt x="329501" y="2184400"/>
                  </a:lnTo>
                  <a:lnTo>
                    <a:pt x="331330" y="2197100"/>
                  </a:lnTo>
                  <a:lnTo>
                    <a:pt x="329577" y="2209800"/>
                  </a:lnTo>
                  <a:lnTo>
                    <a:pt x="328269" y="2222500"/>
                  </a:lnTo>
                  <a:lnTo>
                    <a:pt x="327926" y="2222500"/>
                  </a:lnTo>
                  <a:lnTo>
                    <a:pt x="327355" y="2235200"/>
                  </a:lnTo>
                  <a:lnTo>
                    <a:pt x="325323" y="2235200"/>
                  </a:lnTo>
                  <a:lnTo>
                    <a:pt x="323557" y="2247900"/>
                  </a:lnTo>
                  <a:lnTo>
                    <a:pt x="323456" y="2260600"/>
                  </a:lnTo>
                  <a:lnTo>
                    <a:pt x="324078" y="2260600"/>
                  </a:lnTo>
                  <a:lnTo>
                    <a:pt x="324497" y="2273300"/>
                  </a:lnTo>
                  <a:lnTo>
                    <a:pt x="336372" y="2286000"/>
                  </a:lnTo>
                  <a:lnTo>
                    <a:pt x="359206" y="2286000"/>
                  </a:lnTo>
                  <a:lnTo>
                    <a:pt x="363448" y="2298700"/>
                  </a:lnTo>
                  <a:lnTo>
                    <a:pt x="366115" y="2298700"/>
                  </a:lnTo>
                  <a:lnTo>
                    <a:pt x="372300" y="2311400"/>
                  </a:lnTo>
                  <a:lnTo>
                    <a:pt x="383540" y="2311400"/>
                  </a:lnTo>
                  <a:lnTo>
                    <a:pt x="392442" y="2324100"/>
                  </a:lnTo>
                  <a:lnTo>
                    <a:pt x="479729" y="2324100"/>
                  </a:lnTo>
                  <a:lnTo>
                    <a:pt x="486968" y="2311400"/>
                  </a:lnTo>
                  <a:lnTo>
                    <a:pt x="506399" y="2311400"/>
                  </a:lnTo>
                  <a:lnTo>
                    <a:pt x="508508" y="2286000"/>
                  </a:lnTo>
                  <a:lnTo>
                    <a:pt x="507085" y="2273300"/>
                  </a:lnTo>
                  <a:lnTo>
                    <a:pt x="504291" y="2260600"/>
                  </a:lnTo>
                  <a:lnTo>
                    <a:pt x="502361" y="2260600"/>
                  </a:lnTo>
                  <a:lnTo>
                    <a:pt x="501523" y="2247900"/>
                  </a:lnTo>
                  <a:lnTo>
                    <a:pt x="499275" y="2247900"/>
                  </a:lnTo>
                  <a:lnTo>
                    <a:pt x="495020" y="2235200"/>
                  </a:lnTo>
                  <a:lnTo>
                    <a:pt x="482079" y="2235200"/>
                  </a:lnTo>
                  <a:lnTo>
                    <a:pt x="478459" y="2222500"/>
                  </a:lnTo>
                  <a:lnTo>
                    <a:pt x="479374" y="2209800"/>
                  </a:lnTo>
                  <a:lnTo>
                    <a:pt x="477901" y="2209800"/>
                  </a:lnTo>
                  <a:lnTo>
                    <a:pt x="473748" y="2197100"/>
                  </a:lnTo>
                  <a:lnTo>
                    <a:pt x="468693" y="2184400"/>
                  </a:lnTo>
                  <a:lnTo>
                    <a:pt x="464578" y="2171700"/>
                  </a:lnTo>
                  <a:lnTo>
                    <a:pt x="461467" y="2171700"/>
                  </a:lnTo>
                  <a:lnTo>
                    <a:pt x="460641" y="2159000"/>
                  </a:lnTo>
                  <a:lnTo>
                    <a:pt x="460044" y="2159000"/>
                  </a:lnTo>
                  <a:lnTo>
                    <a:pt x="457619" y="2146300"/>
                  </a:lnTo>
                  <a:lnTo>
                    <a:pt x="460692" y="2146300"/>
                  </a:lnTo>
                  <a:lnTo>
                    <a:pt x="461111" y="2133600"/>
                  </a:lnTo>
                  <a:lnTo>
                    <a:pt x="460616" y="2120900"/>
                  </a:lnTo>
                  <a:lnTo>
                    <a:pt x="460971" y="2120900"/>
                  </a:lnTo>
                  <a:lnTo>
                    <a:pt x="454164" y="2108200"/>
                  </a:lnTo>
                  <a:lnTo>
                    <a:pt x="447357" y="2108200"/>
                  </a:lnTo>
                  <a:lnTo>
                    <a:pt x="441363" y="2095500"/>
                  </a:lnTo>
                  <a:lnTo>
                    <a:pt x="436994" y="2095500"/>
                  </a:lnTo>
                  <a:lnTo>
                    <a:pt x="440372" y="2082800"/>
                  </a:lnTo>
                  <a:lnTo>
                    <a:pt x="443890" y="2070100"/>
                  </a:lnTo>
                  <a:lnTo>
                    <a:pt x="447192" y="2057400"/>
                  </a:lnTo>
                  <a:lnTo>
                    <a:pt x="449922" y="2044700"/>
                  </a:lnTo>
                  <a:lnTo>
                    <a:pt x="453605" y="2032000"/>
                  </a:lnTo>
                  <a:lnTo>
                    <a:pt x="457492" y="2019300"/>
                  </a:lnTo>
                  <a:lnTo>
                    <a:pt x="460362" y="1993900"/>
                  </a:lnTo>
                  <a:lnTo>
                    <a:pt x="461022" y="1981200"/>
                  </a:lnTo>
                  <a:lnTo>
                    <a:pt x="460311" y="1968500"/>
                  </a:lnTo>
                  <a:lnTo>
                    <a:pt x="459765" y="1955800"/>
                  </a:lnTo>
                  <a:lnTo>
                    <a:pt x="460044" y="1943100"/>
                  </a:lnTo>
                  <a:lnTo>
                    <a:pt x="461860" y="1930400"/>
                  </a:lnTo>
                  <a:lnTo>
                    <a:pt x="463080" y="1930400"/>
                  </a:lnTo>
                  <a:lnTo>
                    <a:pt x="463626" y="1917700"/>
                  </a:lnTo>
                  <a:lnTo>
                    <a:pt x="464350" y="1917700"/>
                  </a:lnTo>
                  <a:lnTo>
                    <a:pt x="466090" y="1905000"/>
                  </a:lnTo>
                  <a:lnTo>
                    <a:pt x="468477" y="1905000"/>
                  </a:lnTo>
                  <a:lnTo>
                    <a:pt x="469696" y="1892300"/>
                  </a:lnTo>
                  <a:lnTo>
                    <a:pt x="470154" y="1892300"/>
                  </a:lnTo>
                  <a:lnTo>
                    <a:pt x="470319" y="1879600"/>
                  </a:lnTo>
                  <a:lnTo>
                    <a:pt x="469277" y="1879600"/>
                  </a:lnTo>
                  <a:lnTo>
                    <a:pt x="470446" y="1866900"/>
                  </a:lnTo>
                  <a:lnTo>
                    <a:pt x="474370" y="1866900"/>
                  </a:lnTo>
                  <a:lnTo>
                    <a:pt x="474560" y="1854200"/>
                  </a:lnTo>
                  <a:lnTo>
                    <a:pt x="474014" y="1854200"/>
                  </a:lnTo>
                  <a:lnTo>
                    <a:pt x="475716" y="1841500"/>
                  </a:lnTo>
                  <a:lnTo>
                    <a:pt x="479196" y="1841500"/>
                  </a:lnTo>
                  <a:lnTo>
                    <a:pt x="480199" y="1828800"/>
                  </a:lnTo>
                  <a:lnTo>
                    <a:pt x="479856" y="1816100"/>
                  </a:lnTo>
                  <a:lnTo>
                    <a:pt x="479348" y="1816100"/>
                  </a:lnTo>
                  <a:lnTo>
                    <a:pt x="479577" y="1790700"/>
                  </a:lnTo>
                  <a:lnTo>
                    <a:pt x="480263" y="1778000"/>
                  </a:lnTo>
                  <a:lnTo>
                    <a:pt x="479399" y="1752600"/>
                  </a:lnTo>
                  <a:lnTo>
                    <a:pt x="474992" y="1739900"/>
                  </a:lnTo>
                  <a:lnTo>
                    <a:pt x="475234" y="1714500"/>
                  </a:lnTo>
                  <a:lnTo>
                    <a:pt x="472922" y="1701800"/>
                  </a:lnTo>
                  <a:lnTo>
                    <a:pt x="470446" y="1676400"/>
                  </a:lnTo>
                  <a:lnTo>
                    <a:pt x="470242" y="1663700"/>
                  </a:lnTo>
                  <a:lnTo>
                    <a:pt x="470535" y="1663700"/>
                  </a:lnTo>
                  <a:lnTo>
                    <a:pt x="471601" y="1651000"/>
                  </a:lnTo>
                  <a:lnTo>
                    <a:pt x="470065" y="1651000"/>
                  </a:lnTo>
                  <a:lnTo>
                    <a:pt x="465874" y="1638300"/>
                  </a:lnTo>
                  <a:lnTo>
                    <a:pt x="464997" y="1638300"/>
                  </a:lnTo>
                  <a:lnTo>
                    <a:pt x="465594" y="1625600"/>
                  </a:lnTo>
                  <a:lnTo>
                    <a:pt x="465874" y="1612900"/>
                  </a:lnTo>
                  <a:lnTo>
                    <a:pt x="467207" y="1612900"/>
                  </a:lnTo>
                  <a:lnTo>
                    <a:pt x="471360" y="1600200"/>
                  </a:lnTo>
                  <a:lnTo>
                    <a:pt x="497014" y="1600200"/>
                  </a:lnTo>
                  <a:lnTo>
                    <a:pt x="503351" y="1587500"/>
                  </a:lnTo>
                  <a:lnTo>
                    <a:pt x="535025" y="1587500"/>
                  </a:lnTo>
                  <a:lnTo>
                    <a:pt x="536625" y="1562100"/>
                  </a:lnTo>
                  <a:lnTo>
                    <a:pt x="535076" y="1549400"/>
                  </a:lnTo>
                  <a:lnTo>
                    <a:pt x="532587" y="1536700"/>
                  </a:lnTo>
                  <a:lnTo>
                    <a:pt x="531380" y="1524000"/>
                  </a:lnTo>
                  <a:lnTo>
                    <a:pt x="531799" y="1498600"/>
                  </a:lnTo>
                  <a:lnTo>
                    <a:pt x="531736" y="1473200"/>
                  </a:lnTo>
                  <a:lnTo>
                    <a:pt x="531152" y="1460500"/>
                  </a:lnTo>
                  <a:lnTo>
                    <a:pt x="531545" y="1447800"/>
                  </a:lnTo>
                  <a:lnTo>
                    <a:pt x="533603" y="1435100"/>
                  </a:lnTo>
                  <a:lnTo>
                    <a:pt x="535787" y="1422400"/>
                  </a:lnTo>
                  <a:lnTo>
                    <a:pt x="536625" y="1409700"/>
                  </a:lnTo>
                  <a:lnTo>
                    <a:pt x="535914" y="1371600"/>
                  </a:lnTo>
                  <a:lnTo>
                    <a:pt x="535825" y="1346200"/>
                  </a:lnTo>
                  <a:lnTo>
                    <a:pt x="535889" y="1308100"/>
                  </a:lnTo>
                  <a:lnTo>
                    <a:pt x="535952" y="1295400"/>
                  </a:lnTo>
                  <a:lnTo>
                    <a:pt x="536232" y="1257300"/>
                  </a:lnTo>
                  <a:lnTo>
                    <a:pt x="535673" y="1244600"/>
                  </a:lnTo>
                  <a:lnTo>
                    <a:pt x="533895" y="1231900"/>
                  </a:lnTo>
                  <a:lnTo>
                    <a:pt x="530999" y="1219200"/>
                  </a:lnTo>
                  <a:lnTo>
                    <a:pt x="527113" y="1206500"/>
                  </a:lnTo>
                  <a:lnTo>
                    <a:pt x="524471" y="1193800"/>
                  </a:lnTo>
                  <a:lnTo>
                    <a:pt x="520496" y="1168400"/>
                  </a:lnTo>
                  <a:lnTo>
                    <a:pt x="517766" y="1155700"/>
                  </a:lnTo>
                  <a:lnTo>
                    <a:pt x="516724" y="1155700"/>
                  </a:lnTo>
                  <a:lnTo>
                    <a:pt x="517055" y="1143000"/>
                  </a:lnTo>
                  <a:lnTo>
                    <a:pt x="521652" y="1143000"/>
                  </a:lnTo>
                  <a:lnTo>
                    <a:pt x="525221" y="1130300"/>
                  </a:lnTo>
                  <a:lnTo>
                    <a:pt x="528955" y="1130300"/>
                  </a:lnTo>
                  <a:lnTo>
                    <a:pt x="532587" y="1117600"/>
                  </a:lnTo>
                  <a:lnTo>
                    <a:pt x="535851" y="1117600"/>
                  </a:lnTo>
                  <a:lnTo>
                    <a:pt x="541058" y="1104900"/>
                  </a:lnTo>
                  <a:lnTo>
                    <a:pt x="544766" y="1092200"/>
                  </a:lnTo>
                  <a:lnTo>
                    <a:pt x="554875" y="1092200"/>
                  </a:lnTo>
                  <a:lnTo>
                    <a:pt x="561238" y="1079500"/>
                  </a:lnTo>
                  <a:lnTo>
                    <a:pt x="565937" y="1079500"/>
                  </a:lnTo>
                  <a:lnTo>
                    <a:pt x="568667" y="1066800"/>
                  </a:lnTo>
                  <a:lnTo>
                    <a:pt x="569150" y="1054100"/>
                  </a:lnTo>
                  <a:lnTo>
                    <a:pt x="568579" y="1054100"/>
                  </a:lnTo>
                  <a:lnTo>
                    <a:pt x="566559" y="1041400"/>
                  </a:lnTo>
                  <a:lnTo>
                    <a:pt x="569506" y="1028700"/>
                  </a:lnTo>
                  <a:lnTo>
                    <a:pt x="575462" y="1016000"/>
                  </a:lnTo>
                  <a:lnTo>
                    <a:pt x="579996" y="1003300"/>
                  </a:lnTo>
                  <a:lnTo>
                    <a:pt x="584339" y="990600"/>
                  </a:lnTo>
                  <a:lnTo>
                    <a:pt x="589724" y="965200"/>
                  </a:lnTo>
                  <a:lnTo>
                    <a:pt x="593115" y="965200"/>
                  </a:lnTo>
                  <a:lnTo>
                    <a:pt x="596341" y="952500"/>
                  </a:lnTo>
                  <a:lnTo>
                    <a:pt x="599249" y="939800"/>
                  </a:lnTo>
                  <a:lnTo>
                    <a:pt x="601713" y="927100"/>
                  </a:lnTo>
                  <a:lnTo>
                    <a:pt x="603834" y="927100"/>
                  </a:lnTo>
                  <a:lnTo>
                    <a:pt x="606018" y="914400"/>
                  </a:lnTo>
                  <a:lnTo>
                    <a:pt x="608291" y="901700"/>
                  </a:lnTo>
                  <a:lnTo>
                    <a:pt x="610641" y="901700"/>
                  </a:lnTo>
                  <a:lnTo>
                    <a:pt x="612368" y="889000"/>
                  </a:lnTo>
                  <a:lnTo>
                    <a:pt x="613143" y="876300"/>
                  </a:lnTo>
                  <a:lnTo>
                    <a:pt x="613867" y="876300"/>
                  </a:lnTo>
                  <a:lnTo>
                    <a:pt x="615492" y="863600"/>
                  </a:lnTo>
                  <a:lnTo>
                    <a:pt x="617207" y="850900"/>
                  </a:lnTo>
                  <a:close/>
                </a:path>
                <a:path w="3771900" h="2438400">
                  <a:moveTo>
                    <a:pt x="2292553" y="744347"/>
                  </a:moveTo>
                  <a:lnTo>
                    <a:pt x="2291308" y="744347"/>
                  </a:lnTo>
                  <a:lnTo>
                    <a:pt x="2286698" y="731647"/>
                  </a:lnTo>
                  <a:lnTo>
                    <a:pt x="2282139" y="731647"/>
                  </a:lnTo>
                  <a:lnTo>
                    <a:pt x="2284730" y="718947"/>
                  </a:lnTo>
                  <a:lnTo>
                    <a:pt x="2280297" y="718947"/>
                  </a:lnTo>
                  <a:lnTo>
                    <a:pt x="2273884" y="706247"/>
                  </a:lnTo>
                  <a:lnTo>
                    <a:pt x="2246147" y="706247"/>
                  </a:lnTo>
                  <a:lnTo>
                    <a:pt x="2236178" y="718947"/>
                  </a:lnTo>
                  <a:lnTo>
                    <a:pt x="2226957" y="718947"/>
                  </a:lnTo>
                  <a:lnTo>
                    <a:pt x="2218321" y="731647"/>
                  </a:lnTo>
                  <a:lnTo>
                    <a:pt x="2212619" y="731647"/>
                  </a:lnTo>
                  <a:lnTo>
                    <a:pt x="2211781" y="718947"/>
                  </a:lnTo>
                  <a:lnTo>
                    <a:pt x="2194966" y="718947"/>
                  </a:lnTo>
                  <a:lnTo>
                    <a:pt x="2194839" y="731647"/>
                  </a:lnTo>
                  <a:lnTo>
                    <a:pt x="2193340" y="731647"/>
                  </a:lnTo>
                  <a:lnTo>
                    <a:pt x="2192096" y="744347"/>
                  </a:lnTo>
                  <a:lnTo>
                    <a:pt x="2190648" y="744347"/>
                  </a:lnTo>
                  <a:lnTo>
                    <a:pt x="2188451" y="757047"/>
                  </a:lnTo>
                  <a:lnTo>
                    <a:pt x="2183168" y="757047"/>
                  </a:lnTo>
                  <a:lnTo>
                    <a:pt x="2180120" y="769747"/>
                  </a:lnTo>
                  <a:lnTo>
                    <a:pt x="2175535" y="782447"/>
                  </a:lnTo>
                  <a:lnTo>
                    <a:pt x="2170468" y="782447"/>
                  </a:lnTo>
                  <a:lnTo>
                    <a:pt x="2164956" y="795147"/>
                  </a:lnTo>
                  <a:lnTo>
                    <a:pt x="2157158" y="795147"/>
                  </a:lnTo>
                  <a:lnTo>
                    <a:pt x="2150021" y="807847"/>
                  </a:lnTo>
                  <a:lnTo>
                    <a:pt x="2141994" y="807847"/>
                  </a:lnTo>
                  <a:lnTo>
                    <a:pt x="2133066" y="820547"/>
                  </a:lnTo>
                  <a:lnTo>
                    <a:pt x="2123262" y="820547"/>
                  </a:lnTo>
                  <a:lnTo>
                    <a:pt x="2123529" y="833247"/>
                  </a:lnTo>
                  <a:lnTo>
                    <a:pt x="2104974" y="845947"/>
                  </a:lnTo>
                  <a:lnTo>
                    <a:pt x="2085708" y="845947"/>
                  </a:lnTo>
                  <a:lnTo>
                    <a:pt x="2065858" y="858647"/>
                  </a:lnTo>
                  <a:lnTo>
                    <a:pt x="2045525" y="871347"/>
                  </a:lnTo>
                  <a:lnTo>
                    <a:pt x="2028444" y="871347"/>
                  </a:lnTo>
                  <a:lnTo>
                    <a:pt x="2011133" y="884047"/>
                  </a:lnTo>
                  <a:lnTo>
                    <a:pt x="1994916" y="896747"/>
                  </a:lnTo>
                  <a:lnTo>
                    <a:pt x="1981085" y="909447"/>
                  </a:lnTo>
                  <a:lnTo>
                    <a:pt x="1967750" y="922147"/>
                  </a:lnTo>
                  <a:lnTo>
                    <a:pt x="1952701" y="934847"/>
                  </a:lnTo>
                  <a:lnTo>
                    <a:pt x="1936623" y="947547"/>
                  </a:lnTo>
                  <a:lnTo>
                    <a:pt x="1916417" y="947547"/>
                  </a:lnTo>
                  <a:lnTo>
                    <a:pt x="1915414" y="934847"/>
                  </a:lnTo>
                  <a:lnTo>
                    <a:pt x="1921090" y="934847"/>
                  </a:lnTo>
                  <a:lnTo>
                    <a:pt x="1926780" y="922147"/>
                  </a:lnTo>
                  <a:lnTo>
                    <a:pt x="1928787" y="922147"/>
                  </a:lnTo>
                  <a:lnTo>
                    <a:pt x="1930260" y="909447"/>
                  </a:lnTo>
                  <a:lnTo>
                    <a:pt x="1934286" y="896747"/>
                  </a:lnTo>
                  <a:lnTo>
                    <a:pt x="1938337" y="884047"/>
                  </a:lnTo>
                  <a:lnTo>
                    <a:pt x="1940102" y="858647"/>
                  </a:lnTo>
                  <a:lnTo>
                    <a:pt x="1937194" y="845947"/>
                  </a:lnTo>
                  <a:lnTo>
                    <a:pt x="1933105" y="845947"/>
                  </a:lnTo>
                  <a:lnTo>
                    <a:pt x="1927936" y="833247"/>
                  </a:lnTo>
                  <a:lnTo>
                    <a:pt x="1922475" y="833247"/>
                  </a:lnTo>
                  <a:lnTo>
                    <a:pt x="1917547" y="820547"/>
                  </a:lnTo>
                  <a:lnTo>
                    <a:pt x="1912569" y="820547"/>
                  </a:lnTo>
                  <a:lnTo>
                    <a:pt x="1906854" y="807847"/>
                  </a:lnTo>
                  <a:lnTo>
                    <a:pt x="1893239" y="807847"/>
                  </a:lnTo>
                  <a:lnTo>
                    <a:pt x="1881974" y="795147"/>
                  </a:lnTo>
                  <a:lnTo>
                    <a:pt x="1870481" y="795147"/>
                  </a:lnTo>
                  <a:lnTo>
                    <a:pt x="1858810" y="782447"/>
                  </a:lnTo>
                  <a:lnTo>
                    <a:pt x="1837651" y="782447"/>
                  </a:lnTo>
                  <a:lnTo>
                    <a:pt x="1828888" y="769747"/>
                  </a:lnTo>
                  <a:lnTo>
                    <a:pt x="1810258" y="769747"/>
                  </a:lnTo>
                  <a:lnTo>
                    <a:pt x="1798459" y="757047"/>
                  </a:lnTo>
                  <a:lnTo>
                    <a:pt x="1742389" y="757047"/>
                  </a:lnTo>
                  <a:lnTo>
                    <a:pt x="1723453" y="769747"/>
                  </a:lnTo>
                  <a:lnTo>
                    <a:pt x="1689646" y="795147"/>
                  </a:lnTo>
                  <a:lnTo>
                    <a:pt x="1642973" y="858647"/>
                  </a:lnTo>
                  <a:lnTo>
                    <a:pt x="1630387" y="909447"/>
                  </a:lnTo>
                  <a:lnTo>
                    <a:pt x="1620647" y="947547"/>
                  </a:lnTo>
                  <a:lnTo>
                    <a:pt x="1610499" y="998347"/>
                  </a:lnTo>
                  <a:lnTo>
                    <a:pt x="1608582" y="998347"/>
                  </a:lnTo>
                  <a:lnTo>
                    <a:pt x="1606651" y="1011047"/>
                  </a:lnTo>
                  <a:lnTo>
                    <a:pt x="1608455" y="1023747"/>
                  </a:lnTo>
                  <a:lnTo>
                    <a:pt x="1611452" y="1023747"/>
                  </a:lnTo>
                  <a:lnTo>
                    <a:pt x="1615452" y="1036447"/>
                  </a:lnTo>
                  <a:lnTo>
                    <a:pt x="1618742" y="1036447"/>
                  </a:lnTo>
                  <a:lnTo>
                    <a:pt x="1619618" y="1049147"/>
                  </a:lnTo>
                  <a:lnTo>
                    <a:pt x="1611947" y="1061847"/>
                  </a:lnTo>
                  <a:lnTo>
                    <a:pt x="1596377" y="1074547"/>
                  </a:lnTo>
                  <a:lnTo>
                    <a:pt x="1577924" y="1087247"/>
                  </a:lnTo>
                  <a:lnTo>
                    <a:pt x="1561630" y="1099947"/>
                  </a:lnTo>
                  <a:lnTo>
                    <a:pt x="1550543" y="1099947"/>
                  </a:lnTo>
                  <a:lnTo>
                    <a:pt x="1542046" y="1111084"/>
                  </a:lnTo>
                  <a:lnTo>
                    <a:pt x="1542046" y="1341247"/>
                  </a:lnTo>
                  <a:lnTo>
                    <a:pt x="1541767" y="1341247"/>
                  </a:lnTo>
                  <a:lnTo>
                    <a:pt x="1540954" y="1353947"/>
                  </a:lnTo>
                  <a:lnTo>
                    <a:pt x="1539201" y="1353947"/>
                  </a:lnTo>
                  <a:lnTo>
                    <a:pt x="1536814" y="1366647"/>
                  </a:lnTo>
                  <a:lnTo>
                    <a:pt x="1534134" y="1366647"/>
                  </a:lnTo>
                  <a:lnTo>
                    <a:pt x="1531467" y="1379347"/>
                  </a:lnTo>
                  <a:lnTo>
                    <a:pt x="1513382" y="1353947"/>
                  </a:lnTo>
                  <a:lnTo>
                    <a:pt x="1498955" y="1315847"/>
                  </a:lnTo>
                  <a:lnTo>
                    <a:pt x="1488401" y="1290447"/>
                  </a:lnTo>
                  <a:lnTo>
                    <a:pt x="1481963" y="1252347"/>
                  </a:lnTo>
                  <a:lnTo>
                    <a:pt x="1493418" y="1239647"/>
                  </a:lnTo>
                  <a:lnTo>
                    <a:pt x="1518081" y="1239647"/>
                  </a:lnTo>
                  <a:lnTo>
                    <a:pt x="1531010" y="1226947"/>
                  </a:lnTo>
                  <a:lnTo>
                    <a:pt x="1531531" y="1252347"/>
                  </a:lnTo>
                  <a:lnTo>
                    <a:pt x="1532483" y="1277747"/>
                  </a:lnTo>
                  <a:lnTo>
                    <a:pt x="1534490" y="1303147"/>
                  </a:lnTo>
                  <a:lnTo>
                    <a:pt x="1538173" y="1315847"/>
                  </a:lnTo>
                  <a:lnTo>
                    <a:pt x="1539887" y="1328547"/>
                  </a:lnTo>
                  <a:lnTo>
                    <a:pt x="1542046" y="1341247"/>
                  </a:lnTo>
                  <a:lnTo>
                    <a:pt x="1542046" y="1111084"/>
                  </a:lnTo>
                  <a:lnTo>
                    <a:pt x="1540852" y="1112647"/>
                  </a:lnTo>
                  <a:lnTo>
                    <a:pt x="1532039" y="1125347"/>
                  </a:lnTo>
                  <a:lnTo>
                    <a:pt x="1523619" y="1125347"/>
                  </a:lnTo>
                  <a:lnTo>
                    <a:pt x="1514640" y="1138047"/>
                  </a:lnTo>
                  <a:lnTo>
                    <a:pt x="1503603" y="1150747"/>
                  </a:lnTo>
                  <a:lnTo>
                    <a:pt x="1491856" y="1150747"/>
                  </a:lnTo>
                  <a:lnTo>
                    <a:pt x="1480769" y="1163447"/>
                  </a:lnTo>
                  <a:lnTo>
                    <a:pt x="1464094" y="1176147"/>
                  </a:lnTo>
                  <a:lnTo>
                    <a:pt x="1447622" y="1176147"/>
                  </a:lnTo>
                  <a:lnTo>
                    <a:pt x="1431353" y="1188847"/>
                  </a:lnTo>
                  <a:lnTo>
                    <a:pt x="1407642" y="1214247"/>
                  </a:lnTo>
                  <a:lnTo>
                    <a:pt x="1400835" y="1214247"/>
                  </a:lnTo>
                  <a:lnTo>
                    <a:pt x="1395234" y="1226947"/>
                  </a:lnTo>
                  <a:lnTo>
                    <a:pt x="1391145" y="1226947"/>
                  </a:lnTo>
                  <a:lnTo>
                    <a:pt x="1387233" y="1239647"/>
                  </a:lnTo>
                  <a:lnTo>
                    <a:pt x="1385811" y="1252347"/>
                  </a:lnTo>
                  <a:lnTo>
                    <a:pt x="1387322" y="1265047"/>
                  </a:lnTo>
                  <a:lnTo>
                    <a:pt x="1392174" y="1290447"/>
                  </a:lnTo>
                  <a:lnTo>
                    <a:pt x="1398905" y="1303147"/>
                  </a:lnTo>
                  <a:lnTo>
                    <a:pt x="1406512" y="1315847"/>
                  </a:lnTo>
                  <a:lnTo>
                    <a:pt x="1414754" y="1315847"/>
                  </a:lnTo>
                  <a:lnTo>
                    <a:pt x="1423416" y="1328547"/>
                  </a:lnTo>
                  <a:lnTo>
                    <a:pt x="1458709" y="1379347"/>
                  </a:lnTo>
                  <a:lnTo>
                    <a:pt x="1486776" y="1430147"/>
                  </a:lnTo>
                  <a:lnTo>
                    <a:pt x="1489862" y="1442847"/>
                  </a:lnTo>
                  <a:lnTo>
                    <a:pt x="1493837" y="1442847"/>
                  </a:lnTo>
                  <a:lnTo>
                    <a:pt x="1498536" y="1455547"/>
                  </a:lnTo>
                  <a:lnTo>
                    <a:pt x="1503781" y="1455547"/>
                  </a:lnTo>
                  <a:lnTo>
                    <a:pt x="1489024" y="1480947"/>
                  </a:lnTo>
                  <a:lnTo>
                    <a:pt x="1477924" y="1506347"/>
                  </a:lnTo>
                  <a:lnTo>
                    <a:pt x="1470825" y="1531747"/>
                  </a:lnTo>
                  <a:lnTo>
                    <a:pt x="1468056" y="1557147"/>
                  </a:lnTo>
                  <a:lnTo>
                    <a:pt x="1469478" y="1582547"/>
                  </a:lnTo>
                  <a:lnTo>
                    <a:pt x="1474368" y="1607947"/>
                  </a:lnTo>
                  <a:lnTo>
                    <a:pt x="1482344" y="1633347"/>
                  </a:lnTo>
                  <a:lnTo>
                    <a:pt x="1493024" y="1646047"/>
                  </a:lnTo>
                  <a:lnTo>
                    <a:pt x="1503984" y="1671447"/>
                  </a:lnTo>
                  <a:lnTo>
                    <a:pt x="1513382" y="1696847"/>
                  </a:lnTo>
                  <a:lnTo>
                    <a:pt x="1520113" y="1709547"/>
                  </a:lnTo>
                  <a:lnTo>
                    <a:pt x="1523022" y="1734947"/>
                  </a:lnTo>
                  <a:lnTo>
                    <a:pt x="1523669" y="1760347"/>
                  </a:lnTo>
                  <a:lnTo>
                    <a:pt x="1523644" y="1798447"/>
                  </a:lnTo>
                  <a:lnTo>
                    <a:pt x="1522285" y="1823847"/>
                  </a:lnTo>
                  <a:lnTo>
                    <a:pt x="1518881" y="1849247"/>
                  </a:lnTo>
                  <a:lnTo>
                    <a:pt x="1517446" y="1861947"/>
                  </a:lnTo>
                  <a:lnTo>
                    <a:pt x="1522907" y="1861947"/>
                  </a:lnTo>
                  <a:lnTo>
                    <a:pt x="1525143" y="1874647"/>
                  </a:lnTo>
                  <a:lnTo>
                    <a:pt x="1514970" y="1887347"/>
                  </a:lnTo>
                  <a:lnTo>
                    <a:pt x="1502892" y="1912747"/>
                  </a:lnTo>
                  <a:lnTo>
                    <a:pt x="1489595" y="1938147"/>
                  </a:lnTo>
                  <a:lnTo>
                    <a:pt x="1475752" y="1950847"/>
                  </a:lnTo>
                  <a:lnTo>
                    <a:pt x="1444523" y="2001647"/>
                  </a:lnTo>
                  <a:lnTo>
                    <a:pt x="1447558" y="2001647"/>
                  </a:lnTo>
                  <a:lnTo>
                    <a:pt x="1449400" y="2014347"/>
                  </a:lnTo>
                  <a:lnTo>
                    <a:pt x="1449120" y="2014347"/>
                  </a:lnTo>
                  <a:lnTo>
                    <a:pt x="1445742" y="2027047"/>
                  </a:lnTo>
                  <a:lnTo>
                    <a:pt x="1440230" y="2039747"/>
                  </a:lnTo>
                  <a:lnTo>
                    <a:pt x="1434211" y="2052447"/>
                  </a:lnTo>
                  <a:lnTo>
                    <a:pt x="1428153" y="2052447"/>
                  </a:lnTo>
                  <a:lnTo>
                    <a:pt x="1422488" y="2065147"/>
                  </a:lnTo>
                  <a:lnTo>
                    <a:pt x="1415948" y="2077847"/>
                  </a:lnTo>
                  <a:lnTo>
                    <a:pt x="1403451" y="2103247"/>
                  </a:lnTo>
                  <a:lnTo>
                    <a:pt x="1396822" y="2115947"/>
                  </a:lnTo>
                  <a:lnTo>
                    <a:pt x="1382547" y="2141347"/>
                  </a:lnTo>
                  <a:lnTo>
                    <a:pt x="1367307" y="2166747"/>
                  </a:lnTo>
                  <a:lnTo>
                    <a:pt x="1351153" y="2192147"/>
                  </a:lnTo>
                  <a:lnTo>
                    <a:pt x="1334096" y="2217547"/>
                  </a:lnTo>
                  <a:lnTo>
                    <a:pt x="1329740" y="2230247"/>
                  </a:lnTo>
                  <a:lnTo>
                    <a:pt x="1334274" y="2242947"/>
                  </a:lnTo>
                  <a:lnTo>
                    <a:pt x="1344803" y="2255647"/>
                  </a:lnTo>
                  <a:lnTo>
                    <a:pt x="1358392" y="2268347"/>
                  </a:lnTo>
                  <a:lnTo>
                    <a:pt x="1375664" y="2281047"/>
                  </a:lnTo>
                  <a:lnTo>
                    <a:pt x="1392275" y="2293747"/>
                  </a:lnTo>
                  <a:lnTo>
                    <a:pt x="1407782" y="2306447"/>
                  </a:lnTo>
                  <a:lnTo>
                    <a:pt x="1421739" y="2319147"/>
                  </a:lnTo>
                  <a:lnTo>
                    <a:pt x="1426781" y="2331847"/>
                  </a:lnTo>
                  <a:lnTo>
                    <a:pt x="1431188" y="2331847"/>
                  </a:lnTo>
                  <a:lnTo>
                    <a:pt x="1436217" y="2344547"/>
                  </a:lnTo>
                  <a:lnTo>
                    <a:pt x="1504022" y="2344547"/>
                  </a:lnTo>
                  <a:lnTo>
                    <a:pt x="1510271" y="2331847"/>
                  </a:lnTo>
                  <a:lnTo>
                    <a:pt x="1512544" y="2319147"/>
                  </a:lnTo>
                  <a:lnTo>
                    <a:pt x="1511465" y="2306447"/>
                  </a:lnTo>
                  <a:lnTo>
                    <a:pt x="1508264" y="2293747"/>
                  </a:lnTo>
                  <a:lnTo>
                    <a:pt x="1502613" y="2281047"/>
                  </a:lnTo>
                  <a:lnTo>
                    <a:pt x="1494167" y="2268347"/>
                  </a:lnTo>
                  <a:lnTo>
                    <a:pt x="1480870" y="2255647"/>
                  </a:lnTo>
                  <a:lnTo>
                    <a:pt x="1470634" y="2242947"/>
                  </a:lnTo>
                  <a:lnTo>
                    <a:pt x="1465249" y="2217547"/>
                  </a:lnTo>
                  <a:lnTo>
                    <a:pt x="1466507" y="2204847"/>
                  </a:lnTo>
                  <a:lnTo>
                    <a:pt x="1470393" y="2192147"/>
                  </a:lnTo>
                  <a:lnTo>
                    <a:pt x="1475219" y="2179447"/>
                  </a:lnTo>
                  <a:lnTo>
                    <a:pt x="1480388" y="2154047"/>
                  </a:lnTo>
                  <a:lnTo>
                    <a:pt x="1485303" y="2141347"/>
                  </a:lnTo>
                  <a:lnTo>
                    <a:pt x="1490776" y="2128647"/>
                  </a:lnTo>
                  <a:lnTo>
                    <a:pt x="1497965" y="2128647"/>
                  </a:lnTo>
                  <a:lnTo>
                    <a:pt x="1506143" y="2115947"/>
                  </a:lnTo>
                  <a:lnTo>
                    <a:pt x="1514576" y="2103247"/>
                  </a:lnTo>
                  <a:lnTo>
                    <a:pt x="1518640" y="2103247"/>
                  </a:lnTo>
                  <a:lnTo>
                    <a:pt x="1522501" y="2090547"/>
                  </a:lnTo>
                  <a:lnTo>
                    <a:pt x="1525943" y="2090547"/>
                  </a:lnTo>
                  <a:lnTo>
                    <a:pt x="1528737" y="2077847"/>
                  </a:lnTo>
                  <a:lnTo>
                    <a:pt x="1555623" y="2077847"/>
                  </a:lnTo>
                  <a:lnTo>
                    <a:pt x="1563547" y="2065147"/>
                  </a:lnTo>
                  <a:lnTo>
                    <a:pt x="1569148" y="2052447"/>
                  </a:lnTo>
                  <a:lnTo>
                    <a:pt x="1573491" y="2052447"/>
                  </a:lnTo>
                  <a:lnTo>
                    <a:pt x="1577657" y="2039747"/>
                  </a:lnTo>
                  <a:lnTo>
                    <a:pt x="1585506" y="2027047"/>
                  </a:lnTo>
                  <a:lnTo>
                    <a:pt x="1594370" y="2014347"/>
                  </a:lnTo>
                  <a:lnTo>
                    <a:pt x="1603425" y="2001647"/>
                  </a:lnTo>
                  <a:lnTo>
                    <a:pt x="1611858" y="1988947"/>
                  </a:lnTo>
                  <a:lnTo>
                    <a:pt x="1627251" y="1963547"/>
                  </a:lnTo>
                  <a:lnTo>
                    <a:pt x="1641373" y="1938147"/>
                  </a:lnTo>
                  <a:lnTo>
                    <a:pt x="1654200" y="1912747"/>
                  </a:lnTo>
                  <a:lnTo>
                    <a:pt x="1665693" y="1887347"/>
                  </a:lnTo>
                  <a:lnTo>
                    <a:pt x="1670037" y="1900047"/>
                  </a:lnTo>
                  <a:lnTo>
                    <a:pt x="1673136" y="1925447"/>
                  </a:lnTo>
                  <a:lnTo>
                    <a:pt x="1675028" y="1938147"/>
                  </a:lnTo>
                  <a:lnTo>
                    <a:pt x="1675676" y="1950847"/>
                  </a:lnTo>
                  <a:lnTo>
                    <a:pt x="1674914" y="1963547"/>
                  </a:lnTo>
                  <a:lnTo>
                    <a:pt x="1673225" y="1976247"/>
                  </a:lnTo>
                  <a:lnTo>
                    <a:pt x="1671574" y="1976247"/>
                  </a:lnTo>
                  <a:lnTo>
                    <a:pt x="1670913" y="1988947"/>
                  </a:lnTo>
                  <a:lnTo>
                    <a:pt x="1671116" y="2001647"/>
                  </a:lnTo>
                  <a:lnTo>
                    <a:pt x="1681886" y="2001647"/>
                  </a:lnTo>
                  <a:lnTo>
                    <a:pt x="1683385" y="2014347"/>
                  </a:lnTo>
                  <a:lnTo>
                    <a:pt x="1682877" y="2027047"/>
                  </a:lnTo>
                  <a:lnTo>
                    <a:pt x="1681441" y="2027047"/>
                  </a:lnTo>
                  <a:lnTo>
                    <a:pt x="1680121" y="2039747"/>
                  </a:lnTo>
                  <a:lnTo>
                    <a:pt x="1676742" y="2052447"/>
                  </a:lnTo>
                  <a:lnTo>
                    <a:pt x="1672145" y="2077847"/>
                  </a:lnTo>
                  <a:lnTo>
                    <a:pt x="1667090" y="2090547"/>
                  </a:lnTo>
                  <a:lnTo>
                    <a:pt x="1662328" y="2115947"/>
                  </a:lnTo>
                  <a:lnTo>
                    <a:pt x="1655610" y="2141347"/>
                  </a:lnTo>
                  <a:lnTo>
                    <a:pt x="1647012" y="2154047"/>
                  </a:lnTo>
                  <a:lnTo>
                    <a:pt x="1637944" y="2179447"/>
                  </a:lnTo>
                  <a:lnTo>
                    <a:pt x="1629841" y="2204847"/>
                  </a:lnTo>
                  <a:lnTo>
                    <a:pt x="1630172" y="2217547"/>
                  </a:lnTo>
                  <a:lnTo>
                    <a:pt x="1640687" y="2230247"/>
                  </a:lnTo>
                  <a:lnTo>
                    <a:pt x="1656905" y="2242947"/>
                  </a:lnTo>
                  <a:lnTo>
                    <a:pt x="1720799" y="2242947"/>
                  </a:lnTo>
                  <a:lnTo>
                    <a:pt x="1744027" y="2230247"/>
                  </a:lnTo>
                  <a:lnTo>
                    <a:pt x="1816798" y="2230247"/>
                  </a:lnTo>
                  <a:lnTo>
                    <a:pt x="1830578" y="2217547"/>
                  </a:lnTo>
                  <a:lnTo>
                    <a:pt x="1838337" y="2204847"/>
                  </a:lnTo>
                  <a:lnTo>
                    <a:pt x="1832965" y="2192147"/>
                  </a:lnTo>
                  <a:lnTo>
                    <a:pt x="1788655" y="2192147"/>
                  </a:lnTo>
                  <a:lnTo>
                    <a:pt x="1771116" y="2179447"/>
                  </a:lnTo>
                  <a:lnTo>
                    <a:pt x="1755025" y="2179447"/>
                  </a:lnTo>
                  <a:lnTo>
                    <a:pt x="1742846" y="2166747"/>
                  </a:lnTo>
                  <a:lnTo>
                    <a:pt x="1738706" y="2154047"/>
                  </a:lnTo>
                  <a:lnTo>
                    <a:pt x="1739366" y="2141347"/>
                  </a:lnTo>
                  <a:lnTo>
                    <a:pt x="1742503" y="2128647"/>
                  </a:lnTo>
                  <a:lnTo>
                    <a:pt x="1745805" y="2115947"/>
                  </a:lnTo>
                  <a:lnTo>
                    <a:pt x="1749983" y="2090547"/>
                  </a:lnTo>
                  <a:lnTo>
                    <a:pt x="1754466" y="2077847"/>
                  </a:lnTo>
                  <a:lnTo>
                    <a:pt x="1759242" y="2052447"/>
                  </a:lnTo>
                  <a:lnTo>
                    <a:pt x="1764309" y="2039747"/>
                  </a:lnTo>
                  <a:lnTo>
                    <a:pt x="1763839" y="2027047"/>
                  </a:lnTo>
                  <a:lnTo>
                    <a:pt x="1765566" y="2027047"/>
                  </a:lnTo>
                  <a:lnTo>
                    <a:pt x="1768983" y="2014347"/>
                  </a:lnTo>
                  <a:lnTo>
                    <a:pt x="1788350" y="2014347"/>
                  </a:lnTo>
                  <a:lnTo>
                    <a:pt x="1794713" y="2001647"/>
                  </a:lnTo>
                  <a:lnTo>
                    <a:pt x="1797354" y="2001647"/>
                  </a:lnTo>
                  <a:lnTo>
                    <a:pt x="1798510" y="1988947"/>
                  </a:lnTo>
                  <a:lnTo>
                    <a:pt x="1798904" y="1963547"/>
                  </a:lnTo>
                  <a:lnTo>
                    <a:pt x="1799285" y="1963547"/>
                  </a:lnTo>
                  <a:lnTo>
                    <a:pt x="1800745" y="1950847"/>
                  </a:lnTo>
                  <a:lnTo>
                    <a:pt x="1802422" y="1938147"/>
                  </a:lnTo>
                  <a:lnTo>
                    <a:pt x="1804327" y="1925447"/>
                  </a:lnTo>
                  <a:lnTo>
                    <a:pt x="1806473" y="1912747"/>
                  </a:lnTo>
                  <a:lnTo>
                    <a:pt x="1809800" y="1887347"/>
                  </a:lnTo>
                  <a:lnTo>
                    <a:pt x="1810918" y="1874647"/>
                  </a:lnTo>
                  <a:lnTo>
                    <a:pt x="1809292" y="1849247"/>
                  </a:lnTo>
                  <a:lnTo>
                    <a:pt x="1804416" y="1836547"/>
                  </a:lnTo>
                  <a:lnTo>
                    <a:pt x="1796313" y="1811147"/>
                  </a:lnTo>
                  <a:lnTo>
                    <a:pt x="1786445" y="1785747"/>
                  </a:lnTo>
                  <a:lnTo>
                    <a:pt x="1775739" y="1773047"/>
                  </a:lnTo>
                  <a:lnTo>
                    <a:pt x="1765071" y="1747647"/>
                  </a:lnTo>
                  <a:lnTo>
                    <a:pt x="1754200" y="1722247"/>
                  </a:lnTo>
                  <a:lnTo>
                    <a:pt x="1743989" y="1709547"/>
                  </a:lnTo>
                  <a:lnTo>
                    <a:pt x="1734464" y="1684147"/>
                  </a:lnTo>
                  <a:lnTo>
                    <a:pt x="1725625" y="1658747"/>
                  </a:lnTo>
                  <a:lnTo>
                    <a:pt x="1722653" y="1633347"/>
                  </a:lnTo>
                  <a:lnTo>
                    <a:pt x="1730540" y="1595247"/>
                  </a:lnTo>
                  <a:lnTo>
                    <a:pt x="1743824" y="1569847"/>
                  </a:lnTo>
                  <a:lnTo>
                    <a:pt x="1756994" y="1544447"/>
                  </a:lnTo>
                  <a:lnTo>
                    <a:pt x="1758873" y="1531747"/>
                  </a:lnTo>
                  <a:lnTo>
                    <a:pt x="1783727" y="1531747"/>
                  </a:lnTo>
                  <a:lnTo>
                    <a:pt x="1794078" y="1519047"/>
                  </a:lnTo>
                  <a:lnTo>
                    <a:pt x="1802345" y="1519047"/>
                  </a:lnTo>
                  <a:lnTo>
                    <a:pt x="1808734" y="1506347"/>
                  </a:lnTo>
                  <a:lnTo>
                    <a:pt x="1813471" y="1493647"/>
                  </a:lnTo>
                  <a:lnTo>
                    <a:pt x="1817154" y="1480947"/>
                  </a:lnTo>
                  <a:lnTo>
                    <a:pt x="1820748" y="1468247"/>
                  </a:lnTo>
                  <a:lnTo>
                    <a:pt x="1825040" y="1455547"/>
                  </a:lnTo>
                  <a:lnTo>
                    <a:pt x="1830793" y="1442847"/>
                  </a:lnTo>
                  <a:lnTo>
                    <a:pt x="1848027" y="1417447"/>
                  </a:lnTo>
                  <a:lnTo>
                    <a:pt x="1859203" y="1379347"/>
                  </a:lnTo>
                  <a:lnTo>
                    <a:pt x="1864969" y="1328547"/>
                  </a:lnTo>
                  <a:lnTo>
                    <a:pt x="1865934" y="1290447"/>
                  </a:lnTo>
                  <a:lnTo>
                    <a:pt x="1865972" y="1252347"/>
                  </a:lnTo>
                  <a:lnTo>
                    <a:pt x="1867966" y="1201547"/>
                  </a:lnTo>
                  <a:lnTo>
                    <a:pt x="1870240" y="1163447"/>
                  </a:lnTo>
                  <a:lnTo>
                    <a:pt x="1871078" y="1112647"/>
                  </a:lnTo>
                  <a:lnTo>
                    <a:pt x="1877961" y="1112647"/>
                  </a:lnTo>
                  <a:lnTo>
                    <a:pt x="1884997" y="1099947"/>
                  </a:lnTo>
                  <a:lnTo>
                    <a:pt x="1897253" y="1099947"/>
                  </a:lnTo>
                  <a:lnTo>
                    <a:pt x="1901571" y="1087247"/>
                  </a:lnTo>
                  <a:lnTo>
                    <a:pt x="1904974" y="1087247"/>
                  </a:lnTo>
                  <a:lnTo>
                    <a:pt x="1907540" y="1074547"/>
                  </a:lnTo>
                  <a:lnTo>
                    <a:pt x="1909356" y="1074547"/>
                  </a:lnTo>
                  <a:lnTo>
                    <a:pt x="1910969" y="1061847"/>
                  </a:lnTo>
                  <a:lnTo>
                    <a:pt x="1909254" y="1049147"/>
                  </a:lnTo>
                  <a:lnTo>
                    <a:pt x="1913280" y="1049147"/>
                  </a:lnTo>
                  <a:lnTo>
                    <a:pt x="1917992" y="1036447"/>
                  </a:lnTo>
                  <a:lnTo>
                    <a:pt x="1931517" y="1036447"/>
                  </a:lnTo>
                  <a:lnTo>
                    <a:pt x="1937651" y="1023747"/>
                  </a:lnTo>
                  <a:lnTo>
                    <a:pt x="1952294" y="1023747"/>
                  </a:lnTo>
                  <a:lnTo>
                    <a:pt x="1967420" y="1011047"/>
                  </a:lnTo>
                  <a:lnTo>
                    <a:pt x="1982241" y="1011047"/>
                  </a:lnTo>
                  <a:lnTo>
                    <a:pt x="1995932" y="998347"/>
                  </a:lnTo>
                  <a:lnTo>
                    <a:pt x="2011413" y="985647"/>
                  </a:lnTo>
                  <a:lnTo>
                    <a:pt x="2058860" y="947547"/>
                  </a:lnTo>
                  <a:lnTo>
                    <a:pt x="2142045" y="896747"/>
                  </a:lnTo>
                  <a:lnTo>
                    <a:pt x="2149589" y="884047"/>
                  </a:lnTo>
                  <a:lnTo>
                    <a:pt x="2162378" y="884047"/>
                  </a:lnTo>
                  <a:lnTo>
                    <a:pt x="2169071" y="871347"/>
                  </a:lnTo>
                  <a:lnTo>
                    <a:pt x="2186863" y="858647"/>
                  </a:lnTo>
                  <a:lnTo>
                    <a:pt x="2205901" y="845947"/>
                  </a:lnTo>
                  <a:lnTo>
                    <a:pt x="2222754" y="833247"/>
                  </a:lnTo>
                  <a:lnTo>
                    <a:pt x="2233955" y="807847"/>
                  </a:lnTo>
                  <a:lnTo>
                    <a:pt x="2237016" y="807847"/>
                  </a:lnTo>
                  <a:lnTo>
                    <a:pt x="2241245" y="795147"/>
                  </a:lnTo>
                  <a:lnTo>
                    <a:pt x="2252954" y="795147"/>
                  </a:lnTo>
                  <a:lnTo>
                    <a:pt x="2258403" y="782447"/>
                  </a:lnTo>
                  <a:lnTo>
                    <a:pt x="2287574" y="782447"/>
                  </a:lnTo>
                  <a:lnTo>
                    <a:pt x="2288667" y="769747"/>
                  </a:lnTo>
                  <a:lnTo>
                    <a:pt x="2252294" y="769747"/>
                  </a:lnTo>
                  <a:lnTo>
                    <a:pt x="2258161" y="757047"/>
                  </a:lnTo>
                  <a:lnTo>
                    <a:pt x="2292210" y="757047"/>
                  </a:lnTo>
                  <a:lnTo>
                    <a:pt x="2292553" y="744347"/>
                  </a:lnTo>
                  <a:close/>
                </a:path>
                <a:path w="3771900" h="2438400">
                  <a:moveTo>
                    <a:pt x="3771735" y="1828673"/>
                  </a:moveTo>
                  <a:lnTo>
                    <a:pt x="3771366" y="1815973"/>
                  </a:lnTo>
                  <a:lnTo>
                    <a:pt x="3769283" y="1803273"/>
                  </a:lnTo>
                  <a:lnTo>
                    <a:pt x="3767112" y="1803273"/>
                  </a:lnTo>
                  <a:lnTo>
                    <a:pt x="3766451" y="1790573"/>
                  </a:lnTo>
                  <a:lnTo>
                    <a:pt x="3767175" y="1790573"/>
                  </a:lnTo>
                  <a:lnTo>
                    <a:pt x="3767759" y="1777873"/>
                  </a:lnTo>
                  <a:lnTo>
                    <a:pt x="3767544" y="1765173"/>
                  </a:lnTo>
                  <a:lnTo>
                    <a:pt x="3765867" y="1765173"/>
                  </a:lnTo>
                  <a:lnTo>
                    <a:pt x="3763975" y="1752473"/>
                  </a:lnTo>
                  <a:lnTo>
                    <a:pt x="3763340" y="1739773"/>
                  </a:lnTo>
                  <a:lnTo>
                    <a:pt x="3762832" y="1739773"/>
                  </a:lnTo>
                  <a:lnTo>
                    <a:pt x="3761346" y="1727073"/>
                  </a:lnTo>
                  <a:lnTo>
                    <a:pt x="3759606" y="1727073"/>
                  </a:lnTo>
                  <a:lnTo>
                    <a:pt x="3758730" y="1714373"/>
                  </a:lnTo>
                  <a:lnTo>
                    <a:pt x="3758044" y="1701673"/>
                  </a:lnTo>
                  <a:lnTo>
                    <a:pt x="3756888" y="1701673"/>
                  </a:lnTo>
                  <a:lnTo>
                    <a:pt x="3751719" y="1676273"/>
                  </a:lnTo>
                  <a:lnTo>
                    <a:pt x="3746106" y="1650873"/>
                  </a:lnTo>
                  <a:lnTo>
                    <a:pt x="3739819" y="1638173"/>
                  </a:lnTo>
                  <a:lnTo>
                    <a:pt x="3732657" y="1612773"/>
                  </a:lnTo>
                  <a:lnTo>
                    <a:pt x="3724948" y="1600073"/>
                  </a:lnTo>
                  <a:lnTo>
                    <a:pt x="3715296" y="1587373"/>
                  </a:lnTo>
                  <a:lnTo>
                    <a:pt x="3704945" y="1574673"/>
                  </a:lnTo>
                  <a:lnTo>
                    <a:pt x="3695192" y="1549273"/>
                  </a:lnTo>
                  <a:lnTo>
                    <a:pt x="3647541" y="1549273"/>
                  </a:lnTo>
                  <a:lnTo>
                    <a:pt x="3648430" y="1536573"/>
                  </a:lnTo>
                  <a:lnTo>
                    <a:pt x="3649332" y="1523873"/>
                  </a:lnTo>
                  <a:lnTo>
                    <a:pt x="3641674" y="1536573"/>
                  </a:lnTo>
                  <a:lnTo>
                    <a:pt x="3640074" y="1523873"/>
                  </a:lnTo>
                  <a:lnTo>
                    <a:pt x="3649332" y="1523873"/>
                  </a:lnTo>
                  <a:lnTo>
                    <a:pt x="3668064" y="1523873"/>
                  </a:lnTo>
                  <a:lnTo>
                    <a:pt x="3666490" y="1511173"/>
                  </a:lnTo>
                  <a:lnTo>
                    <a:pt x="3657485" y="1511173"/>
                  </a:lnTo>
                  <a:lnTo>
                    <a:pt x="3652228" y="1498473"/>
                  </a:lnTo>
                  <a:lnTo>
                    <a:pt x="3641242" y="1498473"/>
                  </a:lnTo>
                  <a:lnTo>
                    <a:pt x="3636556" y="1485773"/>
                  </a:lnTo>
                  <a:lnTo>
                    <a:pt x="3631641" y="1485773"/>
                  </a:lnTo>
                  <a:lnTo>
                    <a:pt x="3633927" y="1473073"/>
                  </a:lnTo>
                  <a:lnTo>
                    <a:pt x="3636276" y="1473073"/>
                  </a:lnTo>
                  <a:lnTo>
                    <a:pt x="3638296" y="1460373"/>
                  </a:lnTo>
                  <a:lnTo>
                    <a:pt x="3639566" y="1460373"/>
                  </a:lnTo>
                  <a:lnTo>
                    <a:pt x="3642461" y="1447673"/>
                  </a:lnTo>
                  <a:lnTo>
                    <a:pt x="3644696" y="1434973"/>
                  </a:lnTo>
                  <a:lnTo>
                    <a:pt x="3646919" y="1422273"/>
                  </a:lnTo>
                  <a:lnTo>
                    <a:pt x="3651580" y="1409573"/>
                  </a:lnTo>
                  <a:lnTo>
                    <a:pt x="3658565" y="1384173"/>
                  </a:lnTo>
                  <a:lnTo>
                    <a:pt x="3663226" y="1371473"/>
                  </a:lnTo>
                  <a:lnTo>
                    <a:pt x="3667112" y="1358773"/>
                  </a:lnTo>
                  <a:lnTo>
                    <a:pt x="3668268" y="1333373"/>
                  </a:lnTo>
                  <a:lnTo>
                    <a:pt x="3672497" y="1333373"/>
                  </a:lnTo>
                  <a:lnTo>
                    <a:pt x="3672598" y="1320673"/>
                  </a:lnTo>
                  <a:lnTo>
                    <a:pt x="3671582" y="1307973"/>
                  </a:lnTo>
                  <a:lnTo>
                    <a:pt x="3668306" y="1295273"/>
                  </a:lnTo>
                  <a:lnTo>
                    <a:pt x="3661587" y="1282573"/>
                  </a:lnTo>
                  <a:lnTo>
                    <a:pt x="3653548" y="1269873"/>
                  </a:lnTo>
                  <a:lnTo>
                    <a:pt x="3645979" y="1269873"/>
                  </a:lnTo>
                  <a:lnTo>
                    <a:pt x="3638194" y="1257173"/>
                  </a:lnTo>
                  <a:lnTo>
                    <a:pt x="3629558" y="1244473"/>
                  </a:lnTo>
                  <a:lnTo>
                    <a:pt x="3623068" y="1231773"/>
                  </a:lnTo>
                  <a:lnTo>
                    <a:pt x="3617137" y="1231773"/>
                  </a:lnTo>
                  <a:lnTo>
                    <a:pt x="3611321" y="1219073"/>
                  </a:lnTo>
                  <a:lnTo>
                    <a:pt x="3605187" y="1219073"/>
                  </a:lnTo>
                  <a:lnTo>
                    <a:pt x="3601402" y="1206373"/>
                  </a:lnTo>
                  <a:lnTo>
                    <a:pt x="3600335" y="1206373"/>
                  </a:lnTo>
                  <a:lnTo>
                    <a:pt x="3601428" y="1193673"/>
                  </a:lnTo>
                  <a:lnTo>
                    <a:pt x="3604107" y="1180973"/>
                  </a:lnTo>
                  <a:lnTo>
                    <a:pt x="3607498" y="1180973"/>
                  </a:lnTo>
                  <a:lnTo>
                    <a:pt x="3604209" y="1168273"/>
                  </a:lnTo>
                  <a:lnTo>
                    <a:pt x="3624453" y="1168273"/>
                  </a:lnTo>
                  <a:lnTo>
                    <a:pt x="3631882" y="1155573"/>
                  </a:lnTo>
                  <a:lnTo>
                    <a:pt x="3637559" y="1155573"/>
                  </a:lnTo>
                  <a:lnTo>
                    <a:pt x="3635210" y="1142873"/>
                  </a:lnTo>
                  <a:lnTo>
                    <a:pt x="3635095" y="1130173"/>
                  </a:lnTo>
                  <a:lnTo>
                    <a:pt x="3630396" y="1130173"/>
                  </a:lnTo>
                  <a:lnTo>
                    <a:pt x="3624503" y="1117473"/>
                  </a:lnTo>
                  <a:lnTo>
                    <a:pt x="3615944" y="1117473"/>
                  </a:lnTo>
                  <a:lnTo>
                    <a:pt x="3608159" y="1104773"/>
                  </a:lnTo>
                  <a:lnTo>
                    <a:pt x="3598329" y="1104773"/>
                  </a:lnTo>
                  <a:lnTo>
                    <a:pt x="3595789" y="1092073"/>
                  </a:lnTo>
                  <a:lnTo>
                    <a:pt x="3583660" y="1092073"/>
                  </a:lnTo>
                  <a:lnTo>
                    <a:pt x="3581831" y="1079373"/>
                  </a:lnTo>
                  <a:lnTo>
                    <a:pt x="3578822" y="1079373"/>
                  </a:lnTo>
                  <a:lnTo>
                    <a:pt x="3578822" y="1346073"/>
                  </a:lnTo>
                  <a:lnTo>
                    <a:pt x="3574770" y="1346073"/>
                  </a:lnTo>
                  <a:lnTo>
                    <a:pt x="3574161" y="1358773"/>
                  </a:lnTo>
                  <a:lnTo>
                    <a:pt x="3572319" y="1358773"/>
                  </a:lnTo>
                  <a:lnTo>
                    <a:pt x="3569868" y="1371473"/>
                  </a:lnTo>
                  <a:lnTo>
                    <a:pt x="3570224" y="1384173"/>
                  </a:lnTo>
                  <a:lnTo>
                    <a:pt x="3568598" y="1384173"/>
                  </a:lnTo>
                  <a:lnTo>
                    <a:pt x="3565868" y="1396873"/>
                  </a:lnTo>
                  <a:lnTo>
                    <a:pt x="3564267" y="1396873"/>
                  </a:lnTo>
                  <a:lnTo>
                    <a:pt x="3561130" y="1409573"/>
                  </a:lnTo>
                  <a:lnTo>
                    <a:pt x="3553764" y="1409573"/>
                  </a:lnTo>
                  <a:lnTo>
                    <a:pt x="3556368" y="1396873"/>
                  </a:lnTo>
                  <a:lnTo>
                    <a:pt x="3555403" y="1396873"/>
                  </a:lnTo>
                  <a:lnTo>
                    <a:pt x="3552558" y="1384173"/>
                  </a:lnTo>
                  <a:lnTo>
                    <a:pt x="3549561" y="1384173"/>
                  </a:lnTo>
                  <a:lnTo>
                    <a:pt x="3546398" y="1371473"/>
                  </a:lnTo>
                  <a:lnTo>
                    <a:pt x="3544049" y="1358773"/>
                  </a:lnTo>
                  <a:lnTo>
                    <a:pt x="3546602" y="1358773"/>
                  </a:lnTo>
                  <a:lnTo>
                    <a:pt x="3549218" y="1346073"/>
                  </a:lnTo>
                  <a:lnTo>
                    <a:pt x="3550120" y="1333373"/>
                  </a:lnTo>
                  <a:lnTo>
                    <a:pt x="3550437" y="1320673"/>
                  </a:lnTo>
                  <a:lnTo>
                    <a:pt x="3551301" y="1307973"/>
                  </a:lnTo>
                  <a:lnTo>
                    <a:pt x="3557994" y="1320673"/>
                  </a:lnTo>
                  <a:lnTo>
                    <a:pt x="3574199" y="1320673"/>
                  </a:lnTo>
                  <a:lnTo>
                    <a:pt x="3576929" y="1333373"/>
                  </a:lnTo>
                  <a:lnTo>
                    <a:pt x="3578822" y="1346073"/>
                  </a:lnTo>
                  <a:lnTo>
                    <a:pt x="3578822" y="1079373"/>
                  </a:lnTo>
                  <a:lnTo>
                    <a:pt x="3539312" y="1079373"/>
                  </a:lnTo>
                  <a:lnTo>
                    <a:pt x="3534206" y="1092073"/>
                  </a:lnTo>
                  <a:lnTo>
                    <a:pt x="3529152" y="1092073"/>
                  </a:lnTo>
                  <a:lnTo>
                    <a:pt x="3524885" y="1104773"/>
                  </a:lnTo>
                  <a:lnTo>
                    <a:pt x="3517125" y="1104773"/>
                  </a:lnTo>
                  <a:lnTo>
                    <a:pt x="3514166" y="1117473"/>
                  </a:lnTo>
                  <a:lnTo>
                    <a:pt x="3488220" y="1117473"/>
                  </a:lnTo>
                  <a:lnTo>
                    <a:pt x="3474783" y="1104773"/>
                  </a:lnTo>
                  <a:lnTo>
                    <a:pt x="3468166" y="1092073"/>
                  </a:lnTo>
                  <a:lnTo>
                    <a:pt x="3461753" y="1092073"/>
                  </a:lnTo>
                  <a:lnTo>
                    <a:pt x="3448799" y="1079373"/>
                  </a:lnTo>
                  <a:lnTo>
                    <a:pt x="3427603" y="1060373"/>
                  </a:lnTo>
                  <a:lnTo>
                    <a:pt x="3427603" y="1981073"/>
                  </a:lnTo>
                  <a:lnTo>
                    <a:pt x="3427603" y="2019173"/>
                  </a:lnTo>
                  <a:lnTo>
                    <a:pt x="3416262" y="2031873"/>
                  </a:lnTo>
                  <a:lnTo>
                    <a:pt x="3379139" y="2031873"/>
                  </a:lnTo>
                  <a:lnTo>
                    <a:pt x="3392043" y="2019173"/>
                  </a:lnTo>
                  <a:lnTo>
                    <a:pt x="3402622" y="2006473"/>
                  </a:lnTo>
                  <a:lnTo>
                    <a:pt x="3413569" y="1993773"/>
                  </a:lnTo>
                  <a:lnTo>
                    <a:pt x="3427603" y="1981073"/>
                  </a:lnTo>
                  <a:lnTo>
                    <a:pt x="3427603" y="1060373"/>
                  </a:lnTo>
                  <a:lnTo>
                    <a:pt x="3424402" y="1057503"/>
                  </a:lnTo>
                  <a:lnTo>
                    <a:pt x="3424402" y="1955673"/>
                  </a:lnTo>
                  <a:lnTo>
                    <a:pt x="3422180" y="1968373"/>
                  </a:lnTo>
                  <a:lnTo>
                    <a:pt x="3418001" y="1968373"/>
                  </a:lnTo>
                  <a:lnTo>
                    <a:pt x="3407359" y="1981073"/>
                  </a:lnTo>
                  <a:lnTo>
                    <a:pt x="3397339" y="1993773"/>
                  </a:lnTo>
                  <a:lnTo>
                    <a:pt x="3386632" y="2006473"/>
                  </a:lnTo>
                  <a:lnTo>
                    <a:pt x="3373932" y="2019173"/>
                  </a:lnTo>
                  <a:lnTo>
                    <a:pt x="3371532" y="2019173"/>
                  </a:lnTo>
                  <a:lnTo>
                    <a:pt x="3333496" y="1993773"/>
                  </a:lnTo>
                  <a:lnTo>
                    <a:pt x="3296869" y="1968373"/>
                  </a:lnTo>
                  <a:lnTo>
                    <a:pt x="3291205" y="1955673"/>
                  </a:lnTo>
                  <a:lnTo>
                    <a:pt x="3304222" y="1955673"/>
                  </a:lnTo>
                  <a:lnTo>
                    <a:pt x="3302622" y="1942973"/>
                  </a:lnTo>
                  <a:lnTo>
                    <a:pt x="3295370" y="1930273"/>
                  </a:lnTo>
                  <a:lnTo>
                    <a:pt x="3283293" y="1930273"/>
                  </a:lnTo>
                  <a:lnTo>
                    <a:pt x="3282734" y="1917573"/>
                  </a:lnTo>
                  <a:lnTo>
                    <a:pt x="3282594" y="1917573"/>
                  </a:lnTo>
                  <a:lnTo>
                    <a:pt x="3281756" y="1904873"/>
                  </a:lnTo>
                  <a:lnTo>
                    <a:pt x="3279114" y="1892173"/>
                  </a:lnTo>
                  <a:lnTo>
                    <a:pt x="3277273" y="1892173"/>
                  </a:lnTo>
                  <a:lnTo>
                    <a:pt x="3277476" y="1879473"/>
                  </a:lnTo>
                  <a:lnTo>
                    <a:pt x="3281146" y="1879473"/>
                  </a:lnTo>
                  <a:lnTo>
                    <a:pt x="3289681" y="1866773"/>
                  </a:lnTo>
                  <a:lnTo>
                    <a:pt x="3293059" y="1866773"/>
                  </a:lnTo>
                  <a:lnTo>
                    <a:pt x="3296907" y="1854073"/>
                  </a:lnTo>
                  <a:lnTo>
                    <a:pt x="3316922" y="1854073"/>
                  </a:lnTo>
                  <a:lnTo>
                    <a:pt x="3323488" y="1841373"/>
                  </a:lnTo>
                  <a:lnTo>
                    <a:pt x="3331832" y="1854073"/>
                  </a:lnTo>
                  <a:lnTo>
                    <a:pt x="3339846" y="1854073"/>
                  </a:lnTo>
                  <a:lnTo>
                    <a:pt x="3338677" y="1866773"/>
                  </a:lnTo>
                  <a:lnTo>
                    <a:pt x="3341382" y="1879473"/>
                  </a:lnTo>
                  <a:lnTo>
                    <a:pt x="3356965" y="1879473"/>
                  </a:lnTo>
                  <a:lnTo>
                    <a:pt x="3362096" y="1892173"/>
                  </a:lnTo>
                  <a:lnTo>
                    <a:pt x="3384169" y="1892173"/>
                  </a:lnTo>
                  <a:lnTo>
                    <a:pt x="3386696" y="1904873"/>
                  </a:lnTo>
                  <a:lnTo>
                    <a:pt x="3386404" y="1917573"/>
                  </a:lnTo>
                  <a:lnTo>
                    <a:pt x="3387953" y="1930273"/>
                  </a:lnTo>
                  <a:lnTo>
                    <a:pt x="3391801" y="1930273"/>
                  </a:lnTo>
                  <a:lnTo>
                    <a:pt x="3397440" y="1942973"/>
                  </a:lnTo>
                  <a:lnTo>
                    <a:pt x="3422370" y="1942973"/>
                  </a:lnTo>
                  <a:lnTo>
                    <a:pt x="3424402" y="1955673"/>
                  </a:lnTo>
                  <a:lnTo>
                    <a:pt x="3424402" y="1057503"/>
                  </a:lnTo>
                  <a:lnTo>
                    <a:pt x="3420465" y="1053973"/>
                  </a:lnTo>
                  <a:lnTo>
                    <a:pt x="3407473" y="1041273"/>
                  </a:lnTo>
                  <a:lnTo>
                    <a:pt x="3400336" y="1041273"/>
                  </a:lnTo>
                  <a:lnTo>
                    <a:pt x="3400374" y="1028573"/>
                  </a:lnTo>
                  <a:lnTo>
                    <a:pt x="3400348" y="1003173"/>
                  </a:lnTo>
                  <a:lnTo>
                    <a:pt x="3400844" y="977773"/>
                  </a:lnTo>
                  <a:lnTo>
                    <a:pt x="3395802" y="977773"/>
                  </a:lnTo>
                  <a:lnTo>
                    <a:pt x="3385629" y="965073"/>
                  </a:lnTo>
                  <a:lnTo>
                    <a:pt x="3373234" y="952373"/>
                  </a:lnTo>
                  <a:lnTo>
                    <a:pt x="3358972" y="939673"/>
                  </a:lnTo>
                  <a:lnTo>
                    <a:pt x="3296412" y="939673"/>
                  </a:lnTo>
                  <a:lnTo>
                    <a:pt x="3294088" y="926973"/>
                  </a:lnTo>
                  <a:lnTo>
                    <a:pt x="3288830" y="926973"/>
                  </a:lnTo>
                  <a:lnTo>
                    <a:pt x="3283585" y="914273"/>
                  </a:lnTo>
                  <a:lnTo>
                    <a:pt x="3282505" y="926973"/>
                  </a:lnTo>
                  <a:lnTo>
                    <a:pt x="3262274" y="926973"/>
                  </a:lnTo>
                  <a:lnTo>
                    <a:pt x="3264344" y="914273"/>
                  </a:lnTo>
                  <a:lnTo>
                    <a:pt x="3262693" y="888873"/>
                  </a:lnTo>
                  <a:lnTo>
                    <a:pt x="3257346" y="876173"/>
                  </a:lnTo>
                  <a:lnTo>
                    <a:pt x="3248698" y="850773"/>
                  </a:lnTo>
                  <a:lnTo>
                    <a:pt x="3237077" y="838073"/>
                  </a:lnTo>
                  <a:lnTo>
                    <a:pt x="3230664" y="825373"/>
                  </a:lnTo>
                  <a:lnTo>
                    <a:pt x="3224415" y="825373"/>
                  </a:lnTo>
                  <a:lnTo>
                    <a:pt x="3218269" y="812673"/>
                  </a:lnTo>
                  <a:lnTo>
                    <a:pt x="3212185" y="799973"/>
                  </a:lnTo>
                  <a:lnTo>
                    <a:pt x="3197402" y="787273"/>
                  </a:lnTo>
                  <a:lnTo>
                    <a:pt x="3182937" y="761873"/>
                  </a:lnTo>
                  <a:lnTo>
                    <a:pt x="3167215" y="736473"/>
                  </a:lnTo>
                  <a:lnTo>
                    <a:pt x="3148660" y="723773"/>
                  </a:lnTo>
                  <a:lnTo>
                    <a:pt x="3136277" y="711073"/>
                  </a:lnTo>
                  <a:lnTo>
                    <a:pt x="3122879" y="698373"/>
                  </a:lnTo>
                  <a:lnTo>
                    <a:pt x="3038144" y="698373"/>
                  </a:lnTo>
                  <a:lnTo>
                    <a:pt x="3038030" y="698233"/>
                  </a:lnTo>
                  <a:lnTo>
                    <a:pt x="3038030" y="1396873"/>
                  </a:lnTo>
                  <a:lnTo>
                    <a:pt x="2979318" y="1396873"/>
                  </a:lnTo>
                  <a:lnTo>
                    <a:pt x="2979318" y="1485773"/>
                  </a:lnTo>
                  <a:lnTo>
                    <a:pt x="2973641" y="1485773"/>
                  </a:lnTo>
                  <a:lnTo>
                    <a:pt x="2973641" y="2069973"/>
                  </a:lnTo>
                  <a:lnTo>
                    <a:pt x="2972803" y="2095373"/>
                  </a:lnTo>
                  <a:lnTo>
                    <a:pt x="2966707" y="2095373"/>
                  </a:lnTo>
                  <a:lnTo>
                    <a:pt x="2971342" y="2108073"/>
                  </a:lnTo>
                  <a:lnTo>
                    <a:pt x="2963926" y="2095373"/>
                  </a:lnTo>
                  <a:lnTo>
                    <a:pt x="2960103" y="2101265"/>
                  </a:lnTo>
                  <a:lnTo>
                    <a:pt x="2960103" y="2196973"/>
                  </a:lnTo>
                  <a:lnTo>
                    <a:pt x="2957296" y="2196973"/>
                  </a:lnTo>
                  <a:lnTo>
                    <a:pt x="2950400" y="2209673"/>
                  </a:lnTo>
                  <a:lnTo>
                    <a:pt x="2944380" y="2222373"/>
                  </a:lnTo>
                  <a:lnTo>
                    <a:pt x="2937802" y="2222373"/>
                  </a:lnTo>
                  <a:lnTo>
                    <a:pt x="2929255" y="2235073"/>
                  </a:lnTo>
                  <a:lnTo>
                    <a:pt x="2920111" y="2235073"/>
                  </a:lnTo>
                  <a:lnTo>
                    <a:pt x="2916898" y="2247773"/>
                  </a:lnTo>
                  <a:lnTo>
                    <a:pt x="2913646" y="2247773"/>
                  </a:lnTo>
                  <a:lnTo>
                    <a:pt x="2907576" y="2260473"/>
                  </a:lnTo>
                  <a:lnTo>
                    <a:pt x="2900083" y="2260473"/>
                  </a:lnTo>
                  <a:lnTo>
                    <a:pt x="2891612" y="2273173"/>
                  </a:lnTo>
                  <a:lnTo>
                    <a:pt x="2882620" y="2285873"/>
                  </a:lnTo>
                  <a:lnTo>
                    <a:pt x="2879509" y="2273173"/>
                  </a:lnTo>
                  <a:lnTo>
                    <a:pt x="2877134" y="2273173"/>
                  </a:lnTo>
                  <a:lnTo>
                    <a:pt x="2872206" y="2260473"/>
                  </a:lnTo>
                  <a:lnTo>
                    <a:pt x="2880626" y="2247773"/>
                  </a:lnTo>
                  <a:lnTo>
                    <a:pt x="2879128" y="2247773"/>
                  </a:lnTo>
                  <a:lnTo>
                    <a:pt x="2879077" y="2235073"/>
                  </a:lnTo>
                  <a:lnTo>
                    <a:pt x="2881388" y="2235073"/>
                  </a:lnTo>
                  <a:lnTo>
                    <a:pt x="2883624" y="2222373"/>
                  </a:lnTo>
                  <a:lnTo>
                    <a:pt x="2883370" y="2222373"/>
                  </a:lnTo>
                  <a:lnTo>
                    <a:pt x="2879179" y="2196973"/>
                  </a:lnTo>
                  <a:lnTo>
                    <a:pt x="2879369" y="2184273"/>
                  </a:lnTo>
                  <a:lnTo>
                    <a:pt x="2883916" y="2158873"/>
                  </a:lnTo>
                  <a:lnTo>
                    <a:pt x="2892806" y="2146173"/>
                  </a:lnTo>
                  <a:lnTo>
                    <a:pt x="2901315" y="2146173"/>
                  </a:lnTo>
                  <a:lnTo>
                    <a:pt x="2910586" y="2158873"/>
                  </a:lnTo>
                  <a:lnTo>
                    <a:pt x="2920327" y="2158873"/>
                  </a:lnTo>
                  <a:lnTo>
                    <a:pt x="2936798" y="2171573"/>
                  </a:lnTo>
                  <a:lnTo>
                    <a:pt x="2955836" y="2171573"/>
                  </a:lnTo>
                  <a:lnTo>
                    <a:pt x="2959366" y="2184273"/>
                  </a:lnTo>
                  <a:lnTo>
                    <a:pt x="2960103" y="2196973"/>
                  </a:lnTo>
                  <a:lnTo>
                    <a:pt x="2960103" y="2101265"/>
                  </a:lnTo>
                  <a:lnTo>
                    <a:pt x="2955683" y="2108073"/>
                  </a:lnTo>
                  <a:lnTo>
                    <a:pt x="2939199" y="2108073"/>
                  </a:lnTo>
                  <a:lnTo>
                    <a:pt x="2931287" y="2095373"/>
                  </a:lnTo>
                  <a:lnTo>
                    <a:pt x="2914954" y="2095373"/>
                  </a:lnTo>
                  <a:lnTo>
                    <a:pt x="2910725" y="2082673"/>
                  </a:lnTo>
                  <a:lnTo>
                    <a:pt x="2906560" y="2082673"/>
                  </a:lnTo>
                  <a:lnTo>
                    <a:pt x="2901391" y="2069973"/>
                  </a:lnTo>
                  <a:lnTo>
                    <a:pt x="2898838" y="2057273"/>
                  </a:lnTo>
                  <a:lnTo>
                    <a:pt x="2898165" y="2057273"/>
                  </a:lnTo>
                  <a:lnTo>
                    <a:pt x="2898635" y="2044573"/>
                  </a:lnTo>
                  <a:lnTo>
                    <a:pt x="2913380" y="2031873"/>
                  </a:lnTo>
                  <a:lnTo>
                    <a:pt x="2942767" y="2031873"/>
                  </a:lnTo>
                  <a:lnTo>
                    <a:pt x="2957093" y="2019173"/>
                  </a:lnTo>
                  <a:lnTo>
                    <a:pt x="2966110" y="2019173"/>
                  </a:lnTo>
                  <a:lnTo>
                    <a:pt x="2966961" y="2031873"/>
                  </a:lnTo>
                  <a:lnTo>
                    <a:pt x="2970657" y="2044573"/>
                  </a:lnTo>
                  <a:lnTo>
                    <a:pt x="2972905" y="2057273"/>
                  </a:lnTo>
                  <a:lnTo>
                    <a:pt x="2973641" y="2069973"/>
                  </a:lnTo>
                  <a:lnTo>
                    <a:pt x="2973641" y="1485773"/>
                  </a:lnTo>
                  <a:lnTo>
                    <a:pt x="2973349" y="1485963"/>
                  </a:lnTo>
                  <a:lnTo>
                    <a:pt x="2973349" y="1879473"/>
                  </a:lnTo>
                  <a:lnTo>
                    <a:pt x="2973057" y="1892173"/>
                  </a:lnTo>
                  <a:lnTo>
                    <a:pt x="2973133" y="1917573"/>
                  </a:lnTo>
                  <a:lnTo>
                    <a:pt x="2972625" y="1930273"/>
                  </a:lnTo>
                  <a:lnTo>
                    <a:pt x="2971876" y="1930273"/>
                  </a:lnTo>
                  <a:lnTo>
                    <a:pt x="2971596" y="1942973"/>
                  </a:lnTo>
                  <a:lnTo>
                    <a:pt x="2972511" y="1942973"/>
                  </a:lnTo>
                  <a:lnTo>
                    <a:pt x="2972498" y="1955673"/>
                  </a:lnTo>
                  <a:lnTo>
                    <a:pt x="2968231" y="1968373"/>
                  </a:lnTo>
                  <a:lnTo>
                    <a:pt x="2960662" y="1981073"/>
                  </a:lnTo>
                  <a:lnTo>
                    <a:pt x="2930334" y="1981073"/>
                  </a:lnTo>
                  <a:lnTo>
                    <a:pt x="2919399" y="1993773"/>
                  </a:lnTo>
                  <a:lnTo>
                    <a:pt x="2907741" y="1993773"/>
                  </a:lnTo>
                  <a:lnTo>
                    <a:pt x="2908477" y="1968373"/>
                  </a:lnTo>
                  <a:lnTo>
                    <a:pt x="2911932" y="1955673"/>
                  </a:lnTo>
                  <a:lnTo>
                    <a:pt x="2916326" y="1942973"/>
                  </a:lnTo>
                  <a:lnTo>
                    <a:pt x="2919882" y="1917573"/>
                  </a:lnTo>
                  <a:lnTo>
                    <a:pt x="2922600" y="1904873"/>
                  </a:lnTo>
                  <a:lnTo>
                    <a:pt x="2925838" y="1892173"/>
                  </a:lnTo>
                  <a:lnTo>
                    <a:pt x="2928823" y="1879473"/>
                  </a:lnTo>
                  <a:lnTo>
                    <a:pt x="2930791" y="1866773"/>
                  </a:lnTo>
                  <a:lnTo>
                    <a:pt x="2932506" y="1854073"/>
                  </a:lnTo>
                  <a:lnTo>
                    <a:pt x="2934868" y="1841373"/>
                  </a:lnTo>
                  <a:lnTo>
                    <a:pt x="2936405" y="1841373"/>
                  </a:lnTo>
                  <a:lnTo>
                    <a:pt x="2935643" y="1828673"/>
                  </a:lnTo>
                  <a:lnTo>
                    <a:pt x="2941751" y="1815973"/>
                  </a:lnTo>
                  <a:lnTo>
                    <a:pt x="2939161" y="1815973"/>
                  </a:lnTo>
                  <a:lnTo>
                    <a:pt x="2941840" y="1803273"/>
                  </a:lnTo>
                  <a:lnTo>
                    <a:pt x="2946006" y="1803273"/>
                  </a:lnTo>
                  <a:lnTo>
                    <a:pt x="2960103" y="1790573"/>
                  </a:lnTo>
                  <a:lnTo>
                    <a:pt x="2957233" y="1803273"/>
                  </a:lnTo>
                  <a:lnTo>
                    <a:pt x="2959481" y="1803273"/>
                  </a:lnTo>
                  <a:lnTo>
                    <a:pt x="2962910" y="1815973"/>
                  </a:lnTo>
                  <a:lnTo>
                    <a:pt x="2963773" y="1815973"/>
                  </a:lnTo>
                  <a:lnTo>
                    <a:pt x="2963926" y="1828673"/>
                  </a:lnTo>
                  <a:lnTo>
                    <a:pt x="2965196" y="1828673"/>
                  </a:lnTo>
                  <a:lnTo>
                    <a:pt x="2968701" y="1841373"/>
                  </a:lnTo>
                  <a:lnTo>
                    <a:pt x="2971457" y="1854073"/>
                  </a:lnTo>
                  <a:lnTo>
                    <a:pt x="2973120" y="1866773"/>
                  </a:lnTo>
                  <a:lnTo>
                    <a:pt x="2973349" y="1879473"/>
                  </a:lnTo>
                  <a:lnTo>
                    <a:pt x="2973349" y="1485963"/>
                  </a:lnTo>
                  <a:lnTo>
                    <a:pt x="2960332" y="1498473"/>
                  </a:lnTo>
                  <a:lnTo>
                    <a:pt x="2953143" y="1511173"/>
                  </a:lnTo>
                  <a:lnTo>
                    <a:pt x="2899422" y="1511173"/>
                  </a:lnTo>
                  <a:lnTo>
                    <a:pt x="2898648" y="1523873"/>
                  </a:lnTo>
                  <a:lnTo>
                    <a:pt x="2894203" y="1523873"/>
                  </a:lnTo>
                  <a:lnTo>
                    <a:pt x="2893225" y="1511173"/>
                  </a:lnTo>
                  <a:lnTo>
                    <a:pt x="2895371" y="1498473"/>
                  </a:lnTo>
                  <a:lnTo>
                    <a:pt x="2897975" y="1498473"/>
                  </a:lnTo>
                  <a:lnTo>
                    <a:pt x="2898381" y="1485773"/>
                  </a:lnTo>
                  <a:lnTo>
                    <a:pt x="2898356" y="1473073"/>
                  </a:lnTo>
                  <a:lnTo>
                    <a:pt x="2900235" y="1473073"/>
                  </a:lnTo>
                  <a:lnTo>
                    <a:pt x="2902458" y="1460373"/>
                  </a:lnTo>
                  <a:lnTo>
                    <a:pt x="2903474" y="1447673"/>
                  </a:lnTo>
                  <a:lnTo>
                    <a:pt x="2905087" y="1447673"/>
                  </a:lnTo>
                  <a:lnTo>
                    <a:pt x="2909735" y="1434973"/>
                  </a:lnTo>
                  <a:lnTo>
                    <a:pt x="2949638" y="1434973"/>
                  </a:lnTo>
                  <a:lnTo>
                    <a:pt x="2954121" y="1447673"/>
                  </a:lnTo>
                  <a:lnTo>
                    <a:pt x="2961170" y="1447673"/>
                  </a:lnTo>
                  <a:lnTo>
                    <a:pt x="2969514" y="1460373"/>
                  </a:lnTo>
                  <a:lnTo>
                    <a:pt x="2977896" y="1460373"/>
                  </a:lnTo>
                  <a:lnTo>
                    <a:pt x="2978086" y="1473073"/>
                  </a:lnTo>
                  <a:lnTo>
                    <a:pt x="2977489" y="1473073"/>
                  </a:lnTo>
                  <a:lnTo>
                    <a:pt x="2979318" y="1485773"/>
                  </a:lnTo>
                  <a:lnTo>
                    <a:pt x="2979318" y="1396873"/>
                  </a:lnTo>
                  <a:lnTo>
                    <a:pt x="2920174" y="1396873"/>
                  </a:lnTo>
                  <a:lnTo>
                    <a:pt x="2921812" y="1384173"/>
                  </a:lnTo>
                  <a:lnTo>
                    <a:pt x="2925813" y="1371473"/>
                  </a:lnTo>
                  <a:lnTo>
                    <a:pt x="2928442" y="1358773"/>
                  </a:lnTo>
                  <a:lnTo>
                    <a:pt x="2929928" y="1346073"/>
                  </a:lnTo>
                  <a:lnTo>
                    <a:pt x="2930525" y="1346073"/>
                  </a:lnTo>
                  <a:lnTo>
                    <a:pt x="2932722" y="1320673"/>
                  </a:lnTo>
                  <a:lnTo>
                    <a:pt x="2938322" y="1295273"/>
                  </a:lnTo>
                  <a:lnTo>
                    <a:pt x="2947111" y="1269873"/>
                  </a:lnTo>
                  <a:lnTo>
                    <a:pt x="2958858" y="1257173"/>
                  </a:lnTo>
                  <a:lnTo>
                    <a:pt x="2963176" y="1244473"/>
                  </a:lnTo>
                  <a:lnTo>
                    <a:pt x="2967469" y="1244473"/>
                  </a:lnTo>
                  <a:lnTo>
                    <a:pt x="2976181" y="1231773"/>
                  </a:lnTo>
                  <a:lnTo>
                    <a:pt x="2980436" y="1231773"/>
                  </a:lnTo>
                  <a:lnTo>
                    <a:pt x="2983687" y="1244473"/>
                  </a:lnTo>
                  <a:lnTo>
                    <a:pt x="2976143" y="1244473"/>
                  </a:lnTo>
                  <a:lnTo>
                    <a:pt x="2978759" y="1257173"/>
                  </a:lnTo>
                  <a:lnTo>
                    <a:pt x="2977870" y="1257173"/>
                  </a:lnTo>
                  <a:lnTo>
                    <a:pt x="2977400" y="1269873"/>
                  </a:lnTo>
                  <a:lnTo>
                    <a:pt x="2979343" y="1269873"/>
                  </a:lnTo>
                  <a:lnTo>
                    <a:pt x="2981769" y="1282573"/>
                  </a:lnTo>
                  <a:lnTo>
                    <a:pt x="2982722" y="1295273"/>
                  </a:lnTo>
                  <a:lnTo>
                    <a:pt x="2982468" y="1295273"/>
                  </a:lnTo>
                  <a:lnTo>
                    <a:pt x="2982493" y="1333373"/>
                  </a:lnTo>
                  <a:lnTo>
                    <a:pt x="2985744" y="1333373"/>
                  </a:lnTo>
                  <a:lnTo>
                    <a:pt x="2991231" y="1346073"/>
                  </a:lnTo>
                  <a:lnTo>
                    <a:pt x="2999676" y="1358773"/>
                  </a:lnTo>
                  <a:lnTo>
                    <a:pt x="3011322" y="1371473"/>
                  </a:lnTo>
                  <a:lnTo>
                    <a:pt x="3026422" y="1384173"/>
                  </a:lnTo>
                  <a:lnTo>
                    <a:pt x="3033814" y="1384173"/>
                  </a:lnTo>
                  <a:lnTo>
                    <a:pt x="3038030" y="1396873"/>
                  </a:lnTo>
                  <a:lnTo>
                    <a:pt x="3038030" y="698233"/>
                  </a:lnTo>
                  <a:lnTo>
                    <a:pt x="3028492" y="685673"/>
                  </a:lnTo>
                  <a:lnTo>
                    <a:pt x="3005594" y="685673"/>
                  </a:lnTo>
                  <a:lnTo>
                    <a:pt x="2997428" y="698373"/>
                  </a:lnTo>
                  <a:lnTo>
                    <a:pt x="2966682" y="698373"/>
                  </a:lnTo>
                  <a:lnTo>
                    <a:pt x="2958274" y="711073"/>
                  </a:lnTo>
                  <a:lnTo>
                    <a:pt x="2946552" y="723773"/>
                  </a:lnTo>
                  <a:lnTo>
                    <a:pt x="2939669" y="736473"/>
                  </a:lnTo>
                  <a:lnTo>
                    <a:pt x="2932950" y="749173"/>
                  </a:lnTo>
                  <a:lnTo>
                    <a:pt x="2926499" y="749173"/>
                  </a:lnTo>
                  <a:lnTo>
                    <a:pt x="2923743" y="761873"/>
                  </a:lnTo>
                  <a:lnTo>
                    <a:pt x="2919057" y="761873"/>
                  </a:lnTo>
                  <a:lnTo>
                    <a:pt x="2922486" y="774573"/>
                  </a:lnTo>
                  <a:lnTo>
                    <a:pt x="2918650" y="774573"/>
                  </a:lnTo>
                  <a:lnTo>
                    <a:pt x="2912567" y="787273"/>
                  </a:lnTo>
                  <a:lnTo>
                    <a:pt x="2908782" y="799973"/>
                  </a:lnTo>
                  <a:lnTo>
                    <a:pt x="2907169" y="799973"/>
                  </a:lnTo>
                  <a:lnTo>
                    <a:pt x="2907588" y="812673"/>
                  </a:lnTo>
                  <a:lnTo>
                    <a:pt x="2907868" y="825373"/>
                  </a:lnTo>
                  <a:lnTo>
                    <a:pt x="2906611" y="825373"/>
                  </a:lnTo>
                  <a:lnTo>
                    <a:pt x="2904337" y="838073"/>
                  </a:lnTo>
                  <a:lnTo>
                    <a:pt x="2901531" y="838073"/>
                  </a:lnTo>
                  <a:lnTo>
                    <a:pt x="2895993" y="850773"/>
                  </a:lnTo>
                  <a:lnTo>
                    <a:pt x="2890621" y="863473"/>
                  </a:lnTo>
                  <a:lnTo>
                    <a:pt x="2885783" y="888873"/>
                  </a:lnTo>
                  <a:lnTo>
                    <a:pt x="2881807" y="901573"/>
                  </a:lnTo>
                  <a:lnTo>
                    <a:pt x="2880118" y="901573"/>
                  </a:lnTo>
                  <a:lnTo>
                    <a:pt x="2879356" y="914273"/>
                  </a:lnTo>
                  <a:lnTo>
                    <a:pt x="2880093" y="914273"/>
                  </a:lnTo>
                  <a:lnTo>
                    <a:pt x="2882900" y="926973"/>
                  </a:lnTo>
                  <a:lnTo>
                    <a:pt x="2886532" y="939673"/>
                  </a:lnTo>
                  <a:lnTo>
                    <a:pt x="2888653" y="952373"/>
                  </a:lnTo>
                  <a:lnTo>
                    <a:pt x="2890342" y="952373"/>
                  </a:lnTo>
                  <a:lnTo>
                    <a:pt x="2892666" y="965073"/>
                  </a:lnTo>
                  <a:lnTo>
                    <a:pt x="2895485" y="977773"/>
                  </a:lnTo>
                  <a:lnTo>
                    <a:pt x="2899206" y="977773"/>
                  </a:lnTo>
                  <a:lnTo>
                    <a:pt x="2903321" y="990473"/>
                  </a:lnTo>
                  <a:lnTo>
                    <a:pt x="2911703" y="990473"/>
                  </a:lnTo>
                  <a:lnTo>
                    <a:pt x="2913824" y="1003173"/>
                  </a:lnTo>
                  <a:lnTo>
                    <a:pt x="2909684" y="1015873"/>
                  </a:lnTo>
                  <a:lnTo>
                    <a:pt x="2904579" y="1015873"/>
                  </a:lnTo>
                  <a:lnTo>
                    <a:pt x="2899803" y="1028573"/>
                  </a:lnTo>
                  <a:lnTo>
                    <a:pt x="2866923" y="1028573"/>
                  </a:lnTo>
                  <a:lnTo>
                    <a:pt x="2865145" y="1015873"/>
                  </a:lnTo>
                  <a:lnTo>
                    <a:pt x="2851772" y="1015873"/>
                  </a:lnTo>
                  <a:lnTo>
                    <a:pt x="2850845" y="1028573"/>
                  </a:lnTo>
                  <a:lnTo>
                    <a:pt x="2842958" y="1028573"/>
                  </a:lnTo>
                  <a:lnTo>
                    <a:pt x="2839504" y="1041273"/>
                  </a:lnTo>
                  <a:lnTo>
                    <a:pt x="2841929" y="1041273"/>
                  </a:lnTo>
                  <a:lnTo>
                    <a:pt x="2844469" y="1053973"/>
                  </a:lnTo>
                  <a:lnTo>
                    <a:pt x="2848000" y="1066673"/>
                  </a:lnTo>
                  <a:lnTo>
                    <a:pt x="2865145" y="1066673"/>
                  </a:lnTo>
                  <a:lnTo>
                    <a:pt x="2867571" y="1079373"/>
                  </a:lnTo>
                  <a:lnTo>
                    <a:pt x="2879534" y="1079373"/>
                  </a:lnTo>
                  <a:lnTo>
                    <a:pt x="2882950" y="1092073"/>
                  </a:lnTo>
                  <a:lnTo>
                    <a:pt x="2892412" y="1092073"/>
                  </a:lnTo>
                  <a:lnTo>
                    <a:pt x="2892945" y="1104773"/>
                  </a:lnTo>
                  <a:lnTo>
                    <a:pt x="2892539" y="1104773"/>
                  </a:lnTo>
                  <a:lnTo>
                    <a:pt x="2891294" y="1117473"/>
                  </a:lnTo>
                  <a:lnTo>
                    <a:pt x="2889377" y="1117473"/>
                  </a:lnTo>
                  <a:lnTo>
                    <a:pt x="2884817" y="1130173"/>
                  </a:lnTo>
                  <a:lnTo>
                    <a:pt x="2881020" y="1155573"/>
                  </a:lnTo>
                  <a:lnTo>
                    <a:pt x="2878874" y="1168273"/>
                  </a:lnTo>
                  <a:lnTo>
                    <a:pt x="2879255" y="1180973"/>
                  </a:lnTo>
                  <a:lnTo>
                    <a:pt x="2880195" y="1193673"/>
                  </a:lnTo>
                  <a:lnTo>
                    <a:pt x="2878607" y="1193673"/>
                  </a:lnTo>
                  <a:lnTo>
                    <a:pt x="2871952" y="1206373"/>
                  </a:lnTo>
                  <a:lnTo>
                    <a:pt x="2877820" y="1219073"/>
                  </a:lnTo>
                  <a:lnTo>
                    <a:pt x="2869971" y="1219073"/>
                  </a:lnTo>
                  <a:lnTo>
                    <a:pt x="2869819" y="1231773"/>
                  </a:lnTo>
                  <a:lnTo>
                    <a:pt x="2870035" y="1231773"/>
                  </a:lnTo>
                  <a:lnTo>
                    <a:pt x="2868917" y="1244473"/>
                  </a:lnTo>
                  <a:lnTo>
                    <a:pt x="2867266" y="1257173"/>
                  </a:lnTo>
                  <a:lnTo>
                    <a:pt x="2865717" y="1257173"/>
                  </a:lnTo>
                  <a:lnTo>
                    <a:pt x="2863875" y="1269873"/>
                  </a:lnTo>
                  <a:lnTo>
                    <a:pt x="2861411" y="1282573"/>
                  </a:lnTo>
                  <a:lnTo>
                    <a:pt x="2858909" y="1282573"/>
                  </a:lnTo>
                  <a:lnTo>
                    <a:pt x="2856992" y="1295273"/>
                  </a:lnTo>
                  <a:lnTo>
                    <a:pt x="2852801" y="1307973"/>
                  </a:lnTo>
                  <a:lnTo>
                    <a:pt x="2847416" y="1320673"/>
                  </a:lnTo>
                  <a:lnTo>
                    <a:pt x="2842209" y="1346073"/>
                  </a:lnTo>
                  <a:lnTo>
                    <a:pt x="2838526" y="1358773"/>
                  </a:lnTo>
                  <a:lnTo>
                    <a:pt x="2835541" y="1371473"/>
                  </a:lnTo>
                  <a:lnTo>
                    <a:pt x="2832430" y="1384173"/>
                  </a:lnTo>
                  <a:lnTo>
                    <a:pt x="2831007" y="1409573"/>
                  </a:lnTo>
                  <a:lnTo>
                    <a:pt x="2833103" y="1422273"/>
                  </a:lnTo>
                  <a:lnTo>
                    <a:pt x="2835440" y="1434973"/>
                  </a:lnTo>
                  <a:lnTo>
                    <a:pt x="2836354" y="1447673"/>
                  </a:lnTo>
                  <a:lnTo>
                    <a:pt x="2836621" y="1460373"/>
                  </a:lnTo>
                  <a:lnTo>
                    <a:pt x="2836976" y="1460373"/>
                  </a:lnTo>
                  <a:lnTo>
                    <a:pt x="2836316" y="1473073"/>
                  </a:lnTo>
                  <a:lnTo>
                    <a:pt x="2834144" y="1485773"/>
                  </a:lnTo>
                  <a:lnTo>
                    <a:pt x="2832138" y="1498473"/>
                  </a:lnTo>
                  <a:lnTo>
                    <a:pt x="2831998" y="1511173"/>
                  </a:lnTo>
                  <a:lnTo>
                    <a:pt x="2832747" y="1523873"/>
                  </a:lnTo>
                  <a:lnTo>
                    <a:pt x="2832785" y="1536573"/>
                  </a:lnTo>
                  <a:lnTo>
                    <a:pt x="2832531" y="1549273"/>
                  </a:lnTo>
                  <a:lnTo>
                    <a:pt x="2832481" y="1561973"/>
                  </a:lnTo>
                  <a:lnTo>
                    <a:pt x="2829141" y="1561973"/>
                  </a:lnTo>
                  <a:lnTo>
                    <a:pt x="2818638" y="1574673"/>
                  </a:lnTo>
                  <a:lnTo>
                    <a:pt x="2812224" y="1587373"/>
                  </a:lnTo>
                  <a:lnTo>
                    <a:pt x="2807868" y="1600073"/>
                  </a:lnTo>
                  <a:lnTo>
                    <a:pt x="2803575" y="1612773"/>
                  </a:lnTo>
                  <a:lnTo>
                    <a:pt x="2799219" y="1625473"/>
                  </a:lnTo>
                  <a:lnTo>
                    <a:pt x="2795663" y="1638173"/>
                  </a:lnTo>
                  <a:lnTo>
                    <a:pt x="2794089" y="1650873"/>
                  </a:lnTo>
                  <a:lnTo>
                    <a:pt x="2795714" y="1663573"/>
                  </a:lnTo>
                  <a:lnTo>
                    <a:pt x="2797683" y="1676273"/>
                  </a:lnTo>
                  <a:lnTo>
                    <a:pt x="2798407" y="1676273"/>
                  </a:lnTo>
                  <a:lnTo>
                    <a:pt x="2798762" y="1688973"/>
                  </a:lnTo>
                  <a:lnTo>
                    <a:pt x="2799626" y="1701673"/>
                  </a:lnTo>
                  <a:lnTo>
                    <a:pt x="2800883" y="1701673"/>
                  </a:lnTo>
                  <a:lnTo>
                    <a:pt x="2792907" y="1714373"/>
                  </a:lnTo>
                  <a:lnTo>
                    <a:pt x="2795016" y="1727073"/>
                  </a:lnTo>
                  <a:lnTo>
                    <a:pt x="2763113" y="1727073"/>
                  </a:lnTo>
                  <a:lnTo>
                    <a:pt x="2750642" y="1739773"/>
                  </a:lnTo>
                  <a:lnTo>
                    <a:pt x="2728734" y="1739773"/>
                  </a:lnTo>
                  <a:lnTo>
                    <a:pt x="2728734" y="2069973"/>
                  </a:lnTo>
                  <a:lnTo>
                    <a:pt x="2718905" y="2069973"/>
                  </a:lnTo>
                  <a:lnTo>
                    <a:pt x="2710929" y="2082673"/>
                  </a:lnTo>
                  <a:lnTo>
                    <a:pt x="2704960" y="2082673"/>
                  </a:lnTo>
                  <a:lnTo>
                    <a:pt x="2700769" y="2095373"/>
                  </a:lnTo>
                  <a:lnTo>
                    <a:pt x="2698483" y="2108073"/>
                  </a:lnTo>
                  <a:lnTo>
                    <a:pt x="2694114" y="2108073"/>
                  </a:lnTo>
                  <a:lnTo>
                    <a:pt x="2690622" y="2120773"/>
                  </a:lnTo>
                  <a:lnTo>
                    <a:pt x="2671648" y="2120773"/>
                  </a:lnTo>
                  <a:lnTo>
                    <a:pt x="2658021" y="2133473"/>
                  </a:lnTo>
                  <a:lnTo>
                    <a:pt x="2644571" y="2146173"/>
                  </a:lnTo>
                  <a:lnTo>
                    <a:pt x="2629408" y="2146173"/>
                  </a:lnTo>
                  <a:lnTo>
                    <a:pt x="2630678" y="2133473"/>
                  </a:lnTo>
                  <a:lnTo>
                    <a:pt x="2633599" y="2133473"/>
                  </a:lnTo>
                  <a:lnTo>
                    <a:pt x="2635250" y="2120773"/>
                  </a:lnTo>
                  <a:lnTo>
                    <a:pt x="2636761" y="2108073"/>
                  </a:lnTo>
                  <a:lnTo>
                    <a:pt x="2639263" y="2108073"/>
                  </a:lnTo>
                  <a:lnTo>
                    <a:pt x="2641638" y="2095373"/>
                  </a:lnTo>
                  <a:lnTo>
                    <a:pt x="2659253" y="2095373"/>
                  </a:lnTo>
                  <a:lnTo>
                    <a:pt x="2664333" y="2069973"/>
                  </a:lnTo>
                  <a:lnTo>
                    <a:pt x="2669006" y="2057273"/>
                  </a:lnTo>
                  <a:lnTo>
                    <a:pt x="2673210" y="2031873"/>
                  </a:lnTo>
                  <a:lnTo>
                    <a:pt x="2676893" y="2006473"/>
                  </a:lnTo>
                  <a:lnTo>
                    <a:pt x="2678188" y="2006473"/>
                  </a:lnTo>
                  <a:lnTo>
                    <a:pt x="2683916" y="1993773"/>
                  </a:lnTo>
                  <a:lnTo>
                    <a:pt x="2682532" y="1993773"/>
                  </a:lnTo>
                  <a:lnTo>
                    <a:pt x="2682964" y="1981073"/>
                  </a:lnTo>
                  <a:lnTo>
                    <a:pt x="2686291" y="1968373"/>
                  </a:lnTo>
                  <a:lnTo>
                    <a:pt x="2691066" y="1968373"/>
                  </a:lnTo>
                  <a:lnTo>
                    <a:pt x="2695841" y="1955673"/>
                  </a:lnTo>
                  <a:lnTo>
                    <a:pt x="2705531" y="1955673"/>
                  </a:lnTo>
                  <a:lnTo>
                    <a:pt x="2709684" y="1968373"/>
                  </a:lnTo>
                  <a:lnTo>
                    <a:pt x="2713126" y="1981073"/>
                  </a:lnTo>
                  <a:lnTo>
                    <a:pt x="2715133" y="1993773"/>
                  </a:lnTo>
                  <a:lnTo>
                    <a:pt x="2714980" y="2006473"/>
                  </a:lnTo>
                  <a:lnTo>
                    <a:pt x="2714142" y="2006473"/>
                  </a:lnTo>
                  <a:lnTo>
                    <a:pt x="2714574" y="2019173"/>
                  </a:lnTo>
                  <a:lnTo>
                    <a:pt x="2716733" y="2031873"/>
                  </a:lnTo>
                  <a:lnTo>
                    <a:pt x="2721089" y="2044573"/>
                  </a:lnTo>
                  <a:lnTo>
                    <a:pt x="2726423" y="2044573"/>
                  </a:lnTo>
                  <a:lnTo>
                    <a:pt x="2728417" y="2057273"/>
                  </a:lnTo>
                  <a:lnTo>
                    <a:pt x="2728734" y="2069973"/>
                  </a:lnTo>
                  <a:lnTo>
                    <a:pt x="2728734" y="1739773"/>
                  </a:lnTo>
                  <a:lnTo>
                    <a:pt x="2708262" y="1739773"/>
                  </a:lnTo>
                  <a:lnTo>
                    <a:pt x="2703753" y="1752473"/>
                  </a:lnTo>
                  <a:lnTo>
                    <a:pt x="2700921" y="1752473"/>
                  </a:lnTo>
                  <a:lnTo>
                    <a:pt x="2697823" y="1765173"/>
                  </a:lnTo>
                  <a:lnTo>
                    <a:pt x="2692997" y="1765173"/>
                  </a:lnTo>
                  <a:lnTo>
                    <a:pt x="2688386" y="1777873"/>
                  </a:lnTo>
                  <a:lnTo>
                    <a:pt x="2685961" y="1790573"/>
                  </a:lnTo>
                  <a:lnTo>
                    <a:pt x="2678392" y="1790573"/>
                  </a:lnTo>
                  <a:lnTo>
                    <a:pt x="2673845" y="1803273"/>
                  </a:lnTo>
                  <a:lnTo>
                    <a:pt x="2671076" y="1815973"/>
                  </a:lnTo>
                  <a:lnTo>
                    <a:pt x="2668841" y="1828673"/>
                  </a:lnTo>
                  <a:lnTo>
                    <a:pt x="2663291" y="1841373"/>
                  </a:lnTo>
                  <a:lnTo>
                    <a:pt x="2657589" y="1866773"/>
                  </a:lnTo>
                  <a:lnTo>
                    <a:pt x="2652661" y="1892173"/>
                  </a:lnTo>
                  <a:lnTo>
                    <a:pt x="2649397" y="1917573"/>
                  </a:lnTo>
                  <a:lnTo>
                    <a:pt x="2645791" y="1917573"/>
                  </a:lnTo>
                  <a:lnTo>
                    <a:pt x="2643949" y="1930273"/>
                  </a:lnTo>
                  <a:lnTo>
                    <a:pt x="2638196" y="1930273"/>
                  </a:lnTo>
                  <a:lnTo>
                    <a:pt x="2634805" y="1942973"/>
                  </a:lnTo>
                  <a:lnTo>
                    <a:pt x="2632811" y="1955673"/>
                  </a:lnTo>
                  <a:lnTo>
                    <a:pt x="2631236" y="1968373"/>
                  </a:lnTo>
                  <a:lnTo>
                    <a:pt x="2627617" y="1981073"/>
                  </a:lnTo>
                  <a:lnTo>
                    <a:pt x="2623451" y="1993773"/>
                  </a:lnTo>
                  <a:lnTo>
                    <a:pt x="2618765" y="2019173"/>
                  </a:lnTo>
                  <a:lnTo>
                    <a:pt x="2613596" y="2031873"/>
                  </a:lnTo>
                  <a:lnTo>
                    <a:pt x="2610624" y="2044573"/>
                  </a:lnTo>
                  <a:lnTo>
                    <a:pt x="2608288" y="2057273"/>
                  </a:lnTo>
                  <a:lnTo>
                    <a:pt x="2605798" y="2069973"/>
                  </a:lnTo>
                  <a:lnTo>
                    <a:pt x="2602395" y="2082673"/>
                  </a:lnTo>
                  <a:lnTo>
                    <a:pt x="2607564" y="2095373"/>
                  </a:lnTo>
                  <a:lnTo>
                    <a:pt x="2606903" y="2108073"/>
                  </a:lnTo>
                  <a:lnTo>
                    <a:pt x="2603487" y="2120773"/>
                  </a:lnTo>
                  <a:lnTo>
                    <a:pt x="2600337" y="2133473"/>
                  </a:lnTo>
                  <a:lnTo>
                    <a:pt x="2597366" y="2146173"/>
                  </a:lnTo>
                  <a:lnTo>
                    <a:pt x="2593873" y="2158873"/>
                  </a:lnTo>
                  <a:lnTo>
                    <a:pt x="2590546" y="2171573"/>
                  </a:lnTo>
                  <a:lnTo>
                    <a:pt x="2588031" y="2184273"/>
                  </a:lnTo>
                  <a:lnTo>
                    <a:pt x="2586113" y="2196973"/>
                  </a:lnTo>
                  <a:lnTo>
                    <a:pt x="2583764" y="2209673"/>
                  </a:lnTo>
                  <a:lnTo>
                    <a:pt x="2581275" y="2222373"/>
                  </a:lnTo>
                  <a:lnTo>
                    <a:pt x="2579001" y="2222373"/>
                  </a:lnTo>
                  <a:lnTo>
                    <a:pt x="2578303" y="2235073"/>
                  </a:lnTo>
                  <a:lnTo>
                    <a:pt x="2550388" y="2235073"/>
                  </a:lnTo>
                  <a:lnTo>
                    <a:pt x="2545207" y="2247773"/>
                  </a:lnTo>
                  <a:lnTo>
                    <a:pt x="2542451" y="2247773"/>
                  </a:lnTo>
                  <a:lnTo>
                    <a:pt x="2541168" y="2260473"/>
                  </a:lnTo>
                  <a:lnTo>
                    <a:pt x="2540851" y="2260473"/>
                  </a:lnTo>
                  <a:lnTo>
                    <a:pt x="2544381" y="2273173"/>
                  </a:lnTo>
                  <a:lnTo>
                    <a:pt x="2536596" y="2273173"/>
                  </a:lnTo>
                  <a:lnTo>
                    <a:pt x="2536596" y="2323973"/>
                  </a:lnTo>
                  <a:lnTo>
                    <a:pt x="2550998" y="2323973"/>
                  </a:lnTo>
                  <a:lnTo>
                    <a:pt x="2564968" y="2336673"/>
                  </a:lnTo>
                  <a:lnTo>
                    <a:pt x="2601988" y="2336673"/>
                  </a:lnTo>
                  <a:lnTo>
                    <a:pt x="2611069" y="2349373"/>
                  </a:lnTo>
                  <a:lnTo>
                    <a:pt x="2712301" y="2349373"/>
                  </a:lnTo>
                  <a:lnTo>
                    <a:pt x="2725763" y="2362073"/>
                  </a:lnTo>
                  <a:lnTo>
                    <a:pt x="2774912" y="2362073"/>
                  </a:lnTo>
                  <a:lnTo>
                    <a:pt x="2785719" y="2349373"/>
                  </a:lnTo>
                  <a:lnTo>
                    <a:pt x="2812935" y="2349373"/>
                  </a:lnTo>
                  <a:lnTo>
                    <a:pt x="2812935" y="2374773"/>
                  </a:lnTo>
                  <a:lnTo>
                    <a:pt x="2839110" y="2387473"/>
                  </a:lnTo>
                  <a:lnTo>
                    <a:pt x="2864840" y="2387473"/>
                  </a:lnTo>
                  <a:lnTo>
                    <a:pt x="2881096" y="2400173"/>
                  </a:lnTo>
                  <a:lnTo>
                    <a:pt x="2897314" y="2400173"/>
                  </a:lnTo>
                  <a:lnTo>
                    <a:pt x="2913672" y="2412873"/>
                  </a:lnTo>
                  <a:lnTo>
                    <a:pt x="2943110" y="2412873"/>
                  </a:lnTo>
                  <a:lnTo>
                    <a:pt x="2955887" y="2425573"/>
                  </a:lnTo>
                  <a:lnTo>
                    <a:pt x="3007779" y="2425573"/>
                  </a:lnTo>
                  <a:lnTo>
                    <a:pt x="3019958" y="2438273"/>
                  </a:lnTo>
                  <a:lnTo>
                    <a:pt x="3098292" y="2438273"/>
                  </a:lnTo>
                  <a:lnTo>
                    <a:pt x="3103600" y="2425573"/>
                  </a:lnTo>
                  <a:lnTo>
                    <a:pt x="3111296" y="2438273"/>
                  </a:lnTo>
                  <a:lnTo>
                    <a:pt x="3125216" y="2438273"/>
                  </a:lnTo>
                  <a:lnTo>
                    <a:pt x="3130016" y="2425573"/>
                  </a:lnTo>
                  <a:lnTo>
                    <a:pt x="3142234" y="2425573"/>
                  </a:lnTo>
                  <a:lnTo>
                    <a:pt x="3142170" y="2400173"/>
                  </a:lnTo>
                  <a:lnTo>
                    <a:pt x="3144558" y="2387473"/>
                  </a:lnTo>
                  <a:lnTo>
                    <a:pt x="3146996" y="2374773"/>
                  </a:lnTo>
                  <a:lnTo>
                    <a:pt x="3147098" y="2349373"/>
                  </a:lnTo>
                  <a:lnTo>
                    <a:pt x="3145663" y="2349373"/>
                  </a:lnTo>
                  <a:lnTo>
                    <a:pt x="3142983" y="2336673"/>
                  </a:lnTo>
                  <a:lnTo>
                    <a:pt x="3131426" y="2336673"/>
                  </a:lnTo>
                  <a:lnTo>
                    <a:pt x="3122828" y="2323973"/>
                  </a:lnTo>
                  <a:lnTo>
                    <a:pt x="3119183" y="2323973"/>
                  </a:lnTo>
                  <a:lnTo>
                    <a:pt x="3122638" y="2311273"/>
                  </a:lnTo>
                  <a:lnTo>
                    <a:pt x="3125254" y="2311273"/>
                  </a:lnTo>
                  <a:lnTo>
                    <a:pt x="3127273" y="2298573"/>
                  </a:lnTo>
                  <a:lnTo>
                    <a:pt x="3128365" y="2298573"/>
                  </a:lnTo>
                  <a:lnTo>
                    <a:pt x="3128213" y="2285873"/>
                  </a:lnTo>
                  <a:lnTo>
                    <a:pt x="3128835" y="2273173"/>
                  </a:lnTo>
                  <a:lnTo>
                    <a:pt x="3131159" y="2273173"/>
                  </a:lnTo>
                  <a:lnTo>
                    <a:pt x="3133204" y="2260473"/>
                  </a:lnTo>
                  <a:lnTo>
                    <a:pt x="3132988" y="2260473"/>
                  </a:lnTo>
                  <a:lnTo>
                    <a:pt x="3132201" y="2247773"/>
                  </a:lnTo>
                  <a:lnTo>
                    <a:pt x="3131502" y="2235073"/>
                  </a:lnTo>
                  <a:lnTo>
                    <a:pt x="3126994" y="2235073"/>
                  </a:lnTo>
                  <a:lnTo>
                    <a:pt x="3126397" y="2222373"/>
                  </a:lnTo>
                  <a:lnTo>
                    <a:pt x="3127387" y="2222373"/>
                  </a:lnTo>
                  <a:lnTo>
                    <a:pt x="3130118" y="2209673"/>
                  </a:lnTo>
                  <a:lnTo>
                    <a:pt x="3132378" y="2209673"/>
                  </a:lnTo>
                  <a:lnTo>
                    <a:pt x="3132683" y="2196973"/>
                  </a:lnTo>
                  <a:lnTo>
                    <a:pt x="3132556" y="2196973"/>
                  </a:lnTo>
                  <a:lnTo>
                    <a:pt x="3133509" y="2184273"/>
                  </a:lnTo>
                  <a:lnTo>
                    <a:pt x="3150209" y="2184273"/>
                  </a:lnTo>
                  <a:lnTo>
                    <a:pt x="3152775" y="2171573"/>
                  </a:lnTo>
                  <a:lnTo>
                    <a:pt x="3154502" y="2158873"/>
                  </a:lnTo>
                  <a:lnTo>
                    <a:pt x="3155873" y="2146173"/>
                  </a:lnTo>
                  <a:lnTo>
                    <a:pt x="3157372" y="2133473"/>
                  </a:lnTo>
                  <a:lnTo>
                    <a:pt x="3158248" y="2120773"/>
                  </a:lnTo>
                  <a:lnTo>
                    <a:pt x="3158833" y="2108073"/>
                  </a:lnTo>
                  <a:lnTo>
                    <a:pt x="3159734" y="2108073"/>
                  </a:lnTo>
                  <a:lnTo>
                    <a:pt x="3161525" y="2095373"/>
                  </a:lnTo>
                  <a:lnTo>
                    <a:pt x="3163506" y="2082673"/>
                  </a:lnTo>
                  <a:lnTo>
                    <a:pt x="3164636" y="2069973"/>
                  </a:lnTo>
                  <a:lnTo>
                    <a:pt x="3166338" y="2057273"/>
                  </a:lnTo>
                  <a:lnTo>
                    <a:pt x="3170072" y="2044573"/>
                  </a:lnTo>
                  <a:lnTo>
                    <a:pt x="3185376" y="2044573"/>
                  </a:lnTo>
                  <a:lnTo>
                    <a:pt x="3194723" y="2057273"/>
                  </a:lnTo>
                  <a:lnTo>
                    <a:pt x="3203054" y="2057273"/>
                  </a:lnTo>
                  <a:lnTo>
                    <a:pt x="3208985" y="2069973"/>
                  </a:lnTo>
                  <a:lnTo>
                    <a:pt x="3213874" y="2082673"/>
                  </a:lnTo>
                  <a:lnTo>
                    <a:pt x="3219869" y="2095373"/>
                  </a:lnTo>
                  <a:lnTo>
                    <a:pt x="3225088" y="2108073"/>
                  </a:lnTo>
                  <a:lnTo>
                    <a:pt x="3227692" y="2120773"/>
                  </a:lnTo>
                  <a:lnTo>
                    <a:pt x="3230232" y="2120773"/>
                  </a:lnTo>
                  <a:lnTo>
                    <a:pt x="3235820" y="2133473"/>
                  </a:lnTo>
                  <a:lnTo>
                    <a:pt x="3272104" y="2133473"/>
                  </a:lnTo>
                  <a:lnTo>
                    <a:pt x="3274212" y="2146173"/>
                  </a:lnTo>
                  <a:lnTo>
                    <a:pt x="3277158" y="2158873"/>
                  </a:lnTo>
                  <a:lnTo>
                    <a:pt x="3270237" y="2158873"/>
                  </a:lnTo>
                  <a:lnTo>
                    <a:pt x="3265182" y="2171573"/>
                  </a:lnTo>
                  <a:lnTo>
                    <a:pt x="3260204" y="2171573"/>
                  </a:lnTo>
                  <a:lnTo>
                    <a:pt x="3250349" y="2184273"/>
                  </a:lnTo>
                  <a:lnTo>
                    <a:pt x="3250158" y="2196973"/>
                  </a:lnTo>
                  <a:lnTo>
                    <a:pt x="3250895" y="2196973"/>
                  </a:lnTo>
                  <a:lnTo>
                    <a:pt x="3252419" y="2209673"/>
                  </a:lnTo>
                  <a:lnTo>
                    <a:pt x="3254603" y="2222373"/>
                  </a:lnTo>
                  <a:lnTo>
                    <a:pt x="3255873" y="2222373"/>
                  </a:lnTo>
                  <a:lnTo>
                    <a:pt x="3255937" y="2235073"/>
                  </a:lnTo>
                  <a:lnTo>
                    <a:pt x="3256305" y="2247773"/>
                  </a:lnTo>
                  <a:lnTo>
                    <a:pt x="3258489" y="2260473"/>
                  </a:lnTo>
                  <a:lnTo>
                    <a:pt x="3260648" y="2260473"/>
                  </a:lnTo>
                  <a:lnTo>
                    <a:pt x="3261245" y="2273173"/>
                  </a:lnTo>
                  <a:lnTo>
                    <a:pt x="3259861" y="2285873"/>
                  </a:lnTo>
                  <a:lnTo>
                    <a:pt x="3256076" y="2285873"/>
                  </a:lnTo>
                  <a:lnTo>
                    <a:pt x="3254006" y="2298573"/>
                  </a:lnTo>
                  <a:lnTo>
                    <a:pt x="3254933" y="2298573"/>
                  </a:lnTo>
                  <a:lnTo>
                    <a:pt x="3255022" y="2311273"/>
                  </a:lnTo>
                  <a:lnTo>
                    <a:pt x="3255238" y="2323973"/>
                  </a:lnTo>
                  <a:lnTo>
                    <a:pt x="3255213" y="2336673"/>
                  </a:lnTo>
                  <a:lnTo>
                    <a:pt x="3254565" y="2336673"/>
                  </a:lnTo>
                  <a:lnTo>
                    <a:pt x="3254667" y="2349373"/>
                  </a:lnTo>
                  <a:lnTo>
                    <a:pt x="3256394" y="2362073"/>
                  </a:lnTo>
                  <a:lnTo>
                    <a:pt x="3258616" y="2362073"/>
                  </a:lnTo>
                  <a:lnTo>
                    <a:pt x="3260217" y="2374773"/>
                  </a:lnTo>
                  <a:lnTo>
                    <a:pt x="3263061" y="2387473"/>
                  </a:lnTo>
                  <a:lnTo>
                    <a:pt x="3268611" y="2400173"/>
                  </a:lnTo>
                  <a:lnTo>
                    <a:pt x="3276435" y="2412873"/>
                  </a:lnTo>
                  <a:lnTo>
                    <a:pt x="3304552" y="2412873"/>
                  </a:lnTo>
                  <a:lnTo>
                    <a:pt x="3312579" y="2400173"/>
                  </a:lnTo>
                  <a:lnTo>
                    <a:pt x="3316300" y="2387473"/>
                  </a:lnTo>
                  <a:lnTo>
                    <a:pt x="3316033" y="2374773"/>
                  </a:lnTo>
                  <a:lnTo>
                    <a:pt x="3315639" y="2374773"/>
                  </a:lnTo>
                  <a:lnTo>
                    <a:pt x="3314662" y="2362073"/>
                  </a:lnTo>
                  <a:lnTo>
                    <a:pt x="3318548" y="2362073"/>
                  </a:lnTo>
                  <a:lnTo>
                    <a:pt x="3323628" y="2374773"/>
                  </a:lnTo>
                  <a:lnTo>
                    <a:pt x="3328784" y="2374773"/>
                  </a:lnTo>
                  <a:lnTo>
                    <a:pt x="3334537" y="2387473"/>
                  </a:lnTo>
                  <a:lnTo>
                    <a:pt x="3351390" y="2387473"/>
                  </a:lnTo>
                  <a:lnTo>
                    <a:pt x="3354755" y="2374773"/>
                  </a:lnTo>
                  <a:lnTo>
                    <a:pt x="3357295" y="2374773"/>
                  </a:lnTo>
                  <a:lnTo>
                    <a:pt x="3363226" y="2362073"/>
                  </a:lnTo>
                  <a:lnTo>
                    <a:pt x="3368840" y="2336673"/>
                  </a:lnTo>
                  <a:lnTo>
                    <a:pt x="3372497" y="2323973"/>
                  </a:lnTo>
                  <a:lnTo>
                    <a:pt x="3372535" y="2311273"/>
                  </a:lnTo>
                  <a:lnTo>
                    <a:pt x="3372802" y="2298573"/>
                  </a:lnTo>
                  <a:lnTo>
                    <a:pt x="3375075" y="2285873"/>
                  </a:lnTo>
                  <a:lnTo>
                    <a:pt x="3377184" y="2273173"/>
                  </a:lnTo>
                  <a:lnTo>
                    <a:pt x="3376968" y="2273173"/>
                  </a:lnTo>
                  <a:lnTo>
                    <a:pt x="3371659" y="2235073"/>
                  </a:lnTo>
                  <a:lnTo>
                    <a:pt x="3368395" y="2222373"/>
                  </a:lnTo>
                  <a:lnTo>
                    <a:pt x="3363874" y="2209673"/>
                  </a:lnTo>
                  <a:lnTo>
                    <a:pt x="3357041" y="2196973"/>
                  </a:lnTo>
                  <a:lnTo>
                    <a:pt x="3347885" y="2184273"/>
                  </a:lnTo>
                  <a:lnTo>
                    <a:pt x="3336836" y="2171573"/>
                  </a:lnTo>
                  <a:lnTo>
                    <a:pt x="3307943" y="2171573"/>
                  </a:lnTo>
                  <a:lnTo>
                    <a:pt x="3305022" y="2158873"/>
                  </a:lnTo>
                  <a:lnTo>
                    <a:pt x="3306470" y="2158873"/>
                  </a:lnTo>
                  <a:lnTo>
                    <a:pt x="3305822" y="2146173"/>
                  </a:lnTo>
                  <a:lnTo>
                    <a:pt x="3309201" y="2133473"/>
                  </a:lnTo>
                  <a:lnTo>
                    <a:pt x="3314306" y="2120773"/>
                  </a:lnTo>
                  <a:lnTo>
                    <a:pt x="3318878" y="2120773"/>
                  </a:lnTo>
                  <a:lnTo>
                    <a:pt x="3323082" y="2108073"/>
                  </a:lnTo>
                  <a:lnTo>
                    <a:pt x="3380333" y="2108073"/>
                  </a:lnTo>
                  <a:lnTo>
                    <a:pt x="3388309" y="2095373"/>
                  </a:lnTo>
                  <a:lnTo>
                    <a:pt x="3399650" y="2108073"/>
                  </a:lnTo>
                  <a:lnTo>
                    <a:pt x="3411042" y="2108073"/>
                  </a:lnTo>
                  <a:lnTo>
                    <a:pt x="3422358" y="2095373"/>
                  </a:lnTo>
                  <a:lnTo>
                    <a:pt x="3440150" y="2095373"/>
                  </a:lnTo>
                  <a:lnTo>
                    <a:pt x="3443440" y="2108073"/>
                  </a:lnTo>
                  <a:lnTo>
                    <a:pt x="3446488" y="2108073"/>
                  </a:lnTo>
                  <a:lnTo>
                    <a:pt x="3448329" y="2120773"/>
                  </a:lnTo>
                  <a:lnTo>
                    <a:pt x="3449624" y="2120773"/>
                  </a:lnTo>
                  <a:lnTo>
                    <a:pt x="3450983" y="2133473"/>
                  </a:lnTo>
                  <a:lnTo>
                    <a:pt x="3453371" y="2133473"/>
                  </a:lnTo>
                  <a:lnTo>
                    <a:pt x="3456013" y="2146173"/>
                  </a:lnTo>
                  <a:lnTo>
                    <a:pt x="3458832" y="2158873"/>
                  </a:lnTo>
                  <a:lnTo>
                    <a:pt x="3461753" y="2171573"/>
                  </a:lnTo>
                  <a:lnTo>
                    <a:pt x="3470719" y="2184273"/>
                  </a:lnTo>
                  <a:lnTo>
                    <a:pt x="3481705" y="2209673"/>
                  </a:lnTo>
                  <a:lnTo>
                    <a:pt x="3495217" y="2235073"/>
                  </a:lnTo>
                  <a:lnTo>
                    <a:pt x="3511766" y="2247773"/>
                  </a:lnTo>
                  <a:lnTo>
                    <a:pt x="3523932" y="2260473"/>
                  </a:lnTo>
                  <a:lnTo>
                    <a:pt x="3537293" y="2273173"/>
                  </a:lnTo>
                  <a:lnTo>
                    <a:pt x="3552063" y="2273173"/>
                  </a:lnTo>
                  <a:lnTo>
                    <a:pt x="3568458" y="2285873"/>
                  </a:lnTo>
                  <a:lnTo>
                    <a:pt x="3580282" y="2285873"/>
                  </a:lnTo>
                  <a:lnTo>
                    <a:pt x="3591077" y="2273173"/>
                  </a:lnTo>
                  <a:lnTo>
                    <a:pt x="3612870" y="2273173"/>
                  </a:lnTo>
                  <a:lnTo>
                    <a:pt x="3623640" y="2260473"/>
                  </a:lnTo>
                  <a:lnTo>
                    <a:pt x="3633686" y="2260473"/>
                  </a:lnTo>
                  <a:lnTo>
                    <a:pt x="3642626" y="2247773"/>
                  </a:lnTo>
                  <a:lnTo>
                    <a:pt x="3650081" y="2247773"/>
                  </a:lnTo>
                  <a:lnTo>
                    <a:pt x="3645319" y="2235073"/>
                  </a:lnTo>
                  <a:lnTo>
                    <a:pt x="3603396" y="2235073"/>
                  </a:lnTo>
                  <a:lnTo>
                    <a:pt x="3589731" y="2222373"/>
                  </a:lnTo>
                  <a:lnTo>
                    <a:pt x="3576218" y="2209673"/>
                  </a:lnTo>
                  <a:lnTo>
                    <a:pt x="3572205" y="2222373"/>
                  </a:lnTo>
                  <a:lnTo>
                    <a:pt x="3559860" y="2222373"/>
                  </a:lnTo>
                  <a:lnTo>
                    <a:pt x="3559962" y="2209673"/>
                  </a:lnTo>
                  <a:lnTo>
                    <a:pt x="3560229" y="2196973"/>
                  </a:lnTo>
                  <a:lnTo>
                    <a:pt x="3559924" y="2196973"/>
                  </a:lnTo>
                  <a:lnTo>
                    <a:pt x="3558171" y="2184273"/>
                  </a:lnTo>
                  <a:lnTo>
                    <a:pt x="3554082" y="2184273"/>
                  </a:lnTo>
                  <a:lnTo>
                    <a:pt x="3546233" y="2158873"/>
                  </a:lnTo>
                  <a:lnTo>
                    <a:pt x="3540645" y="2146173"/>
                  </a:lnTo>
                  <a:lnTo>
                    <a:pt x="3536492" y="2133473"/>
                  </a:lnTo>
                  <a:lnTo>
                    <a:pt x="3532924" y="2120773"/>
                  </a:lnTo>
                  <a:lnTo>
                    <a:pt x="3527895" y="2095373"/>
                  </a:lnTo>
                  <a:lnTo>
                    <a:pt x="3523856" y="2082673"/>
                  </a:lnTo>
                  <a:lnTo>
                    <a:pt x="3522129" y="2057273"/>
                  </a:lnTo>
                  <a:lnTo>
                    <a:pt x="3523069" y="2044573"/>
                  </a:lnTo>
                  <a:lnTo>
                    <a:pt x="3524021" y="2031873"/>
                  </a:lnTo>
                  <a:lnTo>
                    <a:pt x="3529165" y="2044573"/>
                  </a:lnTo>
                  <a:lnTo>
                    <a:pt x="3533559" y="2057273"/>
                  </a:lnTo>
                  <a:lnTo>
                    <a:pt x="3536721" y="2069973"/>
                  </a:lnTo>
                  <a:lnTo>
                    <a:pt x="3538220" y="2082673"/>
                  </a:lnTo>
                  <a:lnTo>
                    <a:pt x="3541064" y="2069973"/>
                  </a:lnTo>
                  <a:lnTo>
                    <a:pt x="3539159" y="2057273"/>
                  </a:lnTo>
                  <a:lnTo>
                    <a:pt x="3536645" y="2031873"/>
                  </a:lnTo>
                  <a:lnTo>
                    <a:pt x="3537635" y="2019173"/>
                  </a:lnTo>
                  <a:lnTo>
                    <a:pt x="3550615" y="2019173"/>
                  </a:lnTo>
                  <a:lnTo>
                    <a:pt x="3563836" y="2006473"/>
                  </a:lnTo>
                  <a:lnTo>
                    <a:pt x="3598519" y="2006473"/>
                  </a:lnTo>
                  <a:lnTo>
                    <a:pt x="3604310" y="1993773"/>
                  </a:lnTo>
                  <a:lnTo>
                    <a:pt x="3614267" y="1993773"/>
                  </a:lnTo>
                  <a:lnTo>
                    <a:pt x="3618585" y="1981073"/>
                  </a:lnTo>
                  <a:lnTo>
                    <a:pt x="3619423" y="1981073"/>
                  </a:lnTo>
                  <a:lnTo>
                    <a:pt x="3621836" y="1968373"/>
                  </a:lnTo>
                  <a:lnTo>
                    <a:pt x="3621074" y="1955673"/>
                  </a:lnTo>
                  <a:lnTo>
                    <a:pt x="3570579" y="1955673"/>
                  </a:lnTo>
                  <a:lnTo>
                    <a:pt x="3569754" y="1942973"/>
                  </a:lnTo>
                  <a:lnTo>
                    <a:pt x="3574631" y="1942973"/>
                  </a:lnTo>
                  <a:lnTo>
                    <a:pt x="3577056" y="1930273"/>
                  </a:lnTo>
                  <a:lnTo>
                    <a:pt x="3592322" y="1930273"/>
                  </a:lnTo>
                  <a:lnTo>
                    <a:pt x="3596259" y="1917573"/>
                  </a:lnTo>
                  <a:lnTo>
                    <a:pt x="3605263" y="1930273"/>
                  </a:lnTo>
                  <a:lnTo>
                    <a:pt x="3614356" y="1917573"/>
                  </a:lnTo>
                  <a:lnTo>
                    <a:pt x="3623411" y="1930273"/>
                  </a:lnTo>
                  <a:lnTo>
                    <a:pt x="3646640" y="1930273"/>
                  </a:lnTo>
                  <a:lnTo>
                    <a:pt x="3650996" y="1917573"/>
                  </a:lnTo>
                  <a:lnTo>
                    <a:pt x="3654780" y="1917573"/>
                  </a:lnTo>
                  <a:lnTo>
                    <a:pt x="3657498" y="1904873"/>
                  </a:lnTo>
                  <a:lnTo>
                    <a:pt x="3658692" y="1904873"/>
                  </a:lnTo>
                  <a:lnTo>
                    <a:pt x="3658946" y="1892173"/>
                  </a:lnTo>
                  <a:lnTo>
                    <a:pt x="3659428" y="1892173"/>
                  </a:lnTo>
                  <a:lnTo>
                    <a:pt x="3660470" y="1879473"/>
                  </a:lnTo>
                  <a:lnTo>
                    <a:pt x="3662388" y="1866773"/>
                  </a:lnTo>
                  <a:lnTo>
                    <a:pt x="3663086" y="1866773"/>
                  </a:lnTo>
                  <a:lnTo>
                    <a:pt x="3661829" y="1854073"/>
                  </a:lnTo>
                  <a:lnTo>
                    <a:pt x="3659365" y="1854073"/>
                  </a:lnTo>
                  <a:lnTo>
                    <a:pt x="3656406" y="1841373"/>
                  </a:lnTo>
                  <a:lnTo>
                    <a:pt x="3655707" y="1841373"/>
                  </a:lnTo>
                  <a:lnTo>
                    <a:pt x="3651440" y="1828673"/>
                  </a:lnTo>
                  <a:lnTo>
                    <a:pt x="3639870" y="1828673"/>
                  </a:lnTo>
                  <a:lnTo>
                    <a:pt x="3640099" y="1841373"/>
                  </a:lnTo>
                  <a:lnTo>
                    <a:pt x="3622510" y="1841373"/>
                  </a:lnTo>
                  <a:lnTo>
                    <a:pt x="3625291" y="1828673"/>
                  </a:lnTo>
                  <a:lnTo>
                    <a:pt x="3614255" y="1828673"/>
                  </a:lnTo>
                  <a:lnTo>
                    <a:pt x="3616782" y="1841373"/>
                  </a:lnTo>
                  <a:lnTo>
                    <a:pt x="3611181" y="1841373"/>
                  </a:lnTo>
                  <a:lnTo>
                    <a:pt x="3608628" y="1828673"/>
                  </a:lnTo>
                  <a:lnTo>
                    <a:pt x="3604031" y="1828673"/>
                  </a:lnTo>
                  <a:lnTo>
                    <a:pt x="3600793" y="1815973"/>
                  </a:lnTo>
                  <a:lnTo>
                    <a:pt x="3587267" y="1815973"/>
                  </a:lnTo>
                  <a:lnTo>
                    <a:pt x="3583965" y="1803273"/>
                  </a:lnTo>
                  <a:lnTo>
                    <a:pt x="3566617" y="1803273"/>
                  </a:lnTo>
                  <a:lnTo>
                    <a:pt x="3564521" y="1790573"/>
                  </a:lnTo>
                  <a:lnTo>
                    <a:pt x="3570008" y="1777873"/>
                  </a:lnTo>
                  <a:lnTo>
                    <a:pt x="3572637" y="1777873"/>
                  </a:lnTo>
                  <a:lnTo>
                    <a:pt x="3579876" y="1790573"/>
                  </a:lnTo>
                  <a:lnTo>
                    <a:pt x="3582136" y="1777873"/>
                  </a:lnTo>
                  <a:lnTo>
                    <a:pt x="3584397" y="1765173"/>
                  </a:lnTo>
                  <a:lnTo>
                    <a:pt x="3573983" y="1765173"/>
                  </a:lnTo>
                  <a:lnTo>
                    <a:pt x="3573665" y="1752473"/>
                  </a:lnTo>
                  <a:lnTo>
                    <a:pt x="3575291" y="1739773"/>
                  </a:lnTo>
                  <a:lnTo>
                    <a:pt x="3578504" y="1739773"/>
                  </a:lnTo>
                  <a:lnTo>
                    <a:pt x="3583279" y="1727073"/>
                  </a:lnTo>
                  <a:lnTo>
                    <a:pt x="3589388" y="1727073"/>
                  </a:lnTo>
                  <a:lnTo>
                    <a:pt x="3593173" y="1714373"/>
                  </a:lnTo>
                  <a:lnTo>
                    <a:pt x="3597491" y="1714373"/>
                  </a:lnTo>
                  <a:lnTo>
                    <a:pt x="3600856" y="1701673"/>
                  </a:lnTo>
                  <a:lnTo>
                    <a:pt x="3602113" y="1701673"/>
                  </a:lnTo>
                  <a:lnTo>
                    <a:pt x="3600081" y="1688973"/>
                  </a:lnTo>
                  <a:lnTo>
                    <a:pt x="3595586" y="1676273"/>
                  </a:lnTo>
                  <a:lnTo>
                    <a:pt x="3592106" y="1663573"/>
                  </a:lnTo>
                  <a:lnTo>
                    <a:pt x="3588702" y="1650873"/>
                  </a:lnTo>
                  <a:lnTo>
                    <a:pt x="3584371" y="1638173"/>
                  </a:lnTo>
                  <a:lnTo>
                    <a:pt x="3583724" y="1625473"/>
                  </a:lnTo>
                  <a:lnTo>
                    <a:pt x="3585680" y="1612773"/>
                  </a:lnTo>
                  <a:lnTo>
                    <a:pt x="3588143" y="1612773"/>
                  </a:lnTo>
                  <a:lnTo>
                    <a:pt x="3589020" y="1600073"/>
                  </a:lnTo>
                  <a:lnTo>
                    <a:pt x="3595992" y="1587373"/>
                  </a:lnTo>
                  <a:lnTo>
                    <a:pt x="3601161" y="1574673"/>
                  </a:lnTo>
                  <a:lnTo>
                    <a:pt x="3606076" y="1574673"/>
                  </a:lnTo>
                  <a:lnTo>
                    <a:pt x="3612286" y="1561973"/>
                  </a:lnTo>
                  <a:lnTo>
                    <a:pt x="3615588" y="1549273"/>
                  </a:lnTo>
                  <a:lnTo>
                    <a:pt x="3623767" y="1549273"/>
                  </a:lnTo>
                  <a:lnTo>
                    <a:pt x="3636403" y="1561973"/>
                  </a:lnTo>
                  <a:lnTo>
                    <a:pt x="3645725" y="1574673"/>
                  </a:lnTo>
                  <a:lnTo>
                    <a:pt x="3652672" y="1587373"/>
                  </a:lnTo>
                  <a:lnTo>
                    <a:pt x="3658197" y="1600073"/>
                  </a:lnTo>
                  <a:lnTo>
                    <a:pt x="3660165" y="1600073"/>
                  </a:lnTo>
                  <a:lnTo>
                    <a:pt x="3662248" y="1612773"/>
                  </a:lnTo>
                  <a:lnTo>
                    <a:pt x="3665410" y="1612773"/>
                  </a:lnTo>
                  <a:lnTo>
                    <a:pt x="3673132" y="1625473"/>
                  </a:lnTo>
                  <a:lnTo>
                    <a:pt x="3678275" y="1638173"/>
                  </a:lnTo>
                  <a:lnTo>
                    <a:pt x="3685946" y="1663573"/>
                  </a:lnTo>
                  <a:lnTo>
                    <a:pt x="3687699" y="1676273"/>
                  </a:lnTo>
                  <a:lnTo>
                    <a:pt x="3688918" y="1688973"/>
                  </a:lnTo>
                  <a:lnTo>
                    <a:pt x="3690061" y="1688973"/>
                  </a:lnTo>
                  <a:lnTo>
                    <a:pt x="3695077" y="1714373"/>
                  </a:lnTo>
                  <a:lnTo>
                    <a:pt x="3697579" y="1739773"/>
                  </a:lnTo>
                  <a:lnTo>
                    <a:pt x="3699662" y="1752473"/>
                  </a:lnTo>
                  <a:lnTo>
                    <a:pt x="3701999" y="1777873"/>
                  </a:lnTo>
                  <a:lnTo>
                    <a:pt x="3703891" y="1790573"/>
                  </a:lnTo>
                  <a:lnTo>
                    <a:pt x="3704704" y="1815973"/>
                  </a:lnTo>
                  <a:lnTo>
                    <a:pt x="3704996" y="1828673"/>
                  </a:lnTo>
                  <a:lnTo>
                    <a:pt x="3705352" y="1841373"/>
                  </a:lnTo>
                  <a:lnTo>
                    <a:pt x="3705872" y="1854073"/>
                  </a:lnTo>
                  <a:lnTo>
                    <a:pt x="3706139" y="1866773"/>
                  </a:lnTo>
                  <a:lnTo>
                    <a:pt x="3704945" y="1866773"/>
                  </a:lnTo>
                  <a:lnTo>
                    <a:pt x="3701123" y="1879473"/>
                  </a:lnTo>
                  <a:lnTo>
                    <a:pt x="3699865" y="1879473"/>
                  </a:lnTo>
                  <a:lnTo>
                    <a:pt x="3700627" y="1892173"/>
                  </a:lnTo>
                  <a:lnTo>
                    <a:pt x="3708933" y="1892173"/>
                  </a:lnTo>
                  <a:lnTo>
                    <a:pt x="3707600" y="1904873"/>
                  </a:lnTo>
                  <a:lnTo>
                    <a:pt x="3700665" y="1917573"/>
                  </a:lnTo>
                  <a:lnTo>
                    <a:pt x="3701123" y="1930273"/>
                  </a:lnTo>
                  <a:lnTo>
                    <a:pt x="3700970" y="1930273"/>
                  </a:lnTo>
                  <a:lnTo>
                    <a:pt x="3701351" y="1942973"/>
                  </a:lnTo>
                  <a:lnTo>
                    <a:pt x="3702139" y="1955673"/>
                  </a:lnTo>
                  <a:lnTo>
                    <a:pt x="3701999" y="1968373"/>
                  </a:lnTo>
                  <a:lnTo>
                    <a:pt x="3699649" y="1968373"/>
                  </a:lnTo>
                  <a:lnTo>
                    <a:pt x="3697033" y="1981073"/>
                  </a:lnTo>
                  <a:lnTo>
                    <a:pt x="3695268" y="2006473"/>
                  </a:lnTo>
                  <a:lnTo>
                    <a:pt x="3692614" y="2006473"/>
                  </a:lnTo>
                  <a:lnTo>
                    <a:pt x="3689134" y="2019173"/>
                  </a:lnTo>
                  <a:lnTo>
                    <a:pt x="3686327" y="2031873"/>
                  </a:lnTo>
                  <a:lnTo>
                    <a:pt x="3684384" y="2031873"/>
                  </a:lnTo>
                  <a:lnTo>
                    <a:pt x="3683444" y="2044573"/>
                  </a:lnTo>
                  <a:lnTo>
                    <a:pt x="3679736" y="2069973"/>
                  </a:lnTo>
                  <a:lnTo>
                    <a:pt x="3672408" y="2095373"/>
                  </a:lnTo>
                  <a:lnTo>
                    <a:pt x="3664242" y="2108073"/>
                  </a:lnTo>
                  <a:lnTo>
                    <a:pt x="3658006" y="2133473"/>
                  </a:lnTo>
                  <a:lnTo>
                    <a:pt x="3656126" y="2133473"/>
                  </a:lnTo>
                  <a:lnTo>
                    <a:pt x="3652786" y="2146173"/>
                  </a:lnTo>
                  <a:lnTo>
                    <a:pt x="3647859" y="2146173"/>
                  </a:lnTo>
                  <a:lnTo>
                    <a:pt x="3641204" y="2158873"/>
                  </a:lnTo>
                  <a:lnTo>
                    <a:pt x="3637915" y="2146173"/>
                  </a:lnTo>
                  <a:lnTo>
                    <a:pt x="3635019" y="2158873"/>
                  </a:lnTo>
                  <a:lnTo>
                    <a:pt x="3635273" y="2158873"/>
                  </a:lnTo>
                  <a:lnTo>
                    <a:pt x="3633889" y="2171573"/>
                  </a:lnTo>
                  <a:lnTo>
                    <a:pt x="3626104" y="2184273"/>
                  </a:lnTo>
                  <a:lnTo>
                    <a:pt x="3626104" y="2133473"/>
                  </a:lnTo>
                  <a:lnTo>
                    <a:pt x="3619576" y="2146173"/>
                  </a:lnTo>
                  <a:lnTo>
                    <a:pt x="3621443" y="2146173"/>
                  </a:lnTo>
                  <a:lnTo>
                    <a:pt x="3620833" y="2158873"/>
                  </a:lnTo>
                  <a:lnTo>
                    <a:pt x="3621151" y="2158873"/>
                  </a:lnTo>
                  <a:lnTo>
                    <a:pt x="3621062" y="2171573"/>
                  </a:lnTo>
                  <a:lnTo>
                    <a:pt x="3620757" y="2184273"/>
                  </a:lnTo>
                  <a:lnTo>
                    <a:pt x="3618547" y="2196973"/>
                  </a:lnTo>
                  <a:lnTo>
                    <a:pt x="3613073" y="2209673"/>
                  </a:lnTo>
                  <a:lnTo>
                    <a:pt x="3609517" y="2209673"/>
                  </a:lnTo>
                  <a:lnTo>
                    <a:pt x="3614940" y="2222373"/>
                  </a:lnTo>
                  <a:lnTo>
                    <a:pt x="3649446" y="2222373"/>
                  </a:lnTo>
                  <a:lnTo>
                    <a:pt x="3656812" y="2209673"/>
                  </a:lnTo>
                  <a:lnTo>
                    <a:pt x="3660864" y="2196973"/>
                  </a:lnTo>
                  <a:lnTo>
                    <a:pt x="3668103" y="2209673"/>
                  </a:lnTo>
                  <a:lnTo>
                    <a:pt x="3673144" y="2196973"/>
                  </a:lnTo>
                  <a:lnTo>
                    <a:pt x="3685756" y="2196973"/>
                  </a:lnTo>
                  <a:lnTo>
                    <a:pt x="3697020" y="2184273"/>
                  </a:lnTo>
                  <a:lnTo>
                    <a:pt x="3706634" y="2158873"/>
                  </a:lnTo>
                  <a:lnTo>
                    <a:pt x="3714305" y="2146173"/>
                  </a:lnTo>
                  <a:lnTo>
                    <a:pt x="3721608" y="2133473"/>
                  </a:lnTo>
                  <a:lnTo>
                    <a:pt x="3728694" y="2120773"/>
                  </a:lnTo>
                  <a:lnTo>
                    <a:pt x="3734943" y="2095373"/>
                  </a:lnTo>
                  <a:lnTo>
                    <a:pt x="3739718" y="2082673"/>
                  </a:lnTo>
                  <a:lnTo>
                    <a:pt x="3741674" y="2069973"/>
                  </a:lnTo>
                  <a:lnTo>
                    <a:pt x="3743858" y="2057273"/>
                  </a:lnTo>
                  <a:lnTo>
                    <a:pt x="3746081" y="2057273"/>
                  </a:lnTo>
                  <a:lnTo>
                    <a:pt x="3748176" y="2044573"/>
                  </a:lnTo>
                  <a:lnTo>
                    <a:pt x="3751059" y="2031873"/>
                  </a:lnTo>
                  <a:lnTo>
                    <a:pt x="3753637" y="2019173"/>
                  </a:lnTo>
                  <a:lnTo>
                    <a:pt x="3756660" y="2006473"/>
                  </a:lnTo>
                  <a:lnTo>
                    <a:pt x="3760889" y="1993773"/>
                  </a:lnTo>
                  <a:lnTo>
                    <a:pt x="3761384" y="1981073"/>
                  </a:lnTo>
                  <a:lnTo>
                    <a:pt x="3761854" y="1981073"/>
                  </a:lnTo>
                  <a:lnTo>
                    <a:pt x="3761956" y="1968373"/>
                  </a:lnTo>
                  <a:lnTo>
                    <a:pt x="3764496" y="1955673"/>
                  </a:lnTo>
                  <a:lnTo>
                    <a:pt x="3766883" y="1930273"/>
                  </a:lnTo>
                  <a:lnTo>
                    <a:pt x="3766528" y="1917573"/>
                  </a:lnTo>
                  <a:lnTo>
                    <a:pt x="3766502" y="1904873"/>
                  </a:lnTo>
                  <a:lnTo>
                    <a:pt x="3768712" y="1892173"/>
                  </a:lnTo>
                  <a:lnTo>
                    <a:pt x="3771087" y="1879473"/>
                  </a:lnTo>
                  <a:lnTo>
                    <a:pt x="3771620" y="1866773"/>
                  </a:lnTo>
                  <a:lnTo>
                    <a:pt x="3770782" y="1866773"/>
                  </a:lnTo>
                  <a:lnTo>
                    <a:pt x="3770477" y="1854073"/>
                  </a:lnTo>
                  <a:lnTo>
                    <a:pt x="3770769" y="1841373"/>
                  </a:lnTo>
                  <a:lnTo>
                    <a:pt x="3771735" y="1828673"/>
                  </a:lnTo>
                  <a:close/>
                </a:path>
              </a:pathLst>
            </a:custGeom>
            <a:solidFill>
              <a:srgbClr val="712652"/>
            </a:solidFill>
          </p:spPr>
          <p:txBody>
            <a:bodyPr wrap="square" lIns="0" tIns="0" rIns="0" bIns="0" rtlCol="0"/>
            <a:lstStyle/>
            <a:p>
              <a:endParaRPr sz="1500"/>
            </a:p>
          </p:txBody>
        </p:sp>
      </p:grpSp>
      <p:sp>
        <p:nvSpPr>
          <p:cNvPr id="6" name="object 6"/>
          <p:cNvSpPr txBox="1"/>
          <p:nvPr/>
        </p:nvSpPr>
        <p:spPr>
          <a:xfrm>
            <a:off x="1550932" y="4878917"/>
            <a:ext cx="1688042" cy="934016"/>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Same</a:t>
            </a:r>
            <a:r>
              <a:rPr sz="2000" i="1" spc="-42">
                <a:solidFill>
                  <a:srgbClr val="020303"/>
                </a:solidFill>
                <a:latin typeface="Calibri Light"/>
                <a:cs typeface="Calibri Light"/>
              </a:rPr>
              <a:t> </a:t>
            </a:r>
            <a:r>
              <a:rPr lang="en-AU" sz="2000" i="1" spc="-21">
                <a:solidFill>
                  <a:srgbClr val="020303"/>
                </a:solidFill>
                <a:latin typeface="Calibri Light"/>
                <a:cs typeface="Calibri Light"/>
              </a:rPr>
              <a:t>t</a:t>
            </a:r>
            <a:r>
              <a:rPr sz="2000" i="1" spc="-21" err="1">
                <a:solidFill>
                  <a:srgbClr val="020303"/>
                </a:solidFill>
                <a:latin typeface="Calibri Light"/>
                <a:cs typeface="Calibri Light"/>
              </a:rPr>
              <a:t>reatment</a:t>
            </a:r>
            <a:r>
              <a:rPr lang="en-AU" sz="2000" i="1" spc="-21">
                <a:solidFill>
                  <a:srgbClr val="020303"/>
                </a:solidFill>
                <a:latin typeface="Calibri Light"/>
                <a:cs typeface="Calibri Light"/>
              </a:rPr>
              <a:t> despite different barriers</a:t>
            </a:r>
            <a:endParaRPr sz="2000">
              <a:latin typeface="Calibri Light"/>
              <a:cs typeface="Calibri Light"/>
            </a:endParaRPr>
          </a:p>
        </p:txBody>
      </p:sp>
      <p:grpSp>
        <p:nvGrpSpPr>
          <p:cNvPr id="23" name="object 23" descr="The same three people are standing in front of the fence. Now only the child has the box for standing on. The person in the wheelchair has a ramp to enhance their view over the fence, and the women has nothing as she can easily see over the fence while standing. "/>
          <p:cNvGrpSpPr/>
          <p:nvPr/>
        </p:nvGrpSpPr>
        <p:grpSpPr>
          <a:xfrm>
            <a:off x="4586094" y="2444734"/>
            <a:ext cx="3576638" cy="2085446"/>
            <a:chOff x="5503312" y="2933680"/>
            <a:chExt cx="4291965" cy="2502535"/>
          </a:xfrm>
        </p:grpSpPr>
        <p:sp>
          <p:nvSpPr>
            <p:cNvPr id="24" name="object 24"/>
            <p:cNvSpPr/>
            <p:nvPr/>
          </p:nvSpPr>
          <p:spPr>
            <a:xfrm>
              <a:off x="5503303" y="3361092"/>
              <a:ext cx="4052570" cy="1609090"/>
            </a:xfrm>
            <a:custGeom>
              <a:avLst/>
              <a:gdLst/>
              <a:ahLst/>
              <a:cxnLst/>
              <a:rect l="l" t="t" r="r" b="b"/>
              <a:pathLst>
                <a:path w="4052570" h="1609089">
                  <a:moveTo>
                    <a:pt x="4051985" y="303339"/>
                  </a:moveTo>
                  <a:lnTo>
                    <a:pt x="1210856" y="303339"/>
                  </a:lnTo>
                  <a:lnTo>
                    <a:pt x="1210856" y="127660"/>
                  </a:lnTo>
                  <a:lnTo>
                    <a:pt x="1173099" y="63830"/>
                  </a:lnTo>
                  <a:lnTo>
                    <a:pt x="1135329" y="0"/>
                  </a:lnTo>
                  <a:lnTo>
                    <a:pt x="1059802" y="127660"/>
                  </a:lnTo>
                  <a:lnTo>
                    <a:pt x="1059802" y="303339"/>
                  </a:lnTo>
                  <a:lnTo>
                    <a:pt x="1059802" y="447611"/>
                  </a:lnTo>
                  <a:lnTo>
                    <a:pt x="1059802" y="1191717"/>
                  </a:lnTo>
                  <a:lnTo>
                    <a:pt x="151066" y="1191717"/>
                  </a:lnTo>
                  <a:lnTo>
                    <a:pt x="151066" y="447611"/>
                  </a:lnTo>
                  <a:lnTo>
                    <a:pt x="1059802" y="447611"/>
                  </a:lnTo>
                  <a:lnTo>
                    <a:pt x="1059802" y="303339"/>
                  </a:lnTo>
                  <a:lnTo>
                    <a:pt x="151066" y="303339"/>
                  </a:lnTo>
                  <a:lnTo>
                    <a:pt x="151066" y="128498"/>
                  </a:lnTo>
                  <a:lnTo>
                    <a:pt x="113296" y="64668"/>
                  </a:lnTo>
                  <a:lnTo>
                    <a:pt x="75526" y="838"/>
                  </a:lnTo>
                  <a:lnTo>
                    <a:pt x="0" y="128498"/>
                  </a:lnTo>
                  <a:lnTo>
                    <a:pt x="0" y="1608505"/>
                  </a:lnTo>
                  <a:lnTo>
                    <a:pt x="151066" y="1608505"/>
                  </a:lnTo>
                  <a:lnTo>
                    <a:pt x="151066" y="1335989"/>
                  </a:lnTo>
                  <a:lnTo>
                    <a:pt x="1059802" y="1335989"/>
                  </a:lnTo>
                  <a:lnTo>
                    <a:pt x="1059802" y="1607667"/>
                  </a:lnTo>
                  <a:lnTo>
                    <a:pt x="1210856" y="1607667"/>
                  </a:lnTo>
                  <a:lnTo>
                    <a:pt x="1210856" y="1335989"/>
                  </a:lnTo>
                  <a:lnTo>
                    <a:pt x="1238351" y="1335989"/>
                  </a:lnTo>
                  <a:lnTo>
                    <a:pt x="1238351" y="1191717"/>
                  </a:lnTo>
                  <a:lnTo>
                    <a:pt x="1210856" y="1191717"/>
                  </a:lnTo>
                  <a:lnTo>
                    <a:pt x="1210856" y="447611"/>
                  </a:lnTo>
                  <a:lnTo>
                    <a:pt x="4051985" y="447611"/>
                  </a:lnTo>
                  <a:lnTo>
                    <a:pt x="4051985" y="303339"/>
                  </a:lnTo>
                  <a:close/>
                </a:path>
              </a:pathLst>
            </a:custGeom>
            <a:solidFill>
              <a:srgbClr val="B694A3"/>
            </a:solidFill>
          </p:spPr>
          <p:txBody>
            <a:bodyPr wrap="square" lIns="0" tIns="0" rIns="0" bIns="0" rtlCol="0"/>
            <a:lstStyle/>
            <a:p>
              <a:endParaRPr sz="1500"/>
            </a:p>
          </p:txBody>
        </p:sp>
        <p:pic>
          <p:nvPicPr>
            <p:cNvPr id="25" name="object 25"/>
            <p:cNvPicPr/>
            <p:nvPr/>
          </p:nvPicPr>
          <p:blipFill>
            <a:blip r:embed="rId3" cstate="print"/>
            <a:stretch>
              <a:fillRect/>
            </a:stretch>
          </p:blipFill>
          <p:spPr>
            <a:xfrm>
              <a:off x="5768265" y="2933680"/>
              <a:ext cx="680954" cy="2324100"/>
            </a:xfrm>
            <a:prstGeom prst="rect">
              <a:avLst/>
            </a:prstGeom>
          </p:spPr>
        </p:pic>
        <p:sp>
          <p:nvSpPr>
            <p:cNvPr id="26" name="object 26"/>
            <p:cNvSpPr/>
            <p:nvPr/>
          </p:nvSpPr>
          <p:spPr>
            <a:xfrm>
              <a:off x="6835762" y="4552810"/>
              <a:ext cx="2719705" cy="144780"/>
            </a:xfrm>
            <a:custGeom>
              <a:avLst/>
              <a:gdLst/>
              <a:ahLst/>
              <a:cxnLst/>
              <a:rect l="l" t="t" r="r" b="b"/>
              <a:pathLst>
                <a:path w="2719704" h="144779">
                  <a:moveTo>
                    <a:pt x="0" y="144272"/>
                  </a:moveTo>
                  <a:lnTo>
                    <a:pt x="2719527" y="144272"/>
                  </a:lnTo>
                  <a:lnTo>
                    <a:pt x="2719527" y="0"/>
                  </a:lnTo>
                  <a:lnTo>
                    <a:pt x="0" y="0"/>
                  </a:lnTo>
                  <a:lnTo>
                    <a:pt x="0" y="144272"/>
                  </a:lnTo>
                  <a:close/>
                </a:path>
              </a:pathLst>
            </a:custGeom>
            <a:solidFill>
              <a:srgbClr val="B694A3"/>
            </a:solidFill>
          </p:spPr>
          <p:txBody>
            <a:bodyPr wrap="square" lIns="0" tIns="0" rIns="0" bIns="0" rtlCol="0"/>
            <a:lstStyle/>
            <a:p>
              <a:endParaRPr sz="1500"/>
            </a:p>
          </p:txBody>
        </p:sp>
        <p:pic>
          <p:nvPicPr>
            <p:cNvPr id="27" name="object 27"/>
            <p:cNvPicPr/>
            <p:nvPr/>
          </p:nvPicPr>
          <p:blipFill>
            <a:blip r:embed="rId4" cstate="print"/>
            <a:stretch>
              <a:fillRect/>
            </a:stretch>
          </p:blipFill>
          <p:spPr>
            <a:xfrm>
              <a:off x="6741655" y="3361089"/>
              <a:ext cx="3053283" cy="2074511"/>
            </a:xfrm>
            <a:prstGeom prst="rect">
              <a:avLst/>
            </a:prstGeom>
          </p:spPr>
        </p:pic>
      </p:grpSp>
      <p:sp>
        <p:nvSpPr>
          <p:cNvPr id="7" name="object 7"/>
          <p:cNvSpPr txBox="1"/>
          <p:nvPr/>
        </p:nvSpPr>
        <p:spPr>
          <a:xfrm>
            <a:off x="5303370" y="4878917"/>
            <a:ext cx="2073804" cy="934016"/>
          </a:xfrm>
          <a:prstGeom prst="rect">
            <a:avLst/>
          </a:prstGeom>
        </p:spPr>
        <p:txBody>
          <a:bodyPr vert="horz" wrap="square" lIns="0" tIns="10583" rIns="0" bIns="0" rtlCol="0">
            <a:spAutoFit/>
          </a:bodyPr>
          <a:lstStyle/>
          <a:p>
            <a:pPr marL="10583">
              <a:spcBef>
                <a:spcPts val="83"/>
              </a:spcBef>
            </a:pPr>
            <a:r>
              <a:rPr sz="2000" i="1" spc="-12">
                <a:solidFill>
                  <a:srgbClr val="020303"/>
                </a:solidFill>
                <a:latin typeface="Calibri Light"/>
                <a:cs typeface="Calibri Light"/>
              </a:rPr>
              <a:t>Equitable</a:t>
            </a:r>
            <a:r>
              <a:rPr sz="2000" i="1" spc="-29">
                <a:solidFill>
                  <a:srgbClr val="020303"/>
                </a:solidFill>
                <a:latin typeface="Calibri Light"/>
                <a:cs typeface="Calibri Light"/>
              </a:rPr>
              <a:t> </a:t>
            </a:r>
            <a:r>
              <a:rPr lang="en-AU" sz="2000" i="1" spc="-21">
                <a:solidFill>
                  <a:srgbClr val="020303"/>
                </a:solidFill>
                <a:latin typeface="Calibri Light"/>
                <a:cs typeface="Calibri Light"/>
              </a:rPr>
              <a:t>t</a:t>
            </a:r>
            <a:r>
              <a:rPr sz="2000" i="1" spc="-21" err="1">
                <a:solidFill>
                  <a:srgbClr val="020303"/>
                </a:solidFill>
                <a:latin typeface="Calibri Light"/>
                <a:cs typeface="Calibri Light"/>
              </a:rPr>
              <a:t>reatment</a:t>
            </a:r>
            <a:r>
              <a:rPr lang="en-AU" sz="2000" i="1" spc="-21">
                <a:solidFill>
                  <a:srgbClr val="020303"/>
                </a:solidFill>
                <a:latin typeface="Calibri Light"/>
                <a:cs typeface="Calibri Light"/>
              </a:rPr>
              <a:t> to overcome unique barriers</a:t>
            </a:r>
            <a:endParaRPr sz="2000">
              <a:latin typeface="Calibri Light"/>
              <a:cs typeface="Calibri Light"/>
            </a:endParaRPr>
          </a:p>
        </p:txBody>
      </p:sp>
      <p:pic>
        <p:nvPicPr>
          <p:cNvPr id="31" name="object 31" descr="The fence has been removed so the same three people do not need additional supports to see."/>
          <p:cNvPicPr/>
          <p:nvPr/>
        </p:nvPicPr>
        <p:blipFill>
          <a:blip r:embed="rId5" cstate="print"/>
          <a:stretch>
            <a:fillRect/>
          </a:stretch>
        </p:blipFill>
        <p:spPr>
          <a:xfrm>
            <a:off x="8820150" y="2444733"/>
            <a:ext cx="514348" cy="1936750"/>
          </a:xfrm>
          <a:prstGeom prst="rect">
            <a:avLst/>
          </a:prstGeom>
        </p:spPr>
      </p:pic>
      <p:sp>
        <p:nvSpPr>
          <p:cNvPr id="8" name="object 8"/>
          <p:cNvSpPr txBox="1"/>
          <p:nvPr/>
        </p:nvSpPr>
        <p:spPr>
          <a:xfrm>
            <a:off x="9239971" y="4878917"/>
            <a:ext cx="1873250" cy="578534"/>
          </a:xfrm>
          <a:prstGeom prst="rect">
            <a:avLst/>
          </a:prstGeom>
        </p:spPr>
        <p:txBody>
          <a:bodyPr vert="horz" wrap="square" lIns="0" tIns="61383" rIns="0" bIns="0" rtlCol="0">
            <a:spAutoFit/>
          </a:bodyPr>
          <a:lstStyle/>
          <a:p>
            <a:pPr marL="9525" marR="4233" indent="-9525">
              <a:lnSpc>
                <a:spcPts val="2000"/>
              </a:lnSpc>
              <a:spcBef>
                <a:spcPts val="483"/>
              </a:spcBef>
            </a:pPr>
            <a:r>
              <a:rPr sz="2000" i="1" spc="-12">
                <a:solidFill>
                  <a:srgbClr val="020303"/>
                </a:solidFill>
                <a:latin typeface="Calibri Light"/>
                <a:cs typeface="Calibri Light"/>
              </a:rPr>
              <a:t>Systemic </a:t>
            </a:r>
            <a:r>
              <a:rPr lang="en-AU" sz="2000" i="1" spc="-8">
                <a:solidFill>
                  <a:srgbClr val="020303"/>
                </a:solidFill>
                <a:latin typeface="Calibri Light"/>
                <a:cs typeface="Calibri Light"/>
              </a:rPr>
              <a:t>b</a:t>
            </a:r>
            <a:r>
              <a:rPr sz="2000" i="1" spc="-8" err="1">
                <a:solidFill>
                  <a:srgbClr val="020303"/>
                </a:solidFill>
                <a:latin typeface="Calibri Light"/>
                <a:cs typeface="Calibri Light"/>
              </a:rPr>
              <a:t>arrier</a:t>
            </a:r>
            <a:r>
              <a:rPr sz="2000" i="1" spc="-8">
                <a:solidFill>
                  <a:srgbClr val="020303"/>
                </a:solidFill>
                <a:latin typeface="Calibri Light"/>
                <a:cs typeface="Calibri Light"/>
              </a:rPr>
              <a:t> </a:t>
            </a:r>
            <a:r>
              <a:rPr sz="2000" i="1" spc="-4">
                <a:solidFill>
                  <a:srgbClr val="020303"/>
                </a:solidFill>
                <a:latin typeface="Calibri Light"/>
                <a:cs typeface="Calibri Light"/>
              </a:rPr>
              <a:t> has</a:t>
            </a:r>
            <a:r>
              <a:rPr sz="2000" i="1" spc="-29">
                <a:solidFill>
                  <a:srgbClr val="020303"/>
                </a:solidFill>
                <a:latin typeface="Calibri Light"/>
                <a:cs typeface="Calibri Light"/>
              </a:rPr>
              <a:t> </a:t>
            </a:r>
            <a:r>
              <a:rPr sz="2000" i="1" spc="-4">
                <a:solidFill>
                  <a:srgbClr val="020303"/>
                </a:solidFill>
                <a:latin typeface="Calibri Light"/>
                <a:cs typeface="Calibri Light"/>
              </a:rPr>
              <a:t>been</a:t>
            </a:r>
            <a:r>
              <a:rPr sz="2000" i="1" spc="-25">
                <a:solidFill>
                  <a:srgbClr val="020303"/>
                </a:solidFill>
                <a:latin typeface="Calibri Light"/>
                <a:cs typeface="Calibri Light"/>
              </a:rPr>
              <a:t> </a:t>
            </a:r>
            <a:r>
              <a:rPr sz="2000" i="1" spc="-8">
                <a:solidFill>
                  <a:srgbClr val="020303"/>
                </a:solidFill>
                <a:latin typeface="Calibri Light"/>
                <a:cs typeface="Calibri Light"/>
              </a:rPr>
              <a:t>removed</a:t>
            </a:r>
            <a:endParaRPr sz="2000">
              <a:latin typeface="Calibri Light"/>
              <a:cs typeface="Calibri Light"/>
            </a:endParaRPr>
          </a:p>
        </p:txBody>
      </p:sp>
      <p:sp>
        <p:nvSpPr>
          <p:cNvPr id="4" name="object 4">
            <a:extLst>
              <a:ext uri="{C183D7F6-B498-43B3-948B-1728B52AA6E4}">
                <adec:decorative xmlns:adec="http://schemas.microsoft.com/office/drawing/2017/decorative" val="1"/>
              </a:ext>
            </a:extLst>
          </p:cNvPr>
          <p:cNvSpPr/>
          <p:nvPr/>
        </p:nvSpPr>
        <p:spPr>
          <a:xfrm>
            <a:off x="4338743" y="2286000"/>
            <a:ext cx="0" cy="2339446"/>
          </a:xfrm>
          <a:custGeom>
            <a:avLst/>
            <a:gdLst/>
            <a:ahLst/>
            <a:cxnLst/>
            <a:rect l="l" t="t" r="r" b="b"/>
            <a:pathLst>
              <a:path h="2807335">
                <a:moveTo>
                  <a:pt x="0" y="0"/>
                </a:moveTo>
                <a:lnTo>
                  <a:pt x="0" y="2807208"/>
                </a:lnTo>
              </a:path>
            </a:pathLst>
          </a:custGeom>
          <a:ln w="25400">
            <a:solidFill>
              <a:srgbClr val="712652"/>
            </a:solidFill>
          </a:ln>
        </p:spPr>
        <p:txBody>
          <a:bodyPr wrap="square" lIns="0" tIns="0" rIns="0" bIns="0" rtlCol="0"/>
          <a:lstStyle/>
          <a:p>
            <a:endParaRPr sz="1500"/>
          </a:p>
        </p:txBody>
      </p:sp>
      <p:sp>
        <p:nvSpPr>
          <p:cNvPr id="5" name="object 5">
            <a:extLst>
              <a:ext uri="{C183D7F6-B498-43B3-948B-1728B52AA6E4}">
                <adec:decorative xmlns:adec="http://schemas.microsoft.com/office/drawing/2017/decorative" val="1"/>
              </a:ext>
            </a:extLst>
          </p:cNvPr>
          <p:cNvSpPr/>
          <p:nvPr/>
        </p:nvSpPr>
        <p:spPr>
          <a:xfrm>
            <a:off x="8392583" y="2286000"/>
            <a:ext cx="0" cy="2339446"/>
          </a:xfrm>
          <a:custGeom>
            <a:avLst/>
            <a:gdLst/>
            <a:ahLst/>
            <a:cxnLst/>
            <a:rect l="l" t="t" r="r" b="b"/>
            <a:pathLst>
              <a:path h="2807335">
                <a:moveTo>
                  <a:pt x="0" y="0"/>
                </a:moveTo>
                <a:lnTo>
                  <a:pt x="0" y="2807208"/>
                </a:lnTo>
              </a:path>
            </a:pathLst>
          </a:custGeom>
          <a:ln w="25400">
            <a:solidFill>
              <a:srgbClr val="712652"/>
            </a:solidFill>
          </a:ln>
        </p:spPr>
        <p:txBody>
          <a:bodyPr wrap="square" lIns="0" tIns="0" rIns="0" bIns="0" rtlCol="0"/>
          <a:lstStyle/>
          <a:p>
            <a:endParaRPr sz="1500"/>
          </a:p>
        </p:txBody>
      </p:sp>
      <p:pic>
        <p:nvPicPr>
          <p:cNvPr id="30" name="object 30">
            <a:extLst>
              <a:ext uri="{C183D7F6-B498-43B3-948B-1728B52AA6E4}">
                <adec:decorative xmlns:adec="http://schemas.microsoft.com/office/drawing/2017/decorative" val="1"/>
              </a:ext>
            </a:extLst>
          </p:cNvPr>
          <p:cNvPicPr/>
          <p:nvPr/>
        </p:nvPicPr>
        <p:blipFill>
          <a:blip r:embed="rId6" cstate="print"/>
          <a:stretch>
            <a:fillRect/>
          </a:stretch>
        </p:blipFill>
        <p:spPr>
          <a:xfrm>
            <a:off x="10502540" y="3016130"/>
            <a:ext cx="1029282" cy="1460500"/>
          </a:xfrm>
          <a:prstGeom prst="rect">
            <a:avLst/>
          </a:prstGeom>
        </p:spPr>
      </p:pic>
      <p:pic>
        <p:nvPicPr>
          <p:cNvPr id="36" name="Graphic 35">
            <a:extLst>
              <a:ext uri="{FF2B5EF4-FFF2-40B4-BE49-F238E27FC236}">
                <a16:creationId xmlns:a16="http://schemas.microsoft.com/office/drawing/2014/main" id="{FE715D93-FFD2-4A93-A9E7-846D56E85CD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52627" y="3016130"/>
            <a:ext cx="819057" cy="139024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SOCIO-ECOLO</a:t>
            </a:r>
            <a:r>
              <a:rPr lang="en-AU" spc="-17" dirty="0"/>
              <a:t>GICAL MODEL</a:t>
            </a:r>
            <a:endParaRPr spc="-8" dirty="0"/>
          </a:p>
        </p:txBody>
      </p:sp>
      <p:grpSp>
        <p:nvGrpSpPr>
          <p:cNvPr id="6" name="object 6" descr="Infographic showing the different factors which influence the occurrence of violence against women. &#10;&#10;The figure represents violence as the outcome of interactions among many factors at four levels. &#10;&#10;It shows examples of structures, norms and practices found to increase the probability of violence against women, at different levels of the social ecology. &#10;&#10;The highest level is the societal level: dominant social norms supporting rigid roles and stereotyping, or condoning, excusing and downplaying violence against women. &#10;&#10;The second level is the system and institutional level: failure of systems, institutions and policies to promote women’s economic, legal and social autonomy, or to adequately address violence against women. &#10;&#10;The third level is the organisational and community level: organisation and community norms, structures and practices supporting or failing to address gender inequality, stereotyping, discrimination and violence. &#10;&#10;The fourth and final level is the individual and relationship level: individual adherence to rigid gender roles and identities, weak support for gender equality, social learning of violence against women, male dominance and controlling behaviours in relationships. "/>
          <p:cNvGrpSpPr/>
          <p:nvPr/>
        </p:nvGrpSpPr>
        <p:grpSpPr>
          <a:xfrm>
            <a:off x="6006071" y="1126844"/>
            <a:ext cx="5059892" cy="5149321"/>
            <a:chOff x="7207285" y="1352212"/>
            <a:chExt cx="6071870" cy="6179185"/>
          </a:xfrm>
        </p:grpSpPr>
        <p:pic>
          <p:nvPicPr>
            <p:cNvPr id="7" name="object 7"/>
            <p:cNvPicPr/>
            <p:nvPr/>
          </p:nvPicPr>
          <p:blipFill>
            <a:blip r:embed="rId4" cstate="print"/>
            <a:stretch>
              <a:fillRect/>
            </a:stretch>
          </p:blipFill>
          <p:spPr>
            <a:xfrm>
              <a:off x="7650996" y="1998913"/>
              <a:ext cx="5099740" cy="5003800"/>
            </a:xfrm>
            <a:prstGeom prst="rect">
              <a:avLst/>
            </a:prstGeom>
          </p:spPr>
        </p:pic>
        <p:sp>
          <p:nvSpPr>
            <p:cNvPr id="8" name="object 8"/>
            <p:cNvSpPr/>
            <p:nvPr/>
          </p:nvSpPr>
          <p:spPr>
            <a:xfrm>
              <a:off x="7207275" y="1352219"/>
              <a:ext cx="5521325" cy="6179185"/>
            </a:xfrm>
            <a:custGeom>
              <a:avLst/>
              <a:gdLst/>
              <a:ahLst/>
              <a:cxnLst/>
              <a:rect l="l" t="t" r="r" b="b"/>
              <a:pathLst>
                <a:path w="5521325" h="6179184">
                  <a:moveTo>
                    <a:pt x="24155" y="3090405"/>
                  </a:moveTo>
                  <a:lnTo>
                    <a:pt x="393" y="3089999"/>
                  </a:lnTo>
                  <a:lnTo>
                    <a:pt x="190" y="3103499"/>
                  </a:lnTo>
                  <a:lnTo>
                    <a:pt x="50" y="3116440"/>
                  </a:lnTo>
                  <a:lnTo>
                    <a:pt x="0" y="3161525"/>
                  </a:lnTo>
                  <a:lnTo>
                    <a:pt x="23761" y="3161385"/>
                  </a:lnTo>
                  <a:lnTo>
                    <a:pt x="23812" y="3116440"/>
                  </a:lnTo>
                  <a:lnTo>
                    <a:pt x="23964" y="3103194"/>
                  </a:lnTo>
                  <a:lnTo>
                    <a:pt x="24155" y="3090405"/>
                  </a:lnTo>
                  <a:close/>
                </a:path>
                <a:path w="5521325" h="6179184">
                  <a:moveTo>
                    <a:pt x="27889" y="3303168"/>
                  </a:moveTo>
                  <a:lnTo>
                    <a:pt x="27012" y="3285477"/>
                  </a:lnTo>
                  <a:lnTo>
                    <a:pt x="26238" y="3267735"/>
                  </a:lnTo>
                  <a:lnTo>
                    <a:pt x="25565" y="3249993"/>
                  </a:lnTo>
                  <a:lnTo>
                    <a:pt x="25006" y="3232327"/>
                  </a:lnTo>
                  <a:lnTo>
                    <a:pt x="1257" y="3233013"/>
                  </a:lnTo>
                  <a:lnTo>
                    <a:pt x="1828" y="3250819"/>
                  </a:lnTo>
                  <a:lnTo>
                    <a:pt x="2501" y="3268700"/>
                  </a:lnTo>
                  <a:lnTo>
                    <a:pt x="3289" y="3286582"/>
                  </a:lnTo>
                  <a:lnTo>
                    <a:pt x="4165" y="3304413"/>
                  </a:lnTo>
                  <a:lnTo>
                    <a:pt x="27889" y="3303168"/>
                  </a:lnTo>
                  <a:close/>
                </a:path>
                <a:path w="5521325" h="6179184">
                  <a:moveTo>
                    <a:pt x="29870" y="2948584"/>
                  </a:moveTo>
                  <a:lnTo>
                    <a:pt x="4038" y="2984093"/>
                  </a:lnTo>
                  <a:lnTo>
                    <a:pt x="2451" y="3018510"/>
                  </a:lnTo>
                  <a:lnTo>
                    <a:pt x="26187" y="3019463"/>
                  </a:lnTo>
                  <a:lnTo>
                    <a:pt x="27000" y="3000730"/>
                  </a:lnTo>
                  <a:lnTo>
                    <a:pt x="27889" y="2982861"/>
                  </a:lnTo>
                  <a:lnTo>
                    <a:pt x="28879" y="2964942"/>
                  </a:lnTo>
                  <a:lnTo>
                    <a:pt x="29870" y="2948584"/>
                  </a:lnTo>
                  <a:close/>
                </a:path>
                <a:path w="5521325" h="6179184">
                  <a:moveTo>
                    <a:pt x="38620" y="3444570"/>
                  </a:moveTo>
                  <a:lnTo>
                    <a:pt x="36931" y="3426993"/>
                  </a:lnTo>
                  <a:lnTo>
                    <a:pt x="35331" y="3409315"/>
                  </a:lnTo>
                  <a:lnTo>
                    <a:pt x="33832" y="3391611"/>
                  </a:lnTo>
                  <a:lnTo>
                    <a:pt x="32435" y="3373932"/>
                  </a:lnTo>
                  <a:lnTo>
                    <a:pt x="8737" y="3375736"/>
                  </a:lnTo>
                  <a:lnTo>
                    <a:pt x="10147" y="3393541"/>
                  </a:lnTo>
                  <a:lnTo>
                    <a:pt x="11658" y="3411397"/>
                  </a:lnTo>
                  <a:lnTo>
                    <a:pt x="13271" y="3429216"/>
                  </a:lnTo>
                  <a:lnTo>
                    <a:pt x="14973" y="3446932"/>
                  </a:lnTo>
                  <a:lnTo>
                    <a:pt x="38620" y="3444570"/>
                  </a:lnTo>
                  <a:close/>
                </a:path>
                <a:path w="5521325" h="6179184">
                  <a:moveTo>
                    <a:pt x="42202" y="2807195"/>
                  </a:moveTo>
                  <a:lnTo>
                    <a:pt x="14859" y="2840151"/>
                  </a:lnTo>
                  <a:lnTo>
                    <a:pt x="11544" y="2875750"/>
                  </a:lnTo>
                  <a:lnTo>
                    <a:pt x="35204" y="2877807"/>
                  </a:lnTo>
                  <a:lnTo>
                    <a:pt x="36804" y="2860167"/>
                  </a:lnTo>
                  <a:lnTo>
                    <a:pt x="38506" y="2842488"/>
                  </a:lnTo>
                  <a:lnTo>
                    <a:pt x="40309" y="2824797"/>
                  </a:lnTo>
                  <a:lnTo>
                    <a:pt x="42202" y="2807195"/>
                  </a:lnTo>
                  <a:close/>
                </a:path>
                <a:path w="5521325" h="6179184">
                  <a:moveTo>
                    <a:pt x="55956" y="3585337"/>
                  </a:moveTo>
                  <a:lnTo>
                    <a:pt x="53441" y="3567849"/>
                  </a:lnTo>
                  <a:lnTo>
                    <a:pt x="51015" y="3550272"/>
                  </a:lnTo>
                  <a:lnTo>
                    <a:pt x="48691" y="3532644"/>
                  </a:lnTo>
                  <a:lnTo>
                    <a:pt x="46469" y="3515055"/>
                  </a:lnTo>
                  <a:lnTo>
                    <a:pt x="22872" y="3517963"/>
                  </a:lnTo>
                  <a:lnTo>
                    <a:pt x="25120" y="3535692"/>
                  </a:lnTo>
                  <a:lnTo>
                    <a:pt x="27470" y="3553447"/>
                  </a:lnTo>
                  <a:lnTo>
                    <a:pt x="29921" y="3571176"/>
                  </a:lnTo>
                  <a:lnTo>
                    <a:pt x="32461" y="3588804"/>
                  </a:lnTo>
                  <a:lnTo>
                    <a:pt x="55956" y="3585337"/>
                  </a:lnTo>
                  <a:close/>
                </a:path>
                <a:path w="5521325" h="6179184">
                  <a:moveTo>
                    <a:pt x="61163" y="2666517"/>
                  </a:moveTo>
                  <a:lnTo>
                    <a:pt x="32296" y="2698165"/>
                  </a:lnTo>
                  <a:lnTo>
                    <a:pt x="27305" y="2733560"/>
                  </a:lnTo>
                  <a:lnTo>
                    <a:pt x="50850" y="2736735"/>
                  </a:lnTo>
                  <a:lnTo>
                    <a:pt x="53263" y="2719209"/>
                  </a:lnTo>
                  <a:lnTo>
                    <a:pt x="55791" y="2701620"/>
                  </a:lnTo>
                  <a:lnTo>
                    <a:pt x="58432" y="2684030"/>
                  </a:lnTo>
                  <a:lnTo>
                    <a:pt x="61163" y="2666517"/>
                  </a:lnTo>
                  <a:close/>
                </a:path>
                <a:path w="5521325" h="6179184">
                  <a:moveTo>
                    <a:pt x="79921" y="3725138"/>
                  </a:moveTo>
                  <a:lnTo>
                    <a:pt x="76568" y="3707739"/>
                  </a:lnTo>
                  <a:lnTo>
                    <a:pt x="73304" y="3690277"/>
                  </a:lnTo>
                  <a:lnTo>
                    <a:pt x="70154" y="3672802"/>
                  </a:lnTo>
                  <a:lnTo>
                    <a:pt x="67119" y="3655390"/>
                  </a:lnTo>
                  <a:lnTo>
                    <a:pt x="43688" y="3659403"/>
                  </a:lnTo>
                  <a:lnTo>
                    <a:pt x="46761" y="3676967"/>
                  </a:lnTo>
                  <a:lnTo>
                    <a:pt x="49949" y="3694569"/>
                  </a:lnTo>
                  <a:lnTo>
                    <a:pt x="53225" y="3712184"/>
                  </a:lnTo>
                  <a:lnTo>
                    <a:pt x="56603" y="3729723"/>
                  </a:lnTo>
                  <a:lnTo>
                    <a:pt x="79921" y="3725138"/>
                  </a:lnTo>
                  <a:close/>
                </a:path>
                <a:path w="5521325" h="6179184">
                  <a:moveTo>
                    <a:pt x="86741" y="2526906"/>
                  </a:moveTo>
                  <a:lnTo>
                    <a:pt x="56400" y="2557195"/>
                  </a:lnTo>
                  <a:lnTo>
                    <a:pt x="49758" y="2592273"/>
                  </a:lnTo>
                  <a:lnTo>
                    <a:pt x="73139" y="2596553"/>
                  </a:lnTo>
                  <a:lnTo>
                    <a:pt x="76377" y="2579192"/>
                  </a:lnTo>
                  <a:lnTo>
                    <a:pt x="79730" y="2561755"/>
                  </a:lnTo>
                  <a:lnTo>
                    <a:pt x="83185" y="2544305"/>
                  </a:lnTo>
                  <a:lnTo>
                    <a:pt x="86741" y="2526906"/>
                  </a:lnTo>
                  <a:close/>
                </a:path>
                <a:path w="5521325" h="6179184">
                  <a:moveTo>
                    <a:pt x="110477" y="3863683"/>
                  </a:moveTo>
                  <a:lnTo>
                    <a:pt x="106299" y="3846461"/>
                  </a:lnTo>
                  <a:lnTo>
                    <a:pt x="102222" y="3829164"/>
                  </a:lnTo>
                  <a:lnTo>
                    <a:pt x="98234" y="3811854"/>
                  </a:lnTo>
                  <a:lnTo>
                    <a:pt x="94373" y="3794595"/>
                  </a:lnTo>
                  <a:lnTo>
                    <a:pt x="71170" y="3799713"/>
                  </a:lnTo>
                  <a:lnTo>
                    <a:pt x="75069" y="3817112"/>
                  </a:lnTo>
                  <a:lnTo>
                    <a:pt x="79082" y="3834561"/>
                  </a:lnTo>
                  <a:lnTo>
                    <a:pt x="83197" y="3851999"/>
                  </a:lnTo>
                  <a:lnTo>
                    <a:pt x="87401" y="3869347"/>
                  </a:lnTo>
                  <a:lnTo>
                    <a:pt x="110477" y="3863683"/>
                  </a:lnTo>
                  <a:close/>
                </a:path>
                <a:path w="5521325" h="6179184">
                  <a:moveTo>
                    <a:pt x="118910" y="2388679"/>
                  </a:moveTo>
                  <a:lnTo>
                    <a:pt x="87198" y="2417381"/>
                  </a:lnTo>
                  <a:lnTo>
                    <a:pt x="78867" y="2452217"/>
                  </a:lnTo>
                  <a:lnTo>
                    <a:pt x="102019" y="2457602"/>
                  </a:lnTo>
                  <a:lnTo>
                    <a:pt x="106083" y="2440330"/>
                  </a:lnTo>
                  <a:lnTo>
                    <a:pt x="110274" y="2423033"/>
                  </a:lnTo>
                  <a:lnTo>
                    <a:pt x="114554" y="2405799"/>
                  </a:lnTo>
                  <a:lnTo>
                    <a:pt x="118910" y="2388679"/>
                  </a:lnTo>
                  <a:close/>
                </a:path>
                <a:path w="5521325" h="6179184">
                  <a:moveTo>
                    <a:pt x="147561" y="4000614"/>
                  </a:moveTo>
                  <a:lnTo>
                    <a:pt x="142570" y="3983609"/>
                  </a:lnTo>
                  <a:lnTo>
                    <a:pt x="137668" y="3966527"/>
                  </a:lnTo>
                  <a:lnTo>
                    <a:pt x="132880" y="3949433"/>
                  </a:lnTo>
                  <a:lnTo>
                    <a:pt x="128206" y="3932364"/>
                  </a:lnTo>
                  <a:lnTo>
                    <a:pt x="105270" y="3938574"/>
                  </a:lnTo>
                  <a:lnTo>
                    <a:pt x="109994" y="3955770"/>
                  </a:lnTo>
                  <a:lnTo>
                    <a:pt x="114820" y="3973017"/>
                  </a:lnTo>
                  <a:lnTo>
                    <a:pt x="119761" y="3990225"/>
                  </a:lnTo>
                  <a:lnTo>
                    <a:pt x="124777" y="4007370"/>
                  </a:lnTo>
                  <a:lnTo>
                    <a:pt x="147561" y="4000614"/>
                  </a:lnTo>
                  <a:close/>
                </a:path>
                <a:path w="5521325" h="6179184">
                  <a:moveTo>
                    <a:pt x="157607" y="2252103"/>
                  </a:moveTo>
                  <a:lnTo>
                    <a:pt x="124536" y="2279358"/>
                  </a:lnTo>
                  <a:lnTo>
                    <a:pt x="114592" y="2313686"/>
                  </a:lnTo>
                  <a:lnTo>
                    <a:pt x="137439" y="2320150"/>
                  </a:lnTo>
                  <a:lnTo>
                    <a:pt x="142316" y="2303145"/>
                  </a:lnTo>
                  <a:lnTo>
                    <a:pt x="147320" y="2286101"/>
                  </a:lnTo>
                  <a:lnTo>
                    <a:pt x="152425" y="2269071"/>
                  </a:lnTo>
                  <a:lnTo>
                    <a:pt x="157607" y="2252103"/>
                  </a:lnTo>
                  <a:close/>
                </a:path>
                <a:path w="5521325" h="6179184">
                  <a:moveTo>
                    <a:pt x="191109" y="4135640"/>
                  </a:moveTo>
                  <a:lnTo>
                    <a:pt x="185331" y="4118902"/>
                  </a:lnTo>
                  <a:lnTo>
                    <a:pt x="179628" y="4102087"/>
                  </a:lnTo>
                  <a:lnTo>
                    <a:pt x="174015" y="4085221"/>
                  </a:lnTo>
                  <a:lnTo>
                    <a:pt x="168529" y="4068394"/>
                  </a:lnTo>
                  <a:lnTo>
                    <a:pt x="145923" y="4075684"/>
                  </a:lnTo>
                  <a:lnTo>
                    <a:pt x="151447" y="4092651"/>
                  </a:lnTo>
                  <a:lnTo>
                    <a:pt x="157099" y="4109643"/>
                  </a:lnTo>
                  <a:lnTo>
                    <a:pt x="162852" y="4126611"/>
                  </a:lnTo>
                  <a:lnTo>
                    <a:pt x="168681" y="4143476"/>
                  </a:lnTo>
                  <a:lnTo>
                    <a:pt x="191109" y="4135640"/>
                  </a:lnTo>
                  <a:close/>
                </a:path>
                <a:path w="5521325" h="6179184">
                  <a:moveTo>
                    <a:pt x="202895" y="2117077"/>
                  </a:moveTo>
                  <a:lnTo>
                    <a:pt x="168567" y="2142718"/>
                  </a:lnTo>
                  <a:lnTo>
                    <a:pt x="156921" y="2176754"/>
                  </a:lnTo>
                  <a:lnTo>
                    <a:pt x="179451" y="2184311"/>
                  </a:lnTo>
                  <a:lnTo>
                    <a:pt x="185178" y="2167420"/>
                  </a:lnTo>
                  <a:lnTo>
                    <a:pt x="191008" y="2150541"/>
                  </a:lnTo>
                  <a:lnTo>
                    <a:pt x="196926" y="2133739"/>
                  </a:lnTo>
                  <a:lnTo>
                    <a:pt x="202895" y="2117077"/>
                  </a:lnTo>
                  <a:close/>
                </a:path>
                <a:path w="5521325" h="6179184">
                  <a:moveTo>
                    <a:pt x="241033" y="4268482"/>
                  </a:moveTo>
                  <a:lnTo>
                    <a:pt x="234454" y="4251998"/>
                  </a:lnTo>
                  <a:lnTo>
                    <a:pt x="227939" y="4235450"/>
                  </a:lnTo>
                  <a:lnTo>
                    <a:pt x="221551" y="4218889"/>
                  </a:lnTo>
                  <a:lnTo>
                    <a:pt x="215277" y="4202366"/>
                  </a:lnTo>
                  <a:lnTo>
                    <a:pt x="193040" y="4210723"/>
                  </a:lnTo>
                  <a:lnTo>
                    <a:pt x="199351" y="4227373"/>
                  </a:lnTo>
                  <a:lnTo>
                    <a:pt x="205803" y="4244073"/>
                  </a:lnTo>
                  <a:lnTo>
                    <a:pt x="212356" y="4260748"/>
                  </a:lnTo>
                  <a:lnTo>
                    <a:pt x="218986" y="4277360"/>
                  </a:lnTo>
                  <a:lnTo>
                    <a:pt x="241033" y="4268482"/>
                  </a:lnTo>
                  <a:close/>
                </a:path>
                <a:path w="5521325" h="6179184">
                  <a:moveTo>
                    <a:pt x="254546" y="1984413"/>
                  </a:moveTo>
                  <a:lnTo>
                    <a:pt x="218998" y="2008530"/>
                  </a:lnTo>
                  <a:lnTo>
                    <a:pt x="205803" y="2041804"/>
                  </a:lnTo>
                  <a:lnTo>
                    <a:pt x="227939" y="2050427"/>
                  </a:lnTo>
                  <a:lnTo>
                    <a:pt x="234416" y="2033943"/>
                  </a:lnTo>
                  <a:lnTo>
                    <a:pt x="241033" y="2017407"/>
                  </a:lnTo>
                  <a:lnTo>
                    <a:pt x="247751" y="2000872"/>
                  </a:lnTo>
                  <a:lnTo>
                    <a:pt x="254546" y="1984413"/>
                  </a:lnTo>
                  <a:close/>
                </a:path>
                <a:path w="5521325" h="6179184">
                  <a:moveTo>
                    <a:pt x="297180" y="4398797"/>
                  </a:moveTo>
                  <a:lnTo>
                    <a:pt x="289814" y="4382630"/>
                  </a:lnTo>
                  <a:lnTo>
                    <a:pt x="282536" y="4366399"/>
                  </a:lnTo>
                  <a:lnTo>
                    <a:pt x="275361" y="4350156"/>
                  </a:lnTo>
                  <a:lnTo>
                    <a:pt x="268325" y="4333964"/>
                  </a:lnTo>
                  <a:lnTo>
                    <a:pt x="246507" y="4343362"/>
                  </a:lnTo>
                  <a:lnTo>
                    <a:pt x="253606" y="4359694"/>
                  </a:lnTo>
                  <a:lnTo>
                    <a:pt x="260832" y="4376064"/>
                  </a:lnTo>
                  <a:lnTo>
                    <a:pt x="268173" y="4392422"/>
                  </a:lnTo>
                  <a:lnTo>
                    <a:pt x="275590" y="4408716"/>
                  </a:lnTo>
                  <a:lnTo>
                    <a:pt x="297180" y="4398797"/>
                  </a:lnTo>
                  <a:close/>
                </a:path>
                <a:path w="5521325" h="6179184">
                  <a:moveTo>
                    <a:pt x="312420" y="1854415"/>
                  </a:moveTo>
                  <a:lnTo>
                    <a:pt x="275793" y="1876742"/>
                  </a:lnTo>
                  <a:lnTo>
                    <a:pt x="261023" y="1909394"/>
                  </a:lnTo>
                  <a:lnTo>
                    <a:pt x="282727" y="1919058"/>
                  </a:lnTo>
                  <a:lnTo>
                    <a:pt x="289991" y="1902866"/>
                  </a:lnTo>
                  <a:lnTo>
                    <a:pt x="297383" y="1886661"/>
                  </a:lnTo>
                  <a:lnTo>
                    <a:pt x="304863" y="1870494"/>
                  </a:lnTo>
                  <a:lnTo>
                    <a:pt x="312420" y="1854415"/>
                  </a:lnTo>
                  <a:close/>
                </a:path>
                <a:path w="5521325" h="6179184">
                  <a:moveTo>
                    <a:pt x="359460" y="4526318"/>
                  </a:moveTo>
                  <a:lnTo>
                    <a:pt x="351370" y="4510570"/>
                  </a:lnTo>
                  <a:lnTo>
                    <a:pt x="343331" y="4494733"/>
                  </a:lnTo>
                  <a:lnTo>
                    <a:pt x="335394" y="4478833"/>
                  </a:lnTo>
                  <a:lnTo>
                    <a:pt x="327558" y="4462932"/>
                  </a:lnTo>
                  <a:lnTo>
                    <a:pt x="306222" y="4473359"/>
                  </a:lnTo>
                  <a:lnTo>
                    <a:pt x="314109" y="4489374"/>
                  </a:lnTo>
                  <a:lnTo>
                    <a:pt x="322110" y="4505414"/>
                  </a:lnTo>
                  <a:lnTo>
                    <a:pt x="330200" y="4521378"/>
                  </a:lnTo>
                  <a:lnTo>
                    <a:pt x="338353" y="4537253"/>
                  </a:lnTo>
                  <a:lnTo>
                    <a:pt x="359460" y="4526318"/>
                  </a:lnTo>
                  <a:close/>
                </a:path>
                <a:path w="5521325" h="6179184">
                  <a:moveTo>
                    <a:pt x="376377" y="1727365"/>
                  </a:moveTo>
                  <a:lnTo>
                    <a:pt x="338734" y="1747913"/>
                  </a:lnTo>
                  <a:lnTo>
                    <a:pt x="322440" y="1779816"/>
                  </a:lnTo>
                  <a:lnTo>
                    <a:pt x="343649" y="1790496"/>
                  </a:lnTo>
                  <a:lnTo>
                    <a:pt x="351675" y="1774672"/>
                  </a:lnTo>
                  <a:lnTo>
                    <a:pt x="359829" y="1758835"/>
                  </a:lnTo>
                  <a:lnTo>
                    <a:pt x="368071" y="1743049"/>
                  </a:lnTo>
                  <a:lnTo>
                    <a:pt x="376377" y="1727365"/>
                  </a:lnTo>
                  <a:close/>
                </a:path>
                <a:path w="5521325" h="6179184">
                  <a:moveTo>
                    <a:pt x="427685" y="4650765"/>
                  </a:moveTo>
                  <a:lnTo>
                    <a:pt x="418846" y="4635411"/>
                  </a:lnTo>
                  <a:lnTo>
                    <a:pt x="410070" y="4619942"/>
                  </a:lnTo>
                  <a:lnTo>
                    <a:pt x="401396" y="4604436"/>
                  </a:lnTo>
                  <a:lnTo>
                    <a:pt x="392836" y="4588942"/>
                  </a:lnTo>
                  <a:lnTo>
                    <a:pt x="371995" y="4600372"/>
                  </a:lnTo>
                  <a:lnTo>
                    <a:pt x="380631" y="4615980"/>
                  </a:lnTo>
                  <a:lnTo>
                    <a:pt x="389382" y="4631614"/>
                  </a:lnTo>
                  <a:lnTo>
                    <a:pt x="398221" y="4647196"/>
                  </a:lnTo>
                  <a:lnTo>
                    <a:pt x="407123" y="4662678"/>
                  </a:lnTo>
                  <a:lnTo>
                    <a:pt x="427685" y="4650765"/>
                  </a:lnTo>
                  <a:close/>
                </a:path>
                <a:path w="5521325" h="6179184">
                  <a:moveTo>
                    <a:pt x="446252" y="1603527"/>
                  </a:moveTo>
                  <a:lnTo>
                    <a:pt x="407657" y="1622298"/>
                  </a:lnTo>
                  <a:lnTo>
                    <a:pt x="389890" y="1653336"/>
                  </a:lnTo>
                  <a:lnTo>
                    <a:pt x="410578" y="1665020"/>
                  </a:lnTo>
                  <a:lnTo>
                    <a:pt x="419328" y="1649628"/>
                  </a:lnTo>
                  <a:lnTo>
                    <a:pt x="428205" y="1634223"/>
                  </a:lnTo>
                  <a:lnTo>
                    <a:pt x="437184" y="1618830"/>
                  </a:lnTo>
                  <a:lnTo>
                    <a:pt x="446252" y="1603527"/>
                  </a:lnTo>
                  <a:close/>
                </a:path>
                <a:path w="5521325" h="6179184">
                  <a:moveTo>
                    <a:pt x="521843" y="1483169"/>
                  </a:moveTo>
                  <a:lnTo>
                    <a:pt x="482422" y="1500085"/>
                  </a:lnTo>
                  <a:lnTo>
                    <a:pt x="463219" y="1530248"/>
                  </a:lnTo>
                  <a:lnTo>
                    <a:pt x="483336" y="1542884"/>
                  </a:lnTo>
                  <a:lnTo>
                    <a:pt x="492798" y="1527924"/>
                  </a:lnTo>
                  <a:lnTo>
                    <a:pt x="502386" y="1512963"/>
                  </a:lnTo>
                  <a:lnTo>
                    <a:pt x="512076" y="1498015"/>
                  </a:lnTo>
                  <a:lnTo>
                    <a:pt x="521843" y="1483169"/>
                  </a:lnTo>
                  <a:close/>
                </a:path>
                <a:path w="5521325" h="6179184">
                  <a:moveTo>
                    <a:pt x="599414" y="4914417"/>
                  </a:moveTo>
                  <a:lnTo>
                    <a:pt x="588949" y="4899952"/>
                  </a:lnTo>
                  <a:lnTo>
                    <a:pt x="578497" y="4885334"/>
                  </a:lnTo>
                  <a:lnTo>
                    <a:pt x="568109" y="4870628"/>
                  </a:lnTo>
                  <a:lnTo>
                    <a:pt x="557822" y="4855883"/>
                  </a:lnTo>
                  <a:lnTo>
                    <a:pt x="538302" y="4869408"/>
                  </a:lnTo>
                  <a:lnTo>
                    <a:pt x="548665" y="4884267"/>
                  </a:lnTo>
                  <a:lnTo>
                    <a:pt x="559130" y="4899088"/>
                  </a:lnTo>
                  <a:lnTo>
                    <a:pt x="569658" y="4913820"/>
                  </a:lnTo>
                  <a:lnTo>
                    <a:pt x="580199" y="4928413"/>
                  </a:lnTo>
                  <a:lnTo>
                    <a:pt x="599414" y="4914417"/>
                  </a:lnTo>
                  <a:close/>
                </a:path>
                <a:path w="5521325" h="6179184">
                  <a:moveTo>
                    <a:pt x="602996" y="1366532"/>
                  </a:moveTo>
                  <a:lnTo>
                    <a:pt x="562864" y="1381544"/>
                  </a:lnTo>
                  <a:lnTo>
                    <a:pt x="542239" y="1410792"/>
                  </a:lnTo>
                  <a:lnTo>
                    <a:pt x="561746" y="1424368"/>
                  </a:lnTo>
                  <a:lnTo>
                    <a:pt x="571906" y="1409852"/>
                  </a:lnTo>
                  <a:lnTo>
                    <a:pt x="582193" y="1395349"/>
                  </a:lnTo>
                  <a:lnTo>
                    <a:pt x="592569" y="1380883"/>
                  </a:lnTo>
                  <a:lnTo>
                    <a:pt x="602996" y="1366532"/>
                  </a:lnTo>
                  <a:close/>
                </a:path>
                <a:path w="5521325" h="6179184">
                  <a:moveTo>
                    <a:pt x="686663" y="5028425"/>
                  </a:moveTo>
                  <a:lnTo>
                    <a:pt x="675487" y="5014442"/>
                  </a:lnTo>
                  <a:lnTo>
                    <a:pt x="664349" y="5000320"/>
                  </a:lnTo>
                  <a:lnTo>
                    <a:pt x="653300" y="4986147"/>
                  </a:lnTo>
                  <a:lnTo>
                    <a:pt x="642366" y="4971935"/>
                  </a:lnTo>
                  <a:lnTo>
                    <a:pt x="623493" y="4986375"/>
                  </a:lnTo>
                  <a:lnTo>
                    <a:pt x="634517" y="5000688"/>
                  </a:lnTo>
                  <a:lnTo>
                    <a:pt x="645655" y="5014988"/>
                  </a:lnTo>
                  <a:lnTo>
                    <a:pt x="656882" y="5029212"/>
                  </a:lnTo>
                  <a:lnTo>
                    <a:pt x="668147" y="5043309"/>
                  </a:lnTo>
                  <a:lnTo>
                    <a:pt x="686663" y="5028425"/>
                  </a:lnTo>
                  <a:close/>
                </a:path>
                <a:path w="5521325" h="6179184">
                  <a:moveTo>
                    <a:pt x="689533" y="1253896"/>
                  </a:moveTo>
                  <a:lnTo>
                    <a:pt x="671029" y="1238986"/>
                  </a:lnTo>
                  <a:lnTo>
                    <a:pt x="659866" y="1252931"/>
                  </a:lnTo>
                  <a:lnTo>
                    <a:pt x="648741" y="1266977"/>
                  </a:lnTo>
                  <a:lnTo>
                    <a:pt x="637692" y="1281087"/>
                  </a:lnTo>
                  <a:lnTo>
                    <a:pt x="626770" y="1295222"/>
                  </a:lnTo>
                  <a:lnTo>
                    <a:pt x="645617" y="1309700"/>
                  </a:lnTo>
                  <a:lnTo>
                    <a:pt x="656463" y="1295679"/>
                  </a:lnTo>
                  <a:lnTo>
                    <a:pt x="667410" y="1281671"/>
                  </a:lnTo>
                  <a:lnTo>
                    <a:pt x="678446" y="1267726"/>
                  </a:lnTo>
                  <a:lnTo>
                    <a:pt x="689533" y="1253896"/>
                  </a:lnTo>
                  <a:close/>
                </a:path>
                <a:path w="5521325" h="6179184">
                  <a:moveTo>
                    <a:pt x="779233" y="5138178"/>
                  </a:moveTo>
                  <a:lnTo>
                    <a:pt x="767422" y="5124755"/>
                  </a:lnTo>
                  <a:lnTo>
                    <a:pt x="755637" y="5111191"/>
                  </a:lnTo>
                  <a:lnTo>
                    <a:pt x="743927" y="5097551"/>
                  </a:lnTo>
                  <a:lnTo>
                    <a:pt x="732307" y="5083848"/>
                  </a:lnTo>
                  <a:lnTo>
                    <a:pt x="714133" y="5099164"/>
                  </a:lnTo>
                  <a:lnTo>
                    <a:pt x="725843" y="5112969"/>
                  </a:lnTo>
                  <a:lnTo>
                    <a:pt x="737654" y="5126723"/>
                  </a:lnTo>
                  <a:lnTo>
                    <a:pt x="749541" y="5140388"/>
                  </a:lnTo>
                  <a:lnTo>
                    <a:pt x="761441" y="5153926"/>
                  </a:lnTo>
                  <a:lnTo>
                    <a:pt x="779233" y="5138178"/>
                  </a:lnTo>
                  <a:close/>
                </a:path>
                <a:path w="5521325" h="6179184">
                  <a:moveTo>
                    <a:pt x="781215" y="1145463"/>
                  </a:moveTo>
                  <a:lnTo>
                    <a:pt x="763447" y="1129703"/>
                  </a:lnTo>
                  <a:lnTo>
                    <a:pt x="751700" y="1143025"/>
                  </a:lnTo>
                  <a:lnTo>
                    <a:pt x="739952" y="1156512"/>
                  </a:lnTo>
                  <a:lnTo>
                    <a:pt x="728230" y="1170114"/>
                  </a:lnTo>
                  <a:lnTo>
                    <a:pt x="716597" y="1183792"/>
                  </a:lnTo>
                  <a:lnTo>
                    <a:pt x="734745" y="1199134"/>
                  </a:lnTo>
                  <a:lnTo>
                    <a:pt x="746290" y="1185557"/>
                  </a:lnTo>
                  <a:lnTo>
                    <a:pt x="757910" y="1172057"/>
                  </a:lnTo>
                  <a:lnTo>
                    <a:pt x="769569" y="1158671"/>
                  </a:lnTo>
                  <a:lnTo>
                    <a:pt x="781215" y="1145463"/>
                  </a:lnTo>
                  <a:close/>
                </a:path>
                <a:path w="5521325" h="6179184">
                  <a:moveTo>
                    <a:pt x="876935" y="5243461"/>
                  </a:moveTo>
                  <a:lnTo>
                    <a:pt x="864527" y="5230634"/>
                  </a:lnTo>
                  <a:lnTo>
                    <a:pt x="852106" y="5217642"/>
                  </a:lnTo>
                  <a:lnTo>
                    <a:pt x="839749" y="5204549"/>
                  </a:lnTo>
                  <a:lnTo>
                    <a:pt x="827468" y="5191404"/>
                  </a:lnTo>
                  <a:lnTo>
                    <a:pt x="810056" y="5207559"/>
                  </a:lnTo>
                  <a:lnTo>
                    <a:pt x="822426" y="5220817"/>
                  </a:lnTo>
                  <a:lnTo>
                    <a:pt x="834885" y="5234013"/>
                  </a:lnTo>
                  <a:lnTo>
                    <a:pt x="847394" y="5247094"/>
                  </a:lnTo>
                  <a:lnTo>
                    <a:pt x="859904" y="5260022"/>
                  </a:lnTo>
                  <a:lnTo>
                    <a:pt x="876935" y="5243461"/>
                  </a:lnTo>
                  <a:close/>
                </a:path>
                <a:path w="5521325" h="6179184">
                  <a:moveTo>
                    <a:pt x="877849" y="1041476"/>
                  </a:moveTo>
                  <a:lnTo>
                    <a:pt x="860831" y="1024902"/>
                  </a:lnTo>
                  <a:lnTo>
                    <a:pt x="848410" y="1037717"/>
                  </a:lnTo>
                  <a:lnTo>
                    <a:pt x="836028" y="1050658"/>
                  </a:lnTo>
                  <a:lnTo>
                    <a:pt x="823722" y="1063675"/>
                  </a:lnTo>
                  <a:lnTo>
                    <a:pt x="811530" y="1076718"/>
                  </a:lnTo>
                  <a:lnTo>
                    <a:pt x="828929" y="1092898"/>
                  </a:lnTo>
                  <a:lnTo>
                    <a:pt x="841032" y="1079957"/>
                  </a:lnTo>
                  <a:lnTo>
                    <a:pt x="853249" y="1067041"/>
                  </a:lnTo>
                  <a:lnTo>
                    <a:pt x="865530" y="1054201"/>
                  </a:lnTo>
                  <a:lnTo>
                    <a:pt x="877849" y="1041476"/>
                  </a:lnTo>
                  <a:close/>
                </a:path>
                <a:path w="5521325" h="6179184">
                  <a:moveTo>
                    <a:pt x="979220" y="942149"/>
                  </a:moveTo>
                  <a:lnTo>
                    <a:pt x="963002" y="924801"/>
                  </a:lnTo>
                  <a:lnTo>
                    <a:pt x="949998" y="937018"/>
                  </a:lnTo>
                  <a:lnTo>
                    <a:pt x="937031" y="949363"/>
                  </a:lnTo>
                  <a:lnTo>
                    <a:pt x="924128" y="961783"/>
                  </a:lnTo>
                  <a:lnTo>
                    <a:pt x="911339" y="974242"/>
                  </a:lnTo>
                  <a:lnTo>
                    <a:pt x="927963" y="991209"/>
                  </a:lnTo>
                  <a:lnTo>
                    <a:pt x="940650" y="978852"/>
                  </a:lnTo>
                  <a:lnTo>
                    <a:pt x="953452" y="966520"/>
                  </a:lnTo>
                  <a:lnTo>
                    <a:pt x="966330" y="954278"/>
                  </a:lnTo>
                  <a:lnTo>
                    <a:pt x="979220" y="942149"/>
                  </a:lnTo>
                  <a:close/>
                </a:path>
                <a:path w="5521325" h="6179184">
                  <a:moveTo>
                    <a:pt x="979512" y="5343995"/>
                  </a:moveTo>
                  <a:lnTo>
                    <a:pt x="966431" y="5331701"/>
                  </a:lnTo>
                  <a:lnTo>
                    <a:pt x="953401" y="5319293"/>
                  </a:lnTo>
                  <a:lnTo>
                    <a:pt x="940447" y="5306822"/>
                  </a:lnTo>
                  <a:lnTo>
                    <a:pt x="927633" y="5294325"/>
                  </a:lnTo>
                  <a:lnTo>
                    <a:pt x="910996" y="5311305"/>
                  </a:lnTo>
                  <a:lnTo>
                    <a:pt x="923912" y="5323891"/>
                  </a:lnTo>
                  <a:lnTo>
                    <a:pt x="936967" y="5336451"/>
                  </a:lnTo>
                  <a:lnTo>
                    <a:pt x="950112" y="5348960"/>
                  </a:lnTo>
                  <a:lnTo>
                    <a:pt x="963295" y="5361343"/>
                  </a:lnTo>
                  <a:lnTo>
                    <a:pt x="979512" y="5343995"/>
                  </a:lnTo>
                  <a:close/>
                </a:path>
                <a:path w="5521325" h="6179184">
                  <a:moveTo>
                    <a:pt x="1085100" y="847712"/>
                  </a:moveTo>
                  <a:lnTo>
                    <a:pt x="1069708" y="829614"/>
                  </a:lnTo>
                  <a:lnTo>
                    <a:pt x="1056132" y="841235"/>
                  </a:lnTo>
                  <a:lnTo>
                    <a:pt x="1042593" y="852957"/>
                  </a:lnTo>
                  <a:lnTo>
                    <a:pt x="1029131" y="864755"/>
                  </a:lnTo>
                  <a:lnTo>
                    <a:pt x="1015796" y="876579"/>
                  </a:lnTo>
                  <a:lnTo>
                    <a:pt x="1031608" y="894308"/>
                  </a:lnTo>
                  <a:lnTo>
                    <a:pt x="1044841" y="882586"/>
                  </a:lnTo>
                  <a:lnTo>
                    <a:pt x="1058202" y="870877"/>
                  </a:lnTo>
                  <a:lnTo>
                    <a:pt x="1085100" y="847712"/>
                  </a:lnTo>
                  <a:close/>
                </a:path>
                <a:path w="5521325" h="6179184">
                  <a:moveTo>
                    <a:pt x="1086777" y="5439575"/>
                  </a:moveTo>
                  <a:lnTo>
                    <a:pt x="1073150" y="5427942"/>
                  </a:lnTo>
                  <a:lnTo>
                    <a:pt x="1059548" y="5416169"/>
                  </a:lnTo>
                  <a:lnTo>
                    <a:pt x="1046010" y="5404320"/>
                  </a:lnTo>
                  <a:lnTo>
                    <a:pt x="1032586" y="5392420"/>
                  </a:lnTo>
                  <a:lnTo>
                    <a:pt x="1016774" y="5410162"/>
                  </a:lnTo>
                  <a:lnTo>
                    <a:pt x="1030312" y="5422150"/>
                  </a:lnTo>
                  <a:lnTo>
                    <a:pt x="1043952" y="5434101"/>
                  </a:lnTo>
                  <a:lnTo>
                    <a:pt x="1057656" y="5445950"/>
                  </a:lnTo>
                  <a:lnTo>
                    <a:pt x="1071384" y="5457685"/>
                  </a:lnTo>
                  <a:lnTo>
                    <a:pt x="1086777" y="5439575"/>
                  </a:lnTo>
                  <a:close/>
                </a:path>
                <a:path w="5521325" h="6179184">
                  <a:moveTo>
                    <a:pt x="1195235" y="758380"/>
                  </a:moveTo>
                  <a:lnTo>
                    <a:pt x="1180719" y="739584"/>
                  </a:lnTo>
                  <a:lnTo>
                    <a:pt x="1166660" y="750506"/>
                  </a:lnTo>
                  <a:lnTo>
                    <a:pt x="1138593" y="772731"/>
                  </a:lnTo>
                  <a:lnTo>
                    <a:pt x="1124686" y="783958"/>
                  </a:lnTo>
                  <a:lnTo>
                    <a:pt x="1139647" y="802398"/>
                  </a:lnTo>
                  <a:lnTo>
                    <a:pt x="1167358" y="780199"/>
                  </a:lnTo>
                  <a:lnTo>
                    <a:pt x="1195235" y="758380"/>
                  </a:lnTo>
                  <a:close/>
                </a:path>
                <a:path w="5521325" h="6179184">
                  <a:moveTo>
                    <a:pt x="1198448" y="5529973"/>
                  </a:moveTo>
                  <a:lnTo>
                    <a:pt x="1170139" y="5507888"/>
                  </a:lnTo>
                  <a:lnTo>
                    <a:pt x="1156055" y="5496699"/>
                  </a:lnTo>
                  <a:lnTo>
                    <a:pt x="1142072" y="5485435"/>
                  </a:lnTo>
                  <a:lnTo>
                    <a:pt x="1127125" y="5503913"/>
                  </a:lnTo>
                  <a:lnTo>
                    <a:pt x="1155420" y="5526532"/>
                  </a:lnTo>
                  <a:lnTo>
                    <a:pt x="1183944" y="5548795"/>
                  </a:lnTo>
                  <a:lnTo>
                    <a:pt x="1198448" y="5529973"/>
                  </a:lnTo>
                  <a:close/>
                </a:path>
                <a:path w="5521325" h="6179184">
                  <a:moveTo>
                    <a:pt x="1309395" y="674319"/>
                  </a:moveTo>
                  <a:lnTo>
                    <a:pt x="1295768" y="654875"/>
                  </a:lnTo>
                  <a:lnTo>
                    <a:pt x="1266621" y="675551"/>
                  </a:lnTo>
                  <a:lnTo>
                    <a:pt x="1237754" y="696544"/>
                  </a:lnTo>
                  <a:lnTo>
                    <a:pt x="1251839" y="715670"/>
                  </a:lnTo>
                  <a:lnTo>
                    <a:pt x="1280477" y="694842"/>
                  </a:lnTo>
                  <a:lnTo>
                    <a:pt x="1309395" y="674319"/>
                  </a:lnTo>
                  <a:close/>
                </a:path>
                <a:path w="5521325" h="6179184">
                  <a:moveTo>
                    <a:pt x="1314323" y="5614987"/>
                  </a:moveTo>
                  <a:lnTo>
                    <a:pt x="1284960" y="5594235"/>
                  </a:lnTo>
                  <a:lnTo>
                    <a:pt x="1255890" y="5573166"/>
                  </a:lnTo>
                  <a:lnTo>
                    <a:pt x="1241818" y="5592318"/>
                  </a:lnTo>
                  <a:lnTo>
                    <a:pt x="1271130" y="5613565"/>
                  </a:lnTo>
                  <a:lnTo>
                    <a:pt x="1300721" y="5634469"/>
                  </a:lnTo>
                  <a:lnTo>
                    <a:pt x="1314323" y="5614987"/>
                  </a:lnTo>
                  <a:close/>
                </a:path>
                <a:path w="5521325" h="6179184">
                  <a:moveTo>
                    <a:pt x="1427340" y="595757"/>
                  </a:moveTo>
                  <a:lnTo>
                    <a:pt x="1414627" y="575678"/>
                  </a:lnTo>
                  <a:lnTo>
                    <a:pt x="1384617" y="594918"/>
                  </a:lnTo>
                  <a:lnTo>
                    <a:pt x="1354747" y="614565"/>
                  </a:lnTo>
                  <a:lnTo>
                    <a:pt x="1367917" y="634339"/>
                  </a:lnTo>
                  <a:lnTo>
                    <a:pt x="1397558" y="614845"/>
                  </a:lnTo>
                  <a:lnTo>
                    <a:pt x="1427340" y="595757"/>
                  </a:lnTo>
                  <a:close/>
                </a:path>
                <a:path w="5521325" h="6179184">
                  <a:moveTo>
                    <a:pt x="1434109" y="5694400"/>
                  </a:moveTo>
                  <a:lnTo>
                    <a:pt x="1403858" y="5675122"/>
                  </a:lnTo>
                  <a:lnTo>
                    <a:pt x="1373746" y="5655411"/>
                  </a:lnTo>
                  <a:lnTo>
                    <a:pt x="1360614" y="5675211"/>
                  </a:lnTo>
                  <a:lnTo>
                    <a:pt x="1390967" y="5695073"/>
                  </a:lnTo>
                  <a:lnTo>
                    <a:pt x="1421472" y="5714517"/>
                  </a:lnTo>
                  <a:lnTo>
                    <a:pt x="1434109" y="5694400"/>
                  </a:lnTo>
                  <a:close/>
                </a:path>
                <a:path w="5521325" h="6179184">
                  <a:moveTo>
                    <a:pt x="1548790" y="522833"/>
                  </a:moveTo>
                  <a:lnTo>
                    <a:pt x="1537055" y="502183"/>
                  </a:lnTo>
                  <a:lnTo>
                    <a:pt x="1506143" y="520001"/>
                  </a:lnTo>
                  <a:lnTo>
                    <a:pt x="1475422" y="538200"/>
                  </a:lnTo>
                  <a:lnTo>
                    <a:pt x="1487652" y="558571"/>
                  </a:lnTo>
                  <a:lnTo>
                    <a:pt x="1518132" y="540512"/>
                  </a:lnTo>
                  <a:lnTo>
                    <a:pt x="1548790" y="522833"/>
                  </a:lnTo>
                  <a:close/>
                </a:path>
                <a:path w="5521325" h="6179184">
                  <a:moveTo>
                    <a:pt x="1557591" y="5768022"/>
                  </a:moveTo>
                  <a:lnTo>
                    <a:pt x="1526501" y="5750230"/>
                  </a:lnTo>
                  <a:lnTo>
                    <a:pt x="1495399" y="5731942"/>
                  </a:lnTo>
                  <a:lnTo>
                    <a:pt x="1483245" y="5752350"/>
                  </a:lnTo>
                  <a:lnTo>
                    <a:pt x="1514589" y="5770778"/>
                  </a:lnTo>
                  <a:lnTo>
                    <a:pt x="1545907" y="5788711"/>
                  </a:lnTo>
                  <a:lnTo>
                    <a:pt x="1557591" y="5768022"/>
                  </a:lnTo>
                  <a:close/>
                </a:path>
                <a:path w="5521325" h="6179184">
                  <a:moveTo>
                    <a:pt x="1673479" y="455752"/>
                  </a:moveTo>
                  <a:lnTo>
                    <a:pt x="1662734" y="434568"/>
                  </a:lnTo>
                  <a:lnTo>
                    <a:pt x="1631061" y="450875"/>
                  </a:lnTo>
                  <a:lnTo>
                    <a:pt x="1599501" y="467626"/>
                  </a:lnTo>
                  <a:lnTo>
                    <a:pt x="1610753" y="488543"/>
                  </a:lnTo>
                  <a:lnTo>
                    <a:pt x="1642059" y="471944"/>
                  </a:lnTo>
                  <a:lnTo>
                    <a:pt x="1673479" y="455752"/>
                  </a:lnTo>
                  <a:close/>
                </a:path>
                <a:path w="5521325" h="6179184">
                  <a:moveTo>
                    <a:pt x="1684451" y="5835675"/>
                  </a:moveTo>
                  <a:lnTo>
                    <a:pt x="1652422" y="5819330"/>
                  </a:lnTo>
                  <a:lnTo>
                    <a:pt x="1620608" y="5802604"/>
                  </a:lnTo>
                  <a:lnTo>
                    <a:pt x="1609432" y="5823572"/>
                  </a:lnTo>
                  <a:lnTo>
                    <a:pt x="1641500" y="5840425"/>
                  </a:lnTo>
                  <a:lnTo>
                    <a:pt x="1673783" y="5856897"/>
                  </a:lnTo>
                  <a:lnTo>
                    <a:pt x="1684451" y="5835675"/>
                  </a:lnTo>
                  <a:close/>
                </a:path>
                <a:path w="5521325" h="6179184">
                  <a:moveTo>
                    <a:pt x="1801139" y="394652"/>
                  </a:moveTo>
                  <a:lnTo>
                    <a:pt x="1791398" y="372986"/>
                  </a:lnTo>
                  <a:lnTo>
                    <a:pt x="1758975" y="387794"/>
                  </a:lnTo>
                  <a:lnTo>
                    <a:pt x="1726704" y="403009"/>
                  </a:lnTo>
                  <a:lnTo>
                    <a:pt x="1736953" y="424434"/>
                  </a:lnTo>
                  <a:lnTo>
                    <a:pt x="1768983" y="409346"/>
                  </a:lnTo>
                  <a:lnTo>
                    <a:pt x="1801139" y="394652"/>
                  </a:lnTo>
                  <a:close/>
                </a:path>
                <a:path w="5521325" h="6179184">
                  <a:moveTo>
                    <a:pt x="1814461" y="5897181"/>
                  </a:moveTo>
                  <a:lnTo>
                    <a:pt x="1781695" y="5882398"/>
                  </a:lnTo>
                  <a:lnTo>
                    <a:pt x="1749094" y="5867209"/>
                  </a:lnTo>
                  <a:lnTo>
                    <a:pt x="1738934" y="5888685"/>
                  </a:lnTo>
                  <a:lnTo>
                    <a:pt x="1771802" y="5904001"/>
                  </a:lnTo>
                  <a:lnTo>
                    <a:pt x="1804809" y="5918898"/>
                  </a:lnTo>
                  <a:lnTo>
                    <a:pt x="1814461" y="5897181"/>
                  </a:lnTo>
                  <a:close/>
                </a:path>
                <a:path w="5521325" h="6179184">
                  <a:moveTo>
                    <a:pt x="1931454" y="339648"/>
                  </a:moveTo>
                  <a:lnTo>
                    <a:pt x="1922741" y="317550"/>
                  </a:lnTo>
                  <a:lnTo>
                    <a:pt x="1889721" y="330796"/>
                  </a:lnTo>
                  <a:lnTo>
                    <a:pt x="1856752" y="344487"/>
                  </a:lnTo>
                  <a:lnTo>
                    <a:pt x="1865985" y="366369"/>
                  </a:lnTo>
                  <a:lnTo>
                    <a:pt x="1898700" y="352806"/>
                  </a:lnTo>
                  <a:lnTo>
                    <a:pt x="1931454" y="339648"/>
                  </a:lnTo>
                  <a:close/>
                </a:path>
                <a:path w="5521325" h="6179184">
                  <a:moveTo>
                    <a:pt x="1947278" y="5952401"/>
                  </a:moveTo>
                  <a:lnTo>
                    <a:pt x="1913864" y="5939218"/>
                  </a:lnTo>
                  <a:lnTo>
                    <a:pt x="1880527" y="5925591"/>
                  </a:lnTo>
                  <a:lnTo>
                    <a:pt x="1871408" y="5947524"/>
                  </a:lnTo>
                  <a:lnTo>
                    <a:pt x="1905012" y="5961265"/>
                  </a:lnTo>
                  <a:lnTo>
                    <a:pt x="1938693" y="5974550"/>
                  </a:lnTo>
                  <a:lnTo>
                    <a:pt x="1947278" y="5952401"/>
                  </a:lnTo>
                  <a:close/>
                </a:path>
                <a:path w="5521325" h="6179184">
                  <a:moveTo>
                    <a:pt x="2064702" y="290753"/>
                  </a:moveTo>
                  <a:lnTo>
                    <a:pt x="2057057" y="268262"/>
                  </a:lnTo>
                  <a:lnTo>
                    <a:pt x="2023313" y="279971"/>
                  </a:lnTo>
                  <a:lnTo>
                    <a:pt x="1989607" y="292112"/>
                  </a:lnTo>
                  <a:lnTo>
                    <a:pt x="1997798" y="314413"/>
                  </a:lnTo>
                  <a:lnTo>
                    <a:pt x="2031225" y="302361"/>
                  </a:lnTo>
                  <a:lnTo>
                    <a:pt x="2064702" y="290753"/>
                  </a:lnTo>
                  <a:close/>
                </a:path>
                <a:path w="5521325" h="6179184">
                  <a:moveTo>
                    <a:pt x="2082647" y="6001169"/>
                  </a:moveTo>
                  <a:lnTo>
                    <a:pt x="2031606" y="5983656"/>
                  </a:lnTo>
                  <a:lnTo>
                    <a:pt x="2014664" y="5977610"/>
                  </a:lnTo>
                  <a:lnTo>
                    <a:pt x="2006612" y="5999962"/>
                  </a:lnTo>
                  <a:lnTo>
                    <a:pt x="2023694" y="6006058"/>
                  </a:lnTo>
                  <a:lnTo>
                    <a:pt x="2075129" y="6023711"/>
                  </a:lnTo>
                  <a:lnTo>
                    <a:pt x="2082647" y="6001169"/>
                  </a:lnTo>
                  <a:close/>
                </a:path>
                <a:path w="5521325" h="6179184">
                  <a:moveTo>
                    <a:pt x="2200122" y="248221"/>
                  </a:moveTo>
                  <a:lnTo>
                    <a:pt x="2193544" y="225386"/>
                  </a:lnTo>
                  <a:lnTo>
                    <a:pt x="2176462" y="230365"/>
                  </a:lnTo>
                  <a:lnTo>
                    <a:pt x="2125040" y="245999"/>
                  </a:lnTo>
                  <a:lnTo>
                    <a:pt x="2132165" y="268668"/>
                  </a:lnTo>
                  <a:lnTo>
                    <a:pt x="2183168" y="253161"/>
                  </a:lnTo>
                  <a:lnTo>
                    <a:pt x="2200122" y="248221"/>
                  </a:lnTo>
                  <a:close/>
                </a:path>
                <a:path w="5521325" h="6179184">
                  <a:moveTo>
                    <a:pt x="2220252" y="6043396"/>
                  </a:moveTo>
                  <a:lnTo>
                    <a:pt x="2168372" y="6028334"/>
                  </a:lnTo>
                  <a:lnTo>
                    <a:pt x="2151189" y="6023114"/>
                  </a:lnTo>
                  <a:lnTo>
                    <a:pt x="2144217" y="6045822"/>
                  </a:lnTo>
                  <a:lnTo>
                    <a:pt x="2161540" y="6051080"/>
                  </a:lnTo>
                  <a:lnTo>
                    <a:pt x="2213826" y="6066269"/>
                  </a:lnTo>
                  <a:lnTo>
                    <a:pt x="2220252" y="6043396"/>
                  </a:lnTo>
                  <a:close/>
                </a:path>
                <a:path w="5521325" h="6179184">
                  <a:moveTo>
                    <a:pt x="2337397" y="212153"/>
                  </a:moveTo>
                  <a:lnTo>
                    <a:pt x="2331910" y="189039"/>
                  </a:lnTo>
                  <a:lnTo>
                    <a:pt x="2314511" y="193217"/>
                  </a:lnTo>
                  <a:lnTo>
                    <a:pt x="2262505" y="206387"/>
                  </a:lnTo>
                  <a:lnTo>
                    <a:pt x="2268550" y="229374"/>
                  </a:lnTo>
                  <a:lnTo>
                    <a:pt x="2320137" y="216306"/>
                  </a:lnTo>
                  <a:lnTo>
                    <a:pt x="2337397" y="212153"/>
                  </a:lnTo>
                  <a:close/>
                </a:path>
                <a:path w="5521325" h="6179184">
                  <a:moveTo>
                    <a:pt x="2359749" y="6078931"/>
                  </a:moveTo>
                  <a:lnTo>
                    <a:pt x="2307183" y="6066383"/>
                  </a:lnTo>
                  <a:lnTo>
                    <a:pt x="2289772" y="6062002"/>
                  </a:lnTo>
                  <a:lnTo>
                    <a:pt x="2283904" y="6085027"/>
                  </a:lnTo>
                  <a:lnTo>
                    <a:pt x="2301456" y="6089447"/>
                  </a:lnTo>
                  <a:lnTo>
                    <a:pt x="2354427" y="6102096"/>
                  </a:lnTo>
                  <a:lnTo>
                    <a:pt x="2359749" y="6078931"/>
                  </a:lnTo>
                  <a:close/>
                </a:path>
                <a:path w="5521325" h="6179184">
                  <a:moveTo>
                    <a:pt x="2476220" y="182651"/>
                  </a:moveTo>
                  <a:lnTo>
                    <a:pt x="2471839" y="159296"/>
                  </a:lnTo>
                  <a:lnTo>
                    <a:pt x="2454325" y="162636"/>
                  </a:lnTo>
                  <a:lnTo>
                    <a:pt x="2401697" y="173342"/>
                  </a:lnTo>
                  <a:lnTo>
                    <a:pt x="2406637" y="196570"/>
                  </a:lnTo>
                  <a:lnTo>
                    <a:pt x="2458847" y="185966"/>
                  </a:lnTo>
                  <a:lnTo>
                    <a:pt x="2476220" y="182651"/>
                  </a:lnTo>
                  <a:close/>
                </a:path>
                <a:path w="5521325" h="6179184">
                  <a:moveTo>
                    <a:pt x="2500858" y="6107747"/>
                  </a:moveTo>
                  <a:lnTo>
                    <a:pt x="2447671" y="6097727"/>
                  </a:lnTo>
                  <a:lnTo>
                    <a:pt x="2430132" y="6094196"/>
                  </a:lnTo>
                  <a:lnTo>
                    <a:pt x="2425369" y="6117475"/>
                  </a:lnTo>
                  <a:lnTo>
                    <a:pt x="2443061" y="6121031"/>
                  </a:lnTo>
                  <a:lnTo>
                    <a:pt x="2496655" y="6131141"/>
                  </a:lnTo>
                  <a:lnTo>
                    <a:pt x="2500858" y="6107747"/>
                  </a:lnTo>
                  <a:close/>
                </a:path>
                <a:path w="5521325" h="6179184">
                  <a:moveTo>
                    <a:pt x="2616301" y="159740"/>
                  </a:moveTo>
                  <a:lnTo>
                    <a:pt x="2613012" y="136220"/>
                  </a:lnTo>
                  <a:lnTo>
                    <a:pt x="2595359" y="138734"/>
                  </a:lnTo>
                  <a:lnTo>
                    <a:pt x="2542298" y="146913"/>
                  </a:lnTo>
                  <a:lnTo>
                    <a:pt x="2546121" y="170370"/>
                  </a:lnTo>
                  <a:lnTo>
                    <a:pt x="2598775" y="162242"/>
                  </a:lnTo>
                  <a:lnTo>
                    <a:pt x="2616301" y="159740"/>
                  </a:lnTo>
                  <a:close/>
                </a:path>
                <a:path w="5521325" h="6179184">
                  <a:moveTo>
                    <a:pt x="2643009" y="6129731"/>
                  </a:moveTo>
                  <a:lnTo>
                    <a:pt x="2589606" y="6122301"/>
                  </a:lnTo>
                  <a:lnTo>
                    <a:pt x="2571915" y="6119609"/>
                  </a:lnTo>
                  <a:lnTo>
                    <a:pt x="2568283" y="6143091"/>
                  </a:lnTo>
                  <a:lnTo>
                    <a:pt x="2586126" y="6145796"/>
                  </a:lnTo>
                  <a:lnTo>
                    <a:pt x="2639949" y="6153289"/>
                  </a:lnTo>
                  <a:lnTo>
                    <a:pt x="2643009" y="6129731"/>
                  </a:lnTo>
                  <a:close/>
                </a:path>
                <a:path w="5521325" h="6179184">
                  <a:moveTo>
                    <a:pt x="2757297" y="143471"/>
                  </a:moveTo>
                  <a:lnTo>
                    <a:pt x="2755125" y="119811"/>
                  </a:lnTo>
                  <a:lnTo>
                    <a:pt x="2737370" y="121488"/>
                  </a:lnTo>
                  <a:lnTo>
                    <a:pt x="2683980" y="127177"/>
                  </a:lnTo>
                  <a:lnTo>
                    <a:pt x="2686710" y="150774"/>
                  </a:lnTo>
                  <a:lnTo>
                    <a:pt x="2739682" y="145135"/>
                  </a:lnTo>
                  <a:lnTo>
                    <a:pt x="2757297" y="143471"/>
                  </a:lnTo>
                  <a:close/>
                </a:path>
                <a:path w="5521325" h="6179184">
                  <a:moveTo>
                    <a:pt x="2785834" y="6144882"/>
                  </a:moveTo>
                  <a:lnTo>
                    <a:pt x="2732138" y="6140005"/>
                  </a:lnTo>
                  <a:lnTo>
                    <a:pt x="2714333" y="6138164"/>
                  </a:lnTo>
                  <a:lnTo>
                    <a:pt x="2711831" y="6161786"/>
                  </a:lnTo>
                  <a:lnTo>
                    <a:pt x="2729776" y="6163640"/>
                  </a:lnTo>
                  <a:lnTo>
                    <a:pt x="2783890" y="6168568"/>
                  </a:lnTo>
                  <a:lnTo>
                    <a:pt x="2785834" y="6144882"/>
                  </a:lnTo>
                  <a:close/>
                </a:path>
                <a:path w="5521325" h="6179184">
                  <a:moveTo>
                    <a:pt x="2898825" y="133819"/>
                  </a:moveTo>
                  <a:lnTo>
                    <a:pt x="2897771" y="110083"/>
                  </a:lnTo>
                  <a:lnTo>
                    <a:pt x="2880017" y="110921"/>
                  </a:lnTo>
                  <a:lnTo>
                    <a:pt x="2826435" y="114109"/>
                  </a:lnTo>
                  <a:lnTo>
                    <a:pt x="2828048" y="137807"/>
                  </a:lnTo>
                  <a:lnTo>
                    <a:pt x="2881211" y="134658"/>
                  </a:lnTo>
                  <a:lnTo>
                    <a:pt x="2898825" y="133819"/>
                  </a:lnTo>
                  <a:close/>
                </a:path>
                <a:path w="5521325" h="6179184">
                  <a:moveTo>
                    <a:pt x="2929217" y="6153264"/>
                  </a:moveTo>
                  <a:lnTo>
                    <a:pt x="2875394" y="6150927"/>
                  </a:lnTo>
                  <a:lnTo>
                    <a:pt x="2857474" y="6149937"/>
                  </a:lnTo>
                  <a:lnTo>
                    <a:pt x="2856103" y="6173648"/>
                  </a:lnTo>
                  <a:lnTo>
                    <a:pt x="2874149" y="6174651"/>
                  </a:lnTo>
                  <a:lnTo>
                    <a:pt x="2928391" y="6177013"/>
                  </a:lnTo>
                  <a:lnTo>
                    <a:pt x="2929217" y="6153264"/>
                  </a:lnTo>
                  <a:close/>
                </a:path>
                <a:path w="5521325" h="6179184">
                  <a:moveTo>
                    <a:pt x="3035947" y="122936"/>
                  </a:moveTo>
                  <a:lnTo>
                    <a:pt x="3035846" y="114808"/>
                  </a:lnTo>
                  <a:lnTo>
                    <a:pt x="3033725" y="111061"/>
                  </a:lnTo>
                  <a:lnTo>
                    <a:pt x="2854350" y="0"/>
                  </a:lnTo>
                  <a:lnTo>
                    <a:pt x="2846984" y="1689"/>
                  </a:lnTo>
                  <a:lnTo>
                    <a:pt x="2840063" y="12827"/>
                  </a:lnTo>
                  <a:lnTo>
                    <a:pt x="2841802" y="20154"/>
                  </a:lnTo>
                  <a:lnTo>
                    <a:pt x="2982823" y="107492"/>
                  </a:lnTo>
                  <a:lnTo>
                    <a:pt x="2971431" y="107657"/>
                  </a:lnTo>
                  <a:lnTo>
                    <a:pt x="2971927" y="131419"/>
                  </a:lnTo>
                  <a:lnTo>
                    <a:pt x="2983674" y="131254"/>
                  </a:lnTo>
                  <a:lnTo>
                    <a:pt x="2844355" y="222465"/>
                  </a:lnTo>
                  <a:lnTo>
                    <a:pt x="2842818" y="229844"/>
                  </a:lnTo>
                  <a:lnTo>
                    <a:pt x="2846413" y="235318"/>
                  </a:lnTo>
                  <a:lnTo>
                    <a:pt x="2848737" y="238836"/>
                  </a:lnTo>
                  <a:lnTo>
                    <a:pt x="2852597" y="240741"/>
                  </a:lnTo>
                  <a:lnTo>
                    <a:pt x="2858693" y="240665"/>
                  </a:lnTo>
                  <a:lnTo>
                    <a:pt x="2860903" y="240030"/>
                  </a:lnTo>
                  <a:lnTo>
                    <a:pt x="3033915" y="126746"/>
                  </a:lnTo>
                  <a:lnTo>
                    <a:pt x="3035947" y="122936"/>
                  </a:lnTo>
                  <a:close/>
                </a:path>
                <a:path w="5521325" h="6179184">
                  <a:moveTo>
                    <a:pt x="3073133" y="6178651"/>
                  </a:moveTo>
                  <a:lnTo>
                    <a:pt x="3072854" y="6155118"/>
                  </a:lnTo>
                  <a:lnTo>
                    <a:pt x="3072841" y="6154902"/>
                  </a:lnTo>
                  <a:lnTo>
                    <a:pt x="3037103" y="6155118"/>
                  </a:lnTo>
                  <a:lnTo>
                    <a:pt x="3001022" y="6154928"/>
                  </a:lnTo>
                  <a:lnTo>
                    <a:pt x="3000756" y="6178677"/>
                  </a:lnTo>
                  <a:lnTo>
                    <a:pt x="3037103" y="6178880"/>
                  </a:lnTo>
                  <a:lnTo>
                    <a:pt x="3073133" y="6178651"/>
                  </a:lnTo>
                  <a:close/>
                </a:path>
                <a:path w="5521325" h="6179184">
                  <a:moveTo>
                    <a:pt x="3217710" y="6173521"/>
                  </a:moveTo>
                  <a:lnTo>
                    <a:pt x="3216313" y="6149810"/>
                  </a:lnTo>
                  <a:lnTo>
                    <a:pt x="3198368" y="6150826"/>
                  </a:lnTo>
                  <a:lnTo>
                    <a:pt x="3144570" y="6153201"/>
                  </a:lnTo>
                  <a:lnTo>
                    <a:pt x="3145409" y="6176937"/>
                  </a:lnTo>
                  <a:lnTo>
                    <a:pt x="3199625" y="6174549"/>
                  </a:lnTo>
                  <a:lnTo>
                    <a:pt x="3217710" y="6173521"/>
                  </a:lnTo>
                  <a:close/>
                </a:path>
                <a:path w="5521325" h="6179184">
                  <a:moveTo>
                    <a:pt x="3361969" y="6161557"/>
                  </a:moveTo>
                  <a:lnTo>
                    <a:pt x="3359442" y="6137948"/>
                  </a:lnTo>
                  <a:lnTo>
                    <a:pt x="3341662" y="6139802"/>
                  </a:lnTo>
                  <a:lnTo>
                    <a:pt x="3287953" y="6144717"/>
                  </a:lnTo>
                  <a:lnTo>
                    <a:pt x="3289909" y="6168402"/>
                  </a:lnTo>
                  <a:lnTo>
                    <a:pt x="3344037" y="6163424"/>
                  </a:lnTo>
                  <a:lnTo>
                    <a:pt x="3361969" y="6161557"/>
                  </a:lnTo>
                  <a:close/>
                </a:path>
                <a:path w="5521325" h="6179184">
                  <a:moveTo>
                    <a:pt x="3505504" y="6142787"/>
                  </a:moveTo>
                  <a:lnTo>
                    <a:pt x="3501860" y="6119304"/>
                  </a:lnTo>
                  <a:lnTo>
                    <a:pt x="3484181" y="6121997"/>
                  </a:lnTo>
                  <a:lnTo>
                    <a:pt x="3430765" y="6129477"/>
                  </a:lnTo>
                  <a:lnTo>
                    <a:pt x="3433851" y="6153035"/>
                  </a:lnTo>
                  <a:lnTo>
                    <a:pt x="3487686" y="6145504"/>
                  </a:lnTo>
                  <a:lnTo>
                    <a:pt x="3505504" y="6142787"/>
                  </a:lnTo>
                  <a:close/>
                </a:path>
                <a:path w="5521325" h="6179184">
                  <a:moveTo>
                    <a:pt x="3647783" y="6117183"/>
                  </a:moveTo>
                  <a:lnTo>
                    <a:pt x="3643020" y="6093917"/>
                  </a:lnTo>
                  <a:lnTo>
                    <a:pt x="3625545" y="6097435"/>
                  </a:lnTo>
                  <a:lnTo>
                    <a:pt x="3572700" y="6107430"/>
                  </a:lnTo>
                  <a:lnTo>
                    <a:pt x="3576904" y="6130810"/>
                  </a:lnTo>
                  <a:lnTo>
                    <a:pt x="3630168" y="6120739"/>
                  </a:lnTo>
                  <a:lnTo>
                    <a:pt x="3647783" y="6117183"/>
                  </a:lnTo>
                  <a:close/>
                </a:path>
                <a:path w="5521325" h="6179184">
                  <a:moveTo>
                    <a:pt x="3788524" y="6084862"/>
                  </a:moveTo>
                  <a:lnTo>
                    <a:pt x="3782644" y="6061837"/>
                  </a:lnTo>
                  <a:lnTo>
                    <a:pt x="3765258" y="6066231"/>
                  </a:lnTo>
                  <a:lnTo>
                    <a:pt x="3713035" y="6078715"/>
                  </a:lnTo>
                  <a:lnTo>
                    <a:pt x="3718344" y="6101867"/>
                  </a:lnTo>
                  <a:lnTo>
                    <a:pt x="3770998" y="6089281"/>
                  </a:lnTo>
                  <a:lnTo>
                    <a:pt x="3788524" y="6084862"/>
                  </a:lnTo>
                  <a:close/>
                </a:path>
                <a:path w="5521325" h="6179184">
                  <a:moveTo>
                    <a:pt x="3927589" y="6045809"/>
                  </a:moveTo>
                  <a:lnTo>
                    <a:pt x="3920617" y="6023102"/>
                  </a:lnTo>
                  <a:lnTo>
                    <a:pt x="3903522" y="6028296"/>
                  </a:lnTo>
                  <a:lnTo>
                    <a:pt x="3851859" y="6043295"/>
                  </a:lnTo>
                  <a:lnTo>
                    <a:pt x="3858272" y="6066167"/>
                  </a:lnTo>
                  <a:lnTo>
                    <a:pt x="3893020" y="6056198"/>
                  </a:lnTo>
                  <a:lnTo>
                    <a:pt x="3927589" y="6045809"/>
                  </a:lnTo>
                  <a:close/>
                </a:path>
                <a:path w="5521325" h="6179184">
                  <a:moveTo>
                    <a:pt x="4064673" y="6000140"/>
                  </a:moveTo>
                  <a:lnTo>
                    <a:pt x="4056621" y="5977775"/>
                  </a:lnTo>
                  <a:lnTo>
                    <a:pt x="4022750" y="5989752"/>
                  </a:lnTo>
                  <a:lnTo>
                    <a:pt x="3988892" y="6001258"/>
                  </a:lnTo>
                  <a:lnTo>
                    <a:pt x="3996398" y="6023800"/>
                  </a:lnTo>
                  <a:lnTo>
                    <a:pt x="4047629" y="6006223"/>
                  </a:lnTo>
                  <a:lnTo>
                    <a:pt x="4064673" y="6000140"/>
                  </a:lnTo>
                  <a:close/>
                </a:path>
                <a:path w="5521325" h="6179184">
                  <a:moveTo>
                    <a:pt x="4199432" y="5947905"/>
                  </a:moveTo>
                  <a:lnTo>
                    <a:pt x="4190327" y="5925972"/>
                  </a:lnTo>
                  <a:lnTo>
                    <a:pt x="4157141" y="5939523"/>
                  </a:lnTo>
                  <a:lnTo>
                    <a:pt x="4123779" y="5952668"/>
                  </a:lnTo>
                  <a:lnTo>
                    <a:pt x="4132364" y="5974829"/>
                  </a:lnTo>
                  <a:lnTo>
                    <a:pt x="4165993" y="5961570"/>
                  </a:lnTo>
                  <a:lnTo>
                    <a:pt x="4199432" y="5947905"/>
                  </a:lnTo>
                  <a:close/>
                </a:path>
                <a:path w="5521325" h="6179184">
                  <a:moveTo>
                    <a:pt x="4331576" y="5889282"/>
                  </a:moveTo>
                  <a:lnTo>
                    <a:pt x="4321429" y="5867806"/>
                  </a:lnTo>
                  <a:lnTo>
                    <a:pt x="4288980" y="5882906"/>
                  </a:lnTo>
                  <a:lnTo>
                    <a:pt x="4256214" y="5897677"/>
                  </a:lnTo>
                  <a:lnTo>
                    <a:pt x="4265854" y="5919394"/>
                  </a:lnTo>
                  <a:lnTo>
                    <a:pt x="4298874" y="5904509"/>
                  </a:lnTo>
                  <a:lnTo>
                    <a:pt x="4331576" y="5889282"/>
                  </a:lnTo>
                  <a:close/>
                </a:path>
                <a:path w="5521325" h="6179184">
                  <a:moveTo>
                    <a:pt x="4460799" y="5824385"/>
                  </a:moveTo>
                  <a:lnTo>
                    <a:pt x="4449635" y="5803417"/>
                  </a:lnTo>
                  <a:lnTo>
                    <a:pt x="4417822" y="5820118"/>
                  </a:lnTo>
                  <a:lnTo>
                    <a:pt x="4385919" y="5836374"/>
                  </a:lnTo>
                  <a:lnTo>
                    <a:pt x="4396575" y="5857608"/>
                  </a:lnTo>
                  <a:lnTo>
                    <a:pt x="4428744" y="5841225"/>
                  </a:lnTo>
                  <a:lnTo>
                    <a:pt x="4460799" y="5824385"/>
                  </a:lnTo>
                  <a:close/>
                </a:path>
                <a:path w="5521325" h="6179184">
                  <a:moveTo>
                    <a:pt x="4586795" y="5753392"/>
                  </a:moveTo>
                  <a:lnTo>
                    <a:pt x="4574641" y="5732970"/>
                  </a:lnTo>
                  <a:lnTo>
                    <a:pt x="4543628" y="5751195"/>
                  </a:lnTo>
                  <a:lnTo>
                    <a:pt x="4512564" y="5768949"/>
                  </a:lnTo>
                  <a:lnTo>
                    <a:pt x="4524222" y="5789650"/>
                  </a:lnTo>
                  <a:lnTo>
                    <a:pt x="4555541" y="5771756"/>
                  </a:lnTo>
                  <a:lnTo>
                    <a:pt x="4586795" y="5753392"/>
                  </a:lnTo>
                  <a:close/>
                </a:path>
                <a:path w="5521325" h="6179184">
                  <a:moveTo>
                    <a:pt x="4709287" y="5676443"/>
                  </a:moveTo>
                  <a:lnTo>
                    <a:pt x="4696180" y="5656631"/>
                  </a:lnTo>
                  <a:lnTo>
                    <a:pt x="4666170" y="5676239"/>
                  </a:lnTo>
                  <a:lnTo>
                    <a:pt x="4635868" y="5695518"/>
                  </a:lnTo>
                  <a:lnTo>
                    <a:pt x="4648505" y="5715635"/>
                  </a:lnTo>
                  <a:lnTo>
                    <a:pt x="4679048" y="5696204"/>
                  </a:lnTo>
                  <a:lnTo>
                    <a:pt x="4709287" y="5676443"/>
                  </a:lnTo>
                  <a:close/>
                </a:path>
                <a:path w="5521325" h="6179184">
                  <a:moveTo>
                    <a:pt x="4828006" y="5593753"/>
                  </a:moveTo>
                  <a:lnTo>
                    <a:pt x="4813973" y="5574576"/>
                  </a:lnTo>
                  <a:lnTo>
                    <a:pt x="4784852" y="5595658"/>
                  </a:lnTo>
                  <a:lnTo>
                    <a:pt x="4755566" y="5616308"/>
                  </a:lnTo>
                  <a:lnTo>
                    <a:pt x="4769142" y="5635803"/>
                  </a:lnTo>
                  <a:lnTo>
                    <a:pt x="4798657" y="5614987"/>
                  </a:lnTo>
                  <a:lnTo>
                    <a:pt x="4828006" y="5593753"/>
                  </a:lnTo>
                  <a:close/>
                </a:path>
                <a:path w="5521325" h="6179184">
                  <a:moveTo>
                    <a:pt x="4942687" y="5505501"/>
                  </a:moveTo>
                  <a:lnTo>
                    <a:pt x="4927765" y="5487022"/>
                  </a:lnTo>
                  <a:lnTo>
                    <a:pt x="4913744" y="5498287"/>
                  </a:lnTo>
                  <a:lnTo>
                    <a:pt x="4885512" y="5520550"/>
                  </a:lnTo>
                  <a:lnTo>
                    <a:pt x="4871377" y="5531472"/>
                  </a:lnTo>
                  <a:lnTo>
                    <a:pt x="4885868" y="5550306"/>
                  </a:lnTo>
                  <a:lnTo>
                    <a:pt x="4914354" y="5528119"/>
                  </a:lnTo>
                  <a:lnTo>
                    <a:pt x="4942687" y="5505501"/>
                  </a:lnTo>
                  <a:close/>
                </a:path>
                <a:path w="5521325" h="6179184">
                  <a:moveTo>
                    <a:pt x="5053063" y="5411889"/>
                  </a:moveTo>
                  <a:lnTo>
                    <a:pt x="5037277" y="5394134"/>
                  </a:lnTo>
                  <a:lnTo>
                    <a:pt x="5023878" y="5405996"/>
                  </a:lnTo>
                  <a:lnTo>
                    <a:pt x="5010340" y="5417820"/>
                  </a:lnTo>
                  <a:lnTo>
                    <a:pt x="4983061" y="5441226"/>
                  </a:lnTo>
                  <a:lnTo>
                    <a:pt x="4998428" y="5459349"/>
                  </a:lnTo>
                  <a:lnTo>
                    <a:pt x="5012194" y="5447614"/>
                  </a:lnTo>
                  <a:lnTo>
                    <a:pt x="5025910" y="5435752"/>
                  </a:lnTo>
                  <a:lnTo>
                    <a:pt x="5039550" y="5423840"/>
                  </a:lnTo>
                  <a:lnTo>
                    <a:pt x="5053063" y="5411889"/>
                  </a:lnTo>
                  <a:close/>
                </a:path>
                <a:path w="5521325" h="6179184">
                  <a:moveTo>
                    <a:pt x="5158892" y="5313146"/>
                  </a:moveTo>
                  <a:lnTo>
                    <a:pt x="5142281" y="5296154"/>
                  </a:lnTo>
                  <a:lnTo>
                    <a:pt x="5129492" y="5308612"/>
                  </a:lnTo>
                  <a:lnTo>
                    <a:pt x="5116538" y="5321058"/>
                  </a:lnTo>
                  <a:lnTo>
                    <a:pt x="5103482" y="5333466"/>
                  </a:lnTo>
                  <a:lnTo>
                    <a:pt x="5090363" y="5345773"/>
                  </a:lnTo>
                  <a:lnTo>
                    <a:pt x="5106568" y="5363134"/>
                  </a:lnTo>
                  <a:lnTo>
                    <a:pt x="5119789" y="5350738"/>
                  </a:lnTo>
                  <a:lnTo>
                    <a:pt x="5132946" y="5338242"/>
                  </a:lnTo>
                  <a:lnTo>
                    <a:pt x="5145989" y="5325694"/>
                  </a:lnTo>
                  <a:lnTo>
                    <a:pt x="5158892" y="5313146"/>
                  </a:lnTo>
                  <a:close/>
                </a:path>
                <a:path w="5521325" h="6179184">
                  <a:moveTo>
                    <a:pt x="5259946" y="5209476"/>
                  </a:moveTo>
                  <a:lnTo>
                    <a:pt x="5242547" y="5193296"/>
                  </a:lnTo>
                  <a:lnTo>
                    <a:pt x="5230266" y="5206441"/>
                  </a:lnTo>
                  <a:lnTo>
                    <a:pt x="5217884" y="5219522"/>
                  </a:lnTo>
                  <a:lnTo>
                    <a:pt x="5205450" y="5232501"/>
                  </a:lnTo>
                  <a:lnTo>
                    <a:pt x="5193017" y="5245328"/>
                  </a:lnTo>
                  <a:lnTo>
                    <a:pt x="5210035" y="5261915"/>
                  </a:lnTo>
                  <a:lnTo>
                    <a:pt x="5222570" y="5248986"/>
                  </a:lnTo>
                  <a:lnTo>
                    <a:pt x="5235092" y="5235905"/>
                  </a:lnTo>
                  <a:lnTo>
                    <a:pt x="5247564" y="5222722"/>
                  </a:lnTo>
                  <a:lnTo>
                    <a:pt x="5259946" y="5209476"/>
                  </a:lnTo>
                  <a:close/>
                </a:path>
                <a:path w="5521325" h="6179184">
                  <a:moveTo>
                    <a:pt x="5355983" y="5101133"/>
                  </a:moveTo>
                  <a:lnTo>
                    <a:pt x="5337835" y="5085791"/>
                  </a:lnTo>
                  <a:lnTo>
                    <a:pt x="5326215" y="5099482"/>
                  </a:lnTo>
                  <a:lnTo>
                    <a:pt x="5314467" y="5113121"/>
                  </a:lnTo>
                  <a:lnTo>
                    <a:pt x="5302656" y="5126685"/>
                  </a:lnTo>
                  <a:lnTo>
                    <a:pt x="5290820" y="5140109"/>
                  </a:lnTo>
                  <a:lnTo>
                    <a:pt x="5308612" y="5155870"/>
                  </a:lnTo>
                  <a:lnTo>
                    <a:pt x="5320538" y="5142344"/>
                  </a:lnTo>
                  <a:lnTo>
                    <a:pt x="5332438" y="5128679"/>
                  </a:lnTo>
                  <a:lnTo>
                    <a:pt x="5344261" y="5114925"/>
                  </a:lnTo>
                  <a:lnTo>
                    <a:pt x="5355983" y="5101133"/>
                  </a:lnTo>
                  <a:close/>
                </a:path>
                <a:path w="5521325" h="6179184">
                  <a:moveTo>
                    <a:pt x="5446788" y="4988318"/>
                  </a:moveTo>
                  <a:lnTo>
                    <a:pt x="5427929" y="4973866"/>
                  </a:lnTo>
                  <a:lnTo>
                    <a:pt x="5416969" y="4988090"/>
                  </a:lnTo>
                  <a:lnTo>
                    <a:pt x="5405882" y="5002276"/>
                  </a:lnTo>
                  <a:lnTo>
                    <a:pt x="5394731" y="5016385"/>
                  </a:lnTo>
                  <a:lnTo>
                    <a:pt x="5383542" y="5030368"/>
                  </a:lnTo>
                  <a:lnTo>
                    <a:pt x="5402046" y="5045265"/>
                  </a:lnTo>
                  <a:lnTo>
                    <a:pt x="5413324" y="5031181"/>
                  </a:lnTo>
                  <a:lnTo>
                    <a:pt x="5424563" y="5016957"/>
                  </a:lnTo>
                  <a:lnTo>
                    <a:pt x="5435727" y="5002657"/>
                  </a:lnTo>
                  <a:lnTo>
                    <a:pt x="5446788" y="4988318"/>
                  </a:lnTo>
                  <a:close/>
                </a:path>
                <a:path w="5521325" h="6179184">
                  <a:moveTo>
                    <a:pt x="5521172" y="4887646"/>
                  </a:moveTo>
                  <a:lnTo>
                    <a:pt x="5501805" y="4873879"/>
                  </a:lnTo>
                  <a:lnTo>
                    <a:pt x="5470944" y="4916360"/>
                  </a:lnTo>
                  <a:lnTo>
                    <a:pt x="5490146" y="4930368"/>
                  </a:lnTo>
                  <a:lnTo>
                    <a:pt x="5521172" y="4887646"/>
                  </a:lnTo>
                  <a:close/>
                </a:path>
              </a:pathLst>
            </a:custGeom>
            <a:solidFill>
              <a:srgbClr val="672A40"/>
            </a:solidFill>
          </p:spPr>
          <p:txBody>
            <a:bodyPr wrap="square" lIns="0" tIns="0" rIns="0" bIns="0" rtlCol="0"/>
            <a:lstStyle/>
            <a:p>
              <a:endParaRPr sz="1500"/>
            </a:p>
          </p:txBody>
        </p:sp>
        <p:pic>
          <p:nvPicPr>
            <p:cNvPr id="9" name="object 9"/>
            <p:cNvPicPr/>
            <p:nvPr/>
          </p:nvPicPr>
          <p:blipFill>
            <a:blip r:embed="rId5" cstate="print"/>
            <a:stretch>
              <a:fillRect/>
            </a:stretch>
          </p:blipFill>
          <p:spPr>
            <a:xfrm>
              <a:off x="7674455" y="6097918"/>
              <a:ext cx="206819" cy="224828"/>
            </a:xfrm>
            <a:prstGeom prst="rect">
              <a:avLst/>
            </a:prstGeom>
          </p:spPr>
        </p:pic>
        <p:sp>
          <p:nvSpPr>
            <p:cNvPr id="10" name="object 10"/>
            <p:cNvSpPr/>
            <p:nvPr/>
          </p:nvSpPr>
          <p:spPr>
            <a:xfrm>
              <a:off x="10233038" y="1459318"/>
              <a:ext cx="3046095" cy="4681855"/>
            </a:xfrm>
            <a:custGeom>
              <a:avLst/>
              <a:gdLst/>
              <a:ahLst/>
              <a:cxnLst/>
              <a:rect l="l" t="t" r="r" b="b"/>
              <a:pathLst>
                <a:path w="3046094" h="4681855">
                  <a:moveTo>
                    <a:pt x="45910" y="101"/>
                  </a:moveTo>
                  <a:lnTo>
                    <a:pt x="35394" y="25"/>
                  </a:lnTo>
                  <a:lnTo>
                    <a:pt x="0" y="0"/>
                  </a:lnTo>
                  <a:lnTo>
                    <a:pt x="0" y="23761"/>
                  </a:lnTo>
                  <a:lnTo>
                    <a:pt x="45631" y="23863"/>
                  </a:lnTo>
                  <a:lnTo>
                    <a:pt x="45910" y="101"/>
                  </a:lnTo>
                  <a:close/>
                </a:path>
                <a:path w="3046094" h="4681855">
                  <a:moveTo>
                    <a:pt x="189611" y="5105"/>
                  </a:moveTo>
                  <a:lnTo>
                    <a:pt x="135674" y="2438"/>
                  </a:lnTo>
                  <a:lnTo>
                    <a:pt x="117805" y="1765"/>
                  </a:lnTo>
                  <a:lnTo>
                    <a:pt x="116979" y="25514"/>
                  </a:lnTo>
                  <a:lnTo>
                    <a:pt x="134708" y="26187"/>
                  </a:lnTo>
                  <a:lnTo>
                    <a:pt x="188239" y="28829"/>
                  </a:lnTo>
                  <a:lnTo>
                    <a:pt x="189611" y="5105"/>
                  </a:lnTo>
                  <a:close/>
                </a:path>
                <a:path w="3046094" h="4681855">
                  <a:moveTo>
                    <a:pt x="332917" y="16852"/>
                  </a:moveTo>
                  <a:lnTo>
                    <a:pt x="279273" y="11658"/>
                  </a:lnTo>
                  <a:lnTo>
                    <a:pt x="261353" y="10134"/>
                  </a:lnTo>
                  <a:lnTo>
                    <a:pt x="259410" y="33820"/>
                  </a:lnTo>
                  <a:lnTo>
                    <a:pt x="277190" y="35331"/>
                  </a:lnTo>
                  <a:lnTo>
                    <a:pt x="330428" y="40474"/>
                  </a:lnTo>
                  <a:lnTo>
                    <a:pt x="332917" y="16852"/>
                  </a:lnTo>
                  <a:close/>
                </a:path>
                <a:path w="3046094" h="4681855">
                  <a:moveTo>
                    <a:pt x="475513" y="35344"/>
                  </a:moveTo>
                  <a:lnTo>
                    <a:pt x="422071" y="27609"/>
                  </a:lnTo>
                  <a:lnTo>
                    <a:pt x="404329" y="25247"/>
                  </a:lnTo>
                  <a:lnTo>
                    <a:pt x="401281" y="48818"/>
                  </a:lnTo>
                  <a:lnTo>
                    <a:pt x="418884" y="51155"/>
                  </a:lnTo>
                  <a:lnTo>
                    <a:pt x="471906" y="58813"/>
                  </a:lnTo>
                  <a:lnTo>
                    <a:pt x="475513" y="35344"/>
                  </a:lnTo>
                  <a:close/>
                </a:path>
                <a:path w="3046094" h="4681855">
                  <a:moveTo>
                    <a:pt x="617080" y="60579"/>
                  </a:moveTo>
                  <a:lnTo>
                    <a:pt x="564070" y="50317"/>
                  </a:lnTo>
                  <a:lnTo>
                    <a:pt x="546468" y="47117"/>
                  </a:lnTo>
                  <a:lnTo>
                    <a:pt x="542290" y="70510"/>
                  </a:lnTo>
                  <a:lnTo>
                    <a:pt x="559752" y="73685"/>
                  </a:lnTo>
                  <a:lnTo>
                    <a:pt x="612368" y="83858"/>
                  </a:lnTo>
                  <a:lnTo>
                    <a:pt x="617080" y="60579"/>
                  </a:lnTo>
                  <a:close/>
                </a:path>
                <a:path w="3046094" h="4681855">
                  <a:moveTo>
                    <a:pt x="757288" y="92532"/>
                  </a:moveTo>
                  <a:lnTo>
                    <a:pt x="704900" y="79768"/>
                  </a:lnTo>
                  <a:lnTo>
                    <a:pt x="687387" y="75717"/>
                  </a:lnTo>
                  <a:lnTo>
                    <a:pt x="682104" y="98882"/>
                  </a:lnTo>
                  <a:lnTo>
                    <a:pt x="699490" y="102895"/>
                  </a:lnTo>
                  <a:lnTo>
                    <a:pt x="751471" y="115557"/>
                  </a:lnTo>
                  <a:lnTo>
                    <a:pt x="757288" y="92532"/>
                  </a:lnTo>
                  <a:close/>
                </a:path>
                <a:path w="3046094" h="4681855">
                  <a:moveTo>
                    <a:pt x="895819" y="131127"/>
                  </a:moveTo>
                  <a:lnTo>
                    <a:pt x="844029" y="115862"/>
                  </a:lnTo>
                  <a:lnTo>
                    <a:pt x="826795" y="110998"/>
                  </a:lnTo>
                  <a:lnTo>
                    <a:pt x="820420" y="133896"/>
                  </a:lnTo>
                  <a:lnTo>
                    <a:pt x="837526" y="138709"/>
                  </a:lnTo>
                  <a:lnTo>
                    <a:pt x="888911" y="153847"/>
                  </a:lnTo>
                  <a:lnTo>
                    <a:pt x="895819" y="131127"/>
                  </a:lnTo>
                  <a:close/>
                </a:path>
                <a:path w="3046094" h="4681855">
                  <a:moveTo>
                    <a:pt x="1032827" y="176453"/>
                  </a:moveTo>
                  <a:lnTo>
                    <a:pt x="981710" y="158699"/>
                  </a:lnTo>
                  <a:lnTo>
                    <a:pt x="964603" y="152971"/>
                  </a:lnTo>
                  <a:lnTo>
                    <a:pt x="957148" y="175526"/>
                  </a:lnTo>
                  <a:lnTo>
                    <a:pt x="991095" y="186982"/>
                  </a:lnTo>
                  <a:lnTo>
                    <a:pt x="1024813" y="198818"/>
                  </a:lnTo>
                  <a:lnTo>
                    <a:pt x="1032827" y="176453"/>
                  </a:lnTo>
                  <a:close/>
                </a:path>
                <a:path w="3046094" h="4681855">
                  <a:moveTo>
                    <a:pt x="1167434" y="228282"/>
                  </a:moveTo>
                  <a:lnTo>
                    <a:pt x="1134021" y="214718"/>
                  </a:lnTo>
                  <a:lnTo>
                    <a:pt x="1100442" y="201561"/>
                  </a:lnTo>
                  <a:lnTo>
                    <a:pt x="1091907" y="223735"/>
                  </a:lnTo>
                  <a:lnTo>
                    <a:pt x="1125220" y="236791"/>
                  </a:lnTo>
                  <a:lnTo>
                    <a:pt x="1158367" y="250240"/>
                  </a:lnTo>
                  <a:lnTo>
                    <a:pt x="1167434" y="228282"/>
                  </a:lnTo>
                  <a:close/>
                </a:path>
                <a:path w="3046094" h="4681855">
                  <a:moveTo>
                    <a:pt x="1299362" y="286435"/>
                  </a:moveTo>
                  <a:lnTo>
                    <a:pt x="1266558" y="271272"/>
                  </a:lnTo>
                  <a:lnTo>
                    <a:pt x="1233754" y="256578"/>
                  </a:lnTo>
                  <a:lnTo>
                    <a:pt x="1224165" y="278307"/>
                  </a:lnTo>
                  <a:lnTo>
                    <a:pt x="1256715" y="292900"/>
                  </a:lnTo>
                  <a:lnTo>
                    <a:pt x="1289253" y="307936"/>
                  </a:lnTo>
                  <a:lnTo>
                    <a:pt x="1299362" y="286435"/>
                  </a:lnTo>
                  <a:close/>
                </a:path>
                <a:path w="3046094" h="4681855">
                  <a:moveTo>
                    <a:pt x="1428280" y="350786"/>
                  </a:moveTo>
                  <a:lnTo>
                    <a:pt x="1396326" y="334124"/>
                  </a:lnTo>
                  <a:lnTo>
                    <a:pt x="1364208" y="317842"/>
                  </a:lnTo>
                  <a:lnTo>
                    <a:pt x="1353591" y="339102"/>
                  </a:lnTo>
                  <a:lnTo>
                    <a:pt x="1385468" y="355257"/>
                  </a:lnTo>
                  <a:lnTo>
                    <a:pt x="1417167" y="371792"/>
                  </a:lnTo>
                  <a:lnTo>
                    <a:pt x="1428280" y="350786"/>
                  </a:lnTo>
                  <a:close/>
                </a:path>
                <a:path w="3046094" h="4681855">
                  <a:moveTo>
                    <a:pt x="1553972" y="421182"/>
                  </a:moveTo>
                  <a:lnTo>
                    <a:pt x="1522907" y="403047"/>
                  </a:lnTo>
                  <a:lnTo>
                    <a:pt x="1491551" y="385241"/>
                  </a:lnTo>
                  <a:lnTo>
                    <a:pt x="1479943" y="405980"/>
                  </a:lnTo>
                  <a:lnTo>
                    <a:pt x="1511046" y="423646"/>
                  </a:lnTo>
                  <a:lnTo>
                    <a:pt x="1541868" y="441629"/>
                  </a:lnTo>
                  <a:lnTo>
                    <a:pt x="1553972" y="421182"/>
                  </a:lnTo>
                  <a:close/>
                </a:path>
                <a:path w="3046094" h="4681855">
                  <a:moveTo>
                    <a:pt x="1676120" y="497433"/>
                  </a:moveTo>
                  <a:lnTo>
                    <a:pt x="1645843" y="477786"/>
                  </a:lnTo>
                  <a:lnTo>
                    <a:pt x="1615490" y="458584"/>
                  </a:lnTo>
                  <a:lnTo>
                    <a:pt x="1602917" y="478739"/>
                  </a:lnTo>
                  <a:lnTo>
                    <a:pt x="1633029" y="497789"/>
                  </a:lnTo>
                  <a:lnTo>
                    <a:pt x="1663065" y="517283"/>
                  </a:lnTo>
                  <a:lnTo>
                    <a:pt x="1676120" y="497433"/>
                  </a:lnTo>
                  <a:close/>
                </a:path>
                <a:path w="3046094" h="4681855">
                  <a:moveTo>
                    <a:pt x="1794484" y="579348"/>
                  </a:moveTo>
                  <a:lnTo>
                    <a:pt x="1765173" y="558292"/>
                  </a:lnTo>
                  <a:lnTo>
                    <a:pt x="1735785" y="537705"/>
                  </a:lnTo>
                  <a:lnTo>
                    <a:pt x="1722272" y="557237"/>
                  </a:lnTo>
                  <a:lnTo>
                    <a:pt x="1751418" y="577672"/>
                  </a:lnTo>
                  <a:lnTo>
                    <a:pt x="1780501" y="598563"/>
                  </a:lnTo>
                  <a:lnTo>
                    <a:pt x="1794484" y="579348"/>
                  </a:lnTo>
                  <a:close/>
                </a:path>
                <a:path w="3046094" h="4681855">
                  <a:moveTo>
                    <a:pt x="1908797" y="666737"/>
                  </a:moveTo>
                  <a:lnTo>
                    <a:pt x="1880666" y="644423"/>
                  </a:lnTo>
                  <a:lnTo>
                    <a:pt x="1852168" y="622363"/>
                  </a:lnTo>
                  <a:lnTo>
                    <a:pt x="1837728" y="641235"/>
                  </a:lnTo>
                  <a:lnTo>
                    <a:pt x="1866023" y="663130"/>
                  </a:lnTo>
                  <a:lnTo>
                    <a:pt x="1893925" y="685266"/>
                  </a:lnTo>
                  <a:lnTo>
                    <a:pt x="1908797" y="666737"/>
                  </a:lnTo>
                  <a:close/>
                </a:path>
                <a:path w="3046094" h="4681855">
                  <a:moveTo>
                    <a:pt x="2018855" y="759396"/>
                  </a:moveTo>
                  <a:lnTo>
                    <a:pt x="2005368" y="747560"/>
                  </a:lnTo>
                  <a:lnTo>
                    <a:pt x="1978075" y="724027"/>
                  </a:lnTo>
                  <a:lnTo>
                    <a:pt x="1964385" y="712419"/>
                  </a:lnTo>
                  <a:lnTo>
                    <a:pt x="1949081" y="730592"/>
                  </a:lnTo>
                  <a:lnTo>
                    <a:pt x="1962670" y="742111"/>
                  </a:lnTo>
                  <a:lnTo>
                    <a:pt x="1976247" y="753732"/>
                  </a:lnTo>
                  <a:lnTo>
                    <a:pt x="1989747" y="765454"/>
                  </a:lnTo>
                  <a:lnTo>
                    <a:pt x="2003120" y="777201"/>
                  </a:lnTo>
                  <a:lnTo>
                    <a:pt x="2018855" y="759396"/>
                  </a:lnTo>
                  <a:close/>
                </a:path>
                <a:path w="3046094" h="4681855">
                  <a:moveTo>
                    <a:pt x="2124367" y="857084"/>
                  </a:moveTo>
                  <a:lnTo>
                    <a:pt x="2111451" y="844626"/>
                  </a:lnTo>
                  <a:lnTo>
                    <a:pt x="2098421" y="832205"/>
                  </a:lnTo>
                  <a:lnTo>
                    <a:pt x="2085327" y="819848"/>
                  </a:lnTo>
                  <a:lnTo>
                    <a:pt x="2072195" y="807618"/>
                  </a:lnTo>
                  <a:lnTo>
                    <a:pt x="2056053" y="825055"/>
                  </a:lnTo>
                  <a:lnTo>
                    <a:pt x="2069084" y="837196"/>
                  </a:lnTo>
                  <a:lnTo>
                    <a:pt x="2082076" y="849452"/>
                  </a:lnTo>
                  <a:lnTo>
                    <a:pt x="2095004" y="861783"/>
                  </a:lnTo>
                  <a:lnTo>
                    <a:pt x="2107819" y="874141"/>
                  </a:lnTo>
                  <a:lnTo>
                    <a:pt x="2124367" y="857084"/>
                  </a:lnTo>
                  <a:close/>
                </a:path>
                <a:path w="3046094" h="4681855">
                  <a:moveTo>
                    <a:pt x="2225154" y="959612"/>
                  </a:moveTo>
                  <a:lnTo>
                    <a:pt x="2212873" y="946594"/>
                  </a:lnTo>
                  <a:lnTo>
                    <a:pt x="2200452" y="933577"/>
                  </a:lnTo>
                  <a:lnTo>
                    <a:pt x="2187943" y="920623"/>
                  </a:lnTo>
                  <a:lnTo>
                    <a:pt x="2175383" y="907770"/>
                  </a:lnTo>
                  <a:lnTo>
                    <a:pt x="2158428" y="924420"/>
                  </a:lnTo>
                  <a:lnTo>
                    <a:pt x="2170887" y="937171"/>
                  </a:lnTo>
                  <a:lnTo>
                    <a:pt x="2183307" y="950036"/>
                  </a:lnTo>
                  <a:lnTo>
                    <a:pt x="2195626" y="962939"/>
                  </a:lnTo>
                  <a:lnTo>
                    <a:pt x="2207818" y="975868"/>
                  </a:lnTo>
                  <a:lnTo>
                    <a:pt x="2225154" y="959612"/>
                  </a:lnTo>
                  <a:close/>
                </a:path>
                <a:path w="3046094" h="4681855">
                  <a:moveTo>
                    <a:pt x="2320963" y="1066749"/>
                  </a:moveTo>
                  <a:lnTo>
                    <a:pt x="2309291" y="1053134"/>
                  </a:lnTo>
                  <a:lnTo>
                    <a:pt x="2297493" y="1039545"/>
                  </a:lnTo>
                  <a:lnTo>
                    <a:pt x="2285619" y="1026033"/>
                  </a:lnTo>
                  <a:lnTo>
                    <a:pt x="2273706" y="1012634"/>
                  </a:lnTo>
                  <a:lnTo>
                    <a:pt x="2255990" y="1028458"/>
                  </a:lnTo>
                  <a:lnTo>
                    <a:pt x="2267813" y="1041768"/>
                  </a:lnTo>
                  <a:lnTo>
                    <a:pt x="2279599" y="1055179"/>
                  </a:lnTo>
                  <a:lnTo>
                    <a:pt x="2291308" y="1068666"/>
                  </a:lnTo>
                  <a:lnTo>
                    <a:pt x="2302891" y="1082167"/>
                  </a:lnTo>
                  <a:lnTo>
                    <a:pt x="2320963" y="1066749"/>
                  </a:lnTo>
                  <a:close/>
                </a:path>
                <a:path w="3046094" h="4681855">
                  <a:moveTo>
                    <a:pt x="2411603" y="1178217"/>
                  </a:moveTo>
                  <a:lnTo>
                    <a:pt x="2400630" y="1164145"/>
                  </a:lnTo>
                  <a:lnTo>
                    <a:pt x="2389505" y="1150035"/>
                  </a:lnTo>
                  <a:lnTo>
                    <a:pt x="2378265" y="1135964"/>
                  </a:lnTo>
                  <a:lnTo>
                    <a:pt x="2366949" y="1121956"/>
                  </a:lnTo>
                  <a:lnTo>
                    <a:pt x="2348509" y="1136942"/>
                  </a:lnTo>
                  <a:lnTo>
                    <a:pt x="2359736" y="1150835"/>
                  </a:lnTo>
                  <a:lnTo>
                    <a:pt x="2370886" y="1164805"/>
                  </a:lnTo>
                  <a:lnTo>
                    <a:pt x="2381935" y="1178801"/>
                  </a:lnTo>
                  <a:lnTo>
                    <a:pt x="2392819" y="1192771"/>
                  </a:lnTo>
                  <a:lnTo>
                    <a:pt x="2411603" y="1178217"/>
                  </a:lnTo>
                  <a:close/>
                </a:path>
                <a:path w="3046094" h="4681855">
                  <a:moveTo>
                    <a:pt x="2496858" y="1293799"/>
                  </a:moveTo>
                  <a:lnTo>
                    <a:pt x="2486507" y="1279144"/>
                  </a:lnTo>
                  <a:lnTo>
                    <a:pt x="2476030" y="1264500"/>
                  </a:lnTo>
                  <a:lnTo>
                    <a:pt x="2465489" y="1249946"/>
                  </a:lnTo>
                  <a:lnTo>
                    <a:pt x="2454910" y="1235519"/>
                  </a:lnTo>
                  <a:lnTo>
                    <a:pt x="2435796" y="1249616"/>
                  </a:lnTo>
                  <a:lnTo>
                    <a:pt x="2446286" y="1263942"/>
                  </a:lnTo>
                  <a:lnTo>
                    <a:pt x="2456751" y="1278382"/>
                  </a:lnTo>
                  <a:lnTo>
                    <a:pt x="2467140" y="1292910"/>
                  </a:lnTo>
                  <a:lnTo>
                    <a:pt x="2477414" y="1307452"/>
                  </a:lnTo>
                  <a:lnTo>
                    <a:pt x="2496858" y="1293799"/>
                  </a:lnTo>
                  <a:close/>
                </a:path>
                <a:path w="3046094" h="4681855">
                  <a:moveTo>
                    <a:pt x="2576538" y="1413230"/>
                  </a:moveTo>
                  <a:lnTo>
                    <a:pt x="2566911" y="1398130"/>
                  </a:lnTo>
                  <a:lnTo>
                    <a:pt x="2557157" y="1383042"/>
                  </a:lnTo>
                  <a:lnTo>
                    <a:pt x="2547315" y="1367993"/>
                  </a:lnTo>
                  <a:lnTo>
                    <a:pt x="2537409" y="1353058"/>
                  </a:lnTo>
                  <a:lnTo>
                    <a:pt x="2517648" y="1366240"/>
                  </a:lnTo>
                  <a:lnTo>
                    <a:pt x="2527477" y="1381061"/>
                  </a:lnTo>
                  <a:lnTo>
                    <a:pt x="2537231" y="1395984"/>
                  </a:lnTo>
                  <a:lnTo>
                    <a:pt x="2546908" y="1410970"/>
                  </a:lnTo>
                  <a:lnTo>
                    <a:pt x="2556459" y="1425943"/>
                  </a:lnTo>
                  <a:lnTo>
                    <a:pt x="2576538" y="1413230"/>
                  </a:lnTo>
                  <a:close/>
                </a:path>
                <a:path w="3046094" h="4681855">
                  <a:moveTo>
                    <a:pt x="2600045" y="4620755"/>
                  </a:moveTo>
                  <a:lnTo>
                    <a:pt x="2579789" y="4608322"/>
                  </a:lnTo>
                  <a:lnTo>
                    <a:pt x="2570454" y="4623435"/>
                  </a:lnTo>
                  <a:lnTo>
                    <a:pt x="2560993" y="4638573"/>
                  </a:lnTo>
                  <a:lnTo>
                    <a:pt x="2551417" y="4653686"/>
                  </a:lnTo>
                  <a:lnTo>
                    <a:pt x="2541765" y="4668723"/>
                  </a:lnTo>
                  <a:lnTo>
                    <a:pt x="2561717" y="4681613"/>
                  </a:lnTo>
                  <a:lnTo>
                    <a:pt x="2571445" y="4666462"/>
                  </a:lnTo>
                  <a:lnTo>
                    <a:pt x="2581097" y="4651222"/>
                  </a:lnTo>
                  <a:lnTo>
                    <a:pt x="2590647" y="4635970"/>
                  </a:lnTo>
                  <a:lnTo>
                    <a:pt x="2600045" y="4620755"/>
                  </a:lnTo>
                  <a:close/>
                </a:path>
                <a:path w="3046094" h="4681855">
                  <a:moveTo>
                    <a:pt x="2650452" y="1536242"/>
                  </a:moveTo>
                  <a:lnTo>
                    <a:pt x="2641562" y="1520736"/>
                  </a:lnTo>
                  <a:lnTo>
                    <a:pt x="2632545" y="1505204"/>
                  </a:lnTo>
                  <a:lnTo>
                    <a:pt x="2623426" y="1489722"/>
                  </a:lnTo>
                  <a:lnTo>
                    <a:pt x="2614231" y="1474317"/>
                  </a:lnTo>
                  <a:lnTo>
                    <a:pt x="2593873" y="1486547"/>
                  </a:lnTo>
                  <a:lnTo>
                    <a:pt x="2602992" y="1501838"/>
                  </a:lnTo>
                  <a:lnTo>
                    <a:pt x="2612047" y="1517205"/>
                  </a:lnTo>
                  <a:lnTo>
                    <a:pt x="2620988" y="1532610"/>
                  </a:lnTo>
                  <a:lnTo>
                    <a:pt x="2629801" y="1547990"/>
                  </a:lnTo>
                  <a:lnTo>
                    <a:pt x="2650452" y="1536242"/>
                  </a:lnTo>
                  <a:close/>
                </a:path>
                <a:path w="3046094" h="4681855">
                  <a:moveTo>
                    <a:pt x="2672321" y="4496371"/>
                  </a:moveTo>
                  <a:lnTo>
                    <a:pt x="2651493" y="4484916"/>
                  </a:lnTo>
                  <a:lnTo>
                    <a:pt x="2642870" y="4500511"/>
                  </a:lnTo>
                  <a:lnTo>
                    <a:pt x="2634119" y="4516107"/>
                  </a:lnTo>
                  <a:lnTo>
                    <a:pt x="2625280" y="4531639"/>
                  </a:lnTo>
                  <a:lnTo>
                    <a:pt x="2616377" y="4547044"/>
                  </a:lnTo>
                  <a:lnTo>
                    <a:pt x="2636913" y="4558982"/>
                  </a:lnTo>
                  <a:lnTo>
                    <a:pt x="2645880" y="4543450"/>
                  </a:lnTo>
                  <a:lnTo>
                    <a:pt x="2654795" y="4527791"/>
                  </a:lnTo>
                  <a:lnTo>
                    <a:pt x="2663621" y="4512081"/>
                  </a:lnTo>
                  <a:lnTo>
                    <a:pt x="2672321" y="4496371"/>
                  </a:lnTo>
                  <a:close/>
                </a:path>
                <a:path w="3046094" h="4681855">
                  <a:moveTo>
                    <a:pt x="2718447" y="1662557"/>
                  </a:moveTo>
                  <a:lnTo>
                    <a:pt x="2710294" y="1646631"/>
                  </a:lnTo>
                  <a:lnTo>
                    <a:pt x="2702026" y="1630692"/>
                  </a:lnTo>
                  <a:lnTo>
                    <a:pt x="2693644" y="1614792"/>
                  </a:lnTo>
                  <a:lnTo>
                    <a:pt x="2685199" y="1598993"/>
                  </a:lnTo>
                  <a:lnTo>
                    <a:pt x="2664282" y="1610258"/>
                  </a:lnTo>
                  <a:lnTo>
                    <a:pt x="2672664" y="1625930"/>
                  </a:lnTo>
                  <a:lnTo>
                    <a:pt x="2680970" y="1641690"/>
                  </a:lnTo>
                  <a:lnTo>
                    <a:pt x="2689187" y="1657515"/>
                  </a:lnTo>
                  <a:lnTo>
                    <a:pt x="2697264" y="1673313"/>
                  </a:lnTo>
                  <a:lnTo>
                    <a:pt x="2718447" y="1662557"/>
                  </a:lnTo>
                  <a:close/>
                </a:path>
                <a:path w="3046094" h="4681855">
                  <a:moveTo>
                    <a:pt x="2738615" y="4368685"/>
                  </a:moveTo>
                  <a:lnTo>
                    <a:pt x="2717279" y="4358233"/>
                  </a:lnTo>
                  <a:lnTo>
                    <a:pt x="2709392" y="4374223"/>
                  </a:lnTo>
                  <a:lnTo>
                    <a:pt x="2701391" y="4390212"/>
                  </a:lnTo>
                  <a:lnTo>
                    <a:pt x="2693301" y="4406150"/>
                  </a:lnTo>
                  <a:lnTo>
                    <a:pt x="2685135" y="4421975"/>
                  </a:lnTo>
                  <a:lnTo>
                    <a:pt x="2706230" y="4432922"/>
                  </a:lnTo>
                  <a:lnTo>
                    <a:pt x="2714447" y="4416971"/>
                  </a:lnTo>
                  <a:lnTo>
                    <a:pt x="2722600" y="4400918"/>
                  </a:lnTo>
                  <a:lnTo>
                    <a:pt x="2730677" y="4384802"/>
                  </a:lnTo>
                  <a:lnTo>
                    <a:pt x="2738615" y="4368685"/>
                  </a:lnTo>
                  <a:close/>
                </a:path>
                <a:path w="3046094" h="4681855">
                  <a:moveTo>
                    <a:pt x="2780347" y="1791881"/>
                  </a:moveTo>
                  <a:lnTo>
                    <a:pt x="2772981" y="1775637"/>
                  </a:lnTo>
                  <a:lnTo>
                    <a:pt x="2765475" y="1759343"/>
                  </a:lnTo>
                  <a:lnTo>
                    <a:pt x="2757868" y="1743062"/>
                  </a:lnTo>
                  <a:lnTo>
                    <a:pt x="2750159" y="1726857"/>
                  </a:lnTo>
                  <a:lnTo>
                    <a:pt x="2728734" y="1737118"/>
                  </a:lnTo>
                  <a:lnTo>
                    <a:pt x="2736380" y="1753196"/>
                  </a:lnTo>
                  <a:lnTo>
                    <a:pt x="2743936" y="1769351"/>
                  </a:lnTo>
                  <a:lnTo>
                    <a:pt x="2751366" y="1785505"/>
                  </a:lnTo>
                  <a:lnTo>
                    <a:pt x="2758668" y="1801622"/>
                  </a:lnTo>
                  <a:lnTo>
                    <a:pt x="2780347" y="1791881"/>
                  </a:lnTo>
                  <a:close/>
                </a:path>
                <a:path w="3046094" h="4681855">
                  <a:moveTo>
                    <a:pt x="2798775" y="4237964"/>
                  </a:moveTo>
                  <a:lnTo>
                    <a:pt x="2776956" y="4228554"/>
                  </a:lnTo>
                  <a:lnTo>
                    <a:pt x="2769819" y="4244949"/>
                  </a:lnTo>
                  <a:lnTo>
                    <a:pt x="2762580" y="4261320"/>
                  </a:lnTo>
                  <a:lnTo>
                    <a:pt x="2755265" y="4277601"/>
                  </a:lnTo>
                  <a:lnTo>
                    <a:pt x="2747886" y="4293743"/>
                  </a:lnTo>
                  <a:lnTo>
                    <a:pt x="2769463" y="4303674"/>
                  </a:lnTo>
                  <a:lnTo>
                    <a:pt x="2776893" y="4287405"/>
                  </a:lnTo>
                  <a:lnTo>
                    <a:pt x="2784284" y="4270997"/>
                  </a:lnTo>
                  <a:lnTo>
                    <a:pt x="2791587" y="4254500"/>
                  </a:lnTo>
                  <a:lnTo>
                    <a:pt x="2798775" y="4237964"/>
                  </a:lnTo>
                  <a:close/>
                </a:path>
                <a:path w="3046094" h="4681855">
                  <a:moveTo>
                    <a:pt x="2835999" y="1923948"/>
                  </a:moveTo>
                  <a:lnTo>
                    <a:pt x="2829407" y="1907349"/>
                  </a:lnTo>
                  <a:lnTo>
                    <a:pt x="2822676" y="1890712"/>
                  </a:lnTo>
                  <a:lnTo>
                    <a:pt x="2815856" y="1874113"/>
                  </a:lnTo>
                  <a:lnTo>
                    <a:pt x="2808960" y="1857603"/>
                  </a:lnTo>
                  <a:lnTo>
                    <a:pt x="2787065" y="1866823"/>
                  </a:lnTo>
                  <a:lnTo>
                    <a:pt x="2793911" y="1883206"/>
                  </a:lnTo>
                  <a:lnTo>
                    <a:pt x="2800680" y="1899666"/>
                  </a:lnTo>
                  <a:lnTo>
                    <a:pt x="2807347" y="1916176"/>
                  </a:lnTo>
                  <a:lnTo>
                    <a:pt x="2813888" y="1932647"/>
                  </a:lnTo>
                  <a:lnTo>
                    <a:pt x="2835999" y="1923948"/>
                  </a:lnTo>
                  <a:close/>
                </a:path>
                <a:path w="3046094" h="4681855">
                  <a:moveTo>
                    <a:pt x="2852636" y="4104525"/>
                  </a:moveTo>
                  <a:lnTo>
                    <a:pt x="2830385" y="4096169"/>
                  </a:lnTo>
                  <a:lnTo>
                    <a:pt x="2824061" y="4112831"/>
                  </a:lnTo>
                  <a:lnTo>
                    <a:pt x="2817622" y="4129506"/>
                  </a:lnTo>
                  <a:lnTo>
                    <a:pt x="2811081" y="4146143"/>
                  </a:lnTo>
                  <a:lnTo>
                    <a:pt x="2804464" y="4162679"/>
                  </a:lnTo>
                  <a:lnTo>
                    <a:pt x="2826499" y="4171569"/>
                  </a:lnTo>
                  <a:lnTo>
                    <a:pt x="2833166" y="4154906"/>
                  </a:lnTo>
                  <a:lnTo>
                    <a:pt x="2839758" y="4138130"/>
                  </a:lnTo>
                  <a:lnTo>
                    <a:pt x="2846260" y="4121327"/>
                  </a:lnTo>
                  <a:lnTo>
                    <a:pt x="2852636" y="4104525"/>
                  </a:lnTo>
                  <a:close/>
                </a:path>
                <a:path w="3046094" h="4681855">
                  <a:moveTo>
                    <a:pt x="2885490" y="2058962"/>
                  </a:moveTo>
                  <a:lnTo>
                    <a:pt x="2879661" y="2041969"/>
                  </a:lnTo>
                  <a:lnTo>
                    <a:pt x="2873718" y="2024976"/>
                  </a:lnTo>
                  <a:lnTo>
                    <a:pt x="2867672" y="2008022"/>
                  </a:lnTo>
                  <a:lnTo>
                    <a:pt x="2861551" y="1991169"/>
                  </a:lnTo>
                  <a:lnTo>
                    <a:pt x="2839250" y="1999335"/>
                  </a:lnTo>
                  <a:lnTo>
                    <a:pt x="2845320" y="2016061"/>
                  </a:lnTo>
                  <a:lnTo>
                    <a:pt x="2851315" y="2032876"/>
                  </a:lnTo>
                  <a:lnTo>
                    <a:pt x="2857208" y="2049754"/>
                  </a:lnTo>
                  <a:lnTo>
                    <a:pt x="2862986" y="2066607"/>
                  </a:lnTo>
                  <a:lnTo>
                    <a:pt x="2885490" y="2058962"/>
                  </a:lnTo>
                  <a:close/>
                </a:path>
                <a:path w="3046094" h="4681855">
                  <a:moveTo>
                    <a:pt x="2900070" y="3968673"/>
                  </a:moveTo>
                  <a:lnTo>
                    <a:pt x="2877451" y="3961371"/>
                  </a:lnTo>
                  <a:lnTo>
                    <a:pt x="2871927" y="3978338"/>
                  </a:lnTo>
                  <a:lnTo>
                    <a:pt x="2866288" y="3995318"/>
                  </a:lnTo>
                  <a:lnTo>
                    <a:pt x="2860548" y="4012234"/>
                  </a:lnTo>
                  <a:lnTo>
                    <a:pt x="2854731" y="4029049"/>
                  </a:lnTo>
                  <a:lnTo>
                    <a:pt x="2877159" y="4036885"/>
                  </a:lnTo>
                  <a:lnTo>
                    <a:pt x="2883027" y="4019943"/>
                  </a:lnTo>
                  <a:lnTo>
                    <a:pt x="2888805" y="4002887"/>
                  </a:lnTo>
                  <a:lnTo>
                    <a:pt x="2894495" y="3985780"/>
                  </a:lnTo>
                  <a:lnTo>
                    <a:pt x="2900070" y="3968673"/>
                  </a:lnTo>
                  <a:close/>
                </a:path>
                <a:path w="3046094" h="4681855">
                  <a:moveTo>
                    <a:pt x="2928467" y="2196198"/>
                  </a:moveTo>
                  <a:lnTo>
                    <a:pt x="2923451" y="2178901"/>
                  </a:lnTo>
                  <a:lnTo>
                    <a:pt x="2918307" y="2161616"/>
                  </a:lnTo>
                  <a:lnTo>
                    <a:pt x="2913088" y="2144407"/>
                  </a:lnTo>
                  <a:lnTo>
                    <a:pt x="2907792" y="2127326"/>
                  </a:lnTo>
                  <a:lnTo>
                    <a:pt x="2885122" y="2134425"/>
                  </a:lnTo>
                  <a:lnTo>
                    <a:pt x="2890380" y="2151380"/>
                  </a:lnTo>
                  <a:lnTo>
                    <a:pt x="2895562" y="2168461"/>
                  </a:lnTo>
                  <a:lnTo>
                    <a:pt x="2900654" y="2185606"/>
                  </a:lnTo>
                  <a:lnTo>
                    <a:pt x="2905633" y="2202751"/>
                  </a:lnTo>
                  <a:lnTo>
                    <a:pt x="2928467" y="2196198"/>
                  </a:lnTo>
                  <a:close/>
                </a:path>
                <a:path w="3046094" h="4681855">
                  <a:moveTo>
                    <a:pt x="2940964" y="3830663"/>
                  </a:moveTo>
                  <a:lnTo>
                    <a:pt x="2918028" y="3824465"/>
                  </a:lnTo>
                  <a:lnTo>
                    <a:pt x="2913316" y="3841699"/>
                  </a:lnTo>
                  <a:lnTo>
                    <a:pt x="2908477" y="3858933"/>
                  </a:lnTo>
                  <a:lnTo>
                    <a:pt x="2903563" y="3876103"/>
                  </a:lnTo>
                  <a:lnTo>
                    <a:pt x="2898559" y="3893159"/>
                  </a:lnTo>
                  <a:lnTo>
                    <a:pt x="2921343" y="3899903"/>
                  </a:lnTo>
                  <a:lnTo>
                    <a:pt x="2926384" y="3882720"/>
                  </a:lnTo>
                  <a:lnTo>
                    <a:pt x="2931350" y="3865397"/>
                  </a:lnTo>
                  <a:lnTo>
                    <a:pt x="2936214" y="3848036"/>
                  </a:lnTo>
                  <a:lnTo>
                    <a:pt x="2940964" y="3830663"/>
                  </a:lnTo>
                  <a:close/>
                </a:path>
                <a:path w="3046094" h="4681855">
                  <a:moveTo>
                    <a:pt x="2964853" y="2335314"/>
                  </a:moveTo>
                  <a:lnTo>
                    <a:pt x="2960687" y="2317889"/>
                  </a:lnTo>
                  <a:lnTo>
                    <a:pt x="2956382" y="2300414"/>
                  </a:lnTo>
                  <a:lnTo>
                    <a:pt x="2951988" y="2282939"/>
                  </a:lnTo>
                  <a:lnTo>
                    <a:pt x="2947479" y="2265540"/>
                  </a:lnTo>
                  <a:lnTo>
                    <a:pt x="2924505" y="2271547"/>
                  </a:lnTo>
                  <a:lnTo>
                    <a:pt x="2928963" y="2288806"/>
                  </a:lnTo>
                  <a:lnTo>
                    <a:pt x="2933331" y="2306142"/>
                  </a:lnTo>
                  <a:lnTo>
                    <a:pt x="2937599" y="2323477"/>
                  </a:lnTo>
                  <a:lnTo>
                    <a:pt x="2941726" y="2340775"/>
                  </a:lnTo>
                  <a:lnTo>
                    <a:pt x="2964853" y="2335314"/>
                  </a:lnTo>
                  <a:close/>
                </a:path>
                <a:path w="3046094" h="4681855">
                  <a:moveTo>
                    <a:pt x="2975229" y="3690874"/>
                  </a:moveTo>
                  <a:lnTo>
                    <a:pt x="2952026" y="3685768"/>
                  </a:lnTo>
                  <a:lnTo>
                    <a:pt x="2948152" y="3703142"/>
                  </a:lnTo>
                  <a:lnTo>
                    <a:pt x="2944164" y="3720566"/>
                  </a:lnTo>
                  <a:lnTo>
                    <a:pt x="2940062" y="3737978"/>
                  </a:lnTo>
                  <a:lnTo>
                    <a:pt x="2935859" y="3755326"/>
                  </a:lnTo>
                  <a:lnTo>
                    <a:pt x="2958935" y="3760978"/>
                  </a:lnTo>
                  <a:lnTo>
                    <a:pt x="2963164" y="3743490"/>
                  </a:lnTo>
                  <a:lnTo>
                    <a:pt x="2967304" y="3725938"/>
                  </a:lnTo>
                  <a:lnTo>
                    <a:pt x="2971330" y="3708387"/>
                  </a:lnTo>
                  <a:lnTo>
                    <a:pt x="2975229" y="3690874"/>
                  </a:lnTo>
                  <a:close/>
                </a:path>
                <a:path w="3046094" h="4681855">
                  <a:moveTo>
                    <a:pt x="2994558" y="2476004"/>
                  </a:moveTo>
                  <a:lnTo>
                    <a:pt x="2991231" y="2458428"/>
                  </a:lnTo>
                  <a:lnTo>
                    <a:pt x="2987776" y="2440762"/>
                  </a:lnTo>
                  <a:lnTo>
                    <a:pt x="2984208" y="2423096"/>
                  </a:lnTo>
                  <a:lnTo>
                    <a:pt x="2980550" y="2405481"/>
                  </a:lnTo>
                  <a:lnTo>
                    <a:pt x="2957296" y="2410396"/>
                  </a:lnTo>
                  <a:lnTo>
                    <a:pt x="2960928" y="2427871"/>
                  </a:lnTo>
                  <a:lnTo>
                    <a:pt x="2964472" y="2445397"/>
                  </a:lnTo>
                  <a:lnTo>
                    <a:pt x="2967901" y="2462911"/>
                  </a:lnTo>
                  <a:lnTo>
                    <a:pt x="2971203" y="2480348"/>
                  </a:lnTo>
                  <a:lnTo>
                    <a:pt x="2994558" y="2476004"/>
                  </a:lnTo>
                  <a:close/>
                </a:path>
                <a:path w="3046094" h="4681855">
                  <a:moveTo>
                    <a:pt x="3002788" y="3549573"/>
                  </a:moveTo>
                  <a:lnTo>
                    <a:pt x="2979369" y="3545573"/>
                  </a:lnTo>
                  <a:lnTo>
                    <a:pt x="2976321" y="3563137"/>
                  </a:lnTo>
                  <a:lnTo>
                    <a:pt x="2973159" y="3580739"/>
                  </a:lnTo>
                  <a:lnTo>
                    <a:pt x="2969895" y="3598329"/>
                  </a:lnTo>
                  <a:lnTo>
                    <a:pt x="2966529" y="3615829"/>
                  </a:lnTo>
                  <a:lnTo>
                    <a:pt x="2989846" y="3620376"/>
                  </a:lnTo>
                  <a:lnTo>
                    <a:pt x="2993237" y="3602736"/>
                  </a:lnTo>
                  <a:lnTo>
                    <a:pt x="2996527" y="3585006"/>
                  </a:lnTo>
                  <a:lnTo>
                    <a:pt x="2999714" y="3567265"/>
                  </a:lnTo>
                  <a:lnTo>
                    <a:pt x="3002788" y="3549573"/>
                  </a:lnTo>
                  <a:close/>
                </a:path>
                <a:path w="3046094" h="4681855">
                  <a:moveTo>
                    <a:pt x="3017558" y="2617940"/>
                  </a:moveTo>
                  <a:lnTo>
                    <a:pt x="3015056" y="2600198"/>
                  </a:lnTo>
                  <a:lnTo>
                    <a:pt x="3012440" y="2582380"/>
                  </a:lnTo>
                  <a:lnTo>
                    <a:pt x="3009722" y="2564574"/>
                  </a:lnTo>
                  <a:lnTo>
                    <a:pt x="3006902" y="2546832"/>
                  </a:lnTo>
                  <a:lnTo>
                    <a:pt x="2983446" y="2550642"/>
                  </a:lnTo>
                  <a:lnTo>
                    <a:pt x="2986240" y="2568244"/>
                  </a:lnTo>
                  <a:lnTo>
                    <a:pt x="2988945" y="2585897"/>
                  </a:lnTo>
                  <a:lnTo>
                    <a:pt x="2991535" y="2603563"/>
                  </a:lnTo>
                  <a:lnTo>
                    <a:pt x="2994012" y="2621178"/>
                  </a:lnTo>
                  <a:lnTo>
                    <a:pt x="3017558" y="2617940"/>
                  </a:lnTo>
                  <a:close/>
                </a:path>
                <a:path w="3046094" h="4681855">
                  <a:moveTo>
                    <a:pt x="3023603" y="3407118"/>
                  </a:moveTo>
                  <a:lnTo>
                    <a:pt x="3000006" y="3404235"/>
                  </a:lnTo>
                  <a:lnTo>
                    <a:pt x="2997797" y="3422015"/>
                  </a:lnTo>
                  <a:lnTo>
                    <a:pt x="2995472" y="3439769"/>
                  </a:lnTo>
                  <a:lnTo>
                    <a:pt x="2993047" y="3457473"/>
                  </a:lnTo>
                  <a:lnTo>
                    <a:pt x="2990532" y="3475024"/>
                  </a:lnTo>
                  <a:lnTo>
                    <a:pt x="3014027" y="3478466"/>
                  </a:lnTo>
                  <a:lnTo>
                    <a:pt x="3016567" y="3460762"/>
                  </a:lnTo>
                  <a:lnTo>
                    <a:pt x="3019018" y="3442932"/>
                  </a:lnTo>
                  <a:lnTo>
                    <a:pt x="3021355" y="3425025"/>
                  </a:lnTo>
                  <a:lnTo>
                    <a:pt x="3023603" y="3407118"/>
                  </a:lnTo>
                  <a:close/>
                </a:path>
                <a:path w="3046094" h="4681855">
                  <a:moveTo>
                    <a:pt x="3033776" y="2760815"/>
                  </a:moveTo>
                  <a:lnTo>
                    <a:pt x="3032125" y="2742996"/>
                  </a:lnTo>
                  <a:lnTo>
                    <a:pt x="3030359" y="2725089"/>
                  </a:lnTo>
                  <a:lnTo>
                    <a:pt x="3028492" y="2707170"/>
                  </a:lnTo>
                  <a:lnTo>
                    <a:pt x="3026511" y="2689288"/>
                  </a:lnTo>
                  <a:lnTo>
                    <a:pt x="3002902" y="2691955"/>
                  </a:lnTo>
                  <a:lnTo>
                    <a:pt x="3004870" y="2709697"/>
                  </a:lnTo>
                  <a:lnTo>
                    <a:pt x="3006725" y="2727490"/>
                  </a:lnTo>
                  <a:lnTo>
                    <a:pt x="3008490" y="2745257"/>
                  </a:lnTo>
                  <a:lnTo>
                    <a:pt x="3010116" y="2762935"/>
                  </a:lnTo>
                  <a:lnTo>
                    <a:pt x="3033776" y="2760815"/>
                  </a:lnTo>
                  <a:close/>
                </a:path>
                <a:path w="3046094" h="4681855">
                  <a:moveTo>
                    <a:pt x="3037636" y="3263798"/>
                  </a:moveTo>
                  <a:lnTo>
                    <a:pt x="3013951" y="3262033"/>
                  </a:lnTo>
                  <a:lnTo>
                    <a:pt x="3012579" y="3279813"/>
                  </a:lnTo>
                  <a:lnTo>
                    <a:pt x="3011093" y="3297644"/>
                  </a:lnTo>
                  <a:lnTo>
                    <a:pt x="3009506" y="3315462"/>
                  </a:lnTo>
                  <a:lnTo>
                    <a:pt x="3007817" y="3333216"/>
                  </a:lnTo>
                  <a:lnTo>
                    <a:pt x="3031464" y="3335540"/>
                  </a:lnTo>
                  <a:lnTo>
                    <a:pt x="3033166" y="3317646"/>
                  </a:lnTo>
                  <a:lnTo>
                    <a:pt x="3034766" y="3299676"/>
                  </a:lnTo>
                  <a:lnTo>
                    <a:pt x="3036252" y="3281705"/>
                  </a:lnTo>
                  <a:lnTo>
                    <a:pt x="3037636" y="3263798"/>
                  </a:lnTo>
                  <a:close/>
                </a:path>
                <a:path w="3046094" h="4681855">
                  <a:moveTo>
                    <a:pt x="3043263" y="2904286"/>
                  </a:moveTo>
                  <a:lnTo>
                    <a:pt x="3042450" y="2886418"/>
                  </a:lnTo>
                  <a:lnTo>
                    <a:pt x="3041535" y="2868447"/>
                  </a:lnTo>
                  <a:lnTo>
                    <a:pt x="3040507" y="2850464"/>
                  </a:lnTo>
                  <a:lnTo>
                    <a:pt x="3039376" y="2832493"/>
                  </a:lnTo>
                  <a:lnTo>
                    <a:pt x="3015665" y="2834068"/>
                  </a:lnTo>
                  <a:lnTo>
                    <a:pt x="3016796" y="2851886"/>
                  </a:lnTo>
                  <a:lnTo>
                    <a:pt x="3017812" y="2869742"/>
                  </a:lnTo>
                  <a:lnTo>
                    <a:pt x="3018739" y="2887573"/>
                  </a:lnTo>
                  <a:lnTo>
                    <a:pt x="3019539" y="2905302"/>
                  </a:lnTo>
                  <a:lnTo>
                    <a:pt x="3043263" y="2904286"/>
                  </a:lnTo>
                  <a:close/>
                </a:path>
                <a:path w="3046094" h="4681855">
                  <a:moveTo>
                    <a:pt x="3044926" y="3119971"/>
                  </a:moveTo>
                  <a:lnTo>
                    <a:pt x="3021177" y="3119323"/>
                  </a:lnTo>
                  <a:lnTo>
                    <a:pt x="3020618" y="3137966"/>
                  </a:lnTo>
                  <a:lnTo>
                    <a:pt x="3019971" y="3156000"/>
                  </a:lnTo>
                  <a:lnTo>
                    <a:pt x="3019209" y="3174009"/>
                  </a:lnTo>
                  <a:lnTo>
                    <a:pt x="3018409" y="3190722"/>
                  </a:lnTo>
                  <a:lnTo>
                    <a:pt x="3042132" y="3191929"/>
                  </a:lnTo>
                  <a:lnTo>
                    <a:pt x="3043034" y="3172955"/>
                  </a:lnTo>
                  <a:lnTo>
                    <a:pt x="3043771" y="3155086"/>
                  </a:lnTo>
                  <a:lnTo>
                    <a:pt x="3044418" y="3137179"/>
                  </a:lnTo>
                  <a:lnTo>
                    <a:pt x="3044926" y="3119971"/>
                  </a:lnTo>
                  <a:close/>
                </a:path>
                <a:path w="3046094" h="4681855">
                  <a:moveTo>
                    <a:pt x="3046044" y="3047962"/>
                  </a:moveTo>
                  <a:lnTo>
                    <a:pt x="3045930" y="3005886"/>
                  </a:lnTo>
                  <a:lnTo>
                    <a:pt x="3045752" y="2990913"/>
                  </a:lnTo>
                  <a:lnTo>
                    <a:pt x="3045498" y="2976003"/>
                  </a:lnTo>
                  <a:lnTo>
                    <a:pt x="3021736" y="2976473"/>
                  </a:lnTo>
                  <a:lnTo>
                    <a:pt x="3021990" y="2991256"/>
                  </a:lnTo>
                  <a:lnTo>
                    <a:pt x="3022168" y="3005886"/>
                  </a:lnTo>
                  <a:lnTo>
                    <a:pt x="3022295" y="3047860"/>
                  </a:lnTo>
                  <a:lnTo>
                    <a:pt x="3046044" y="3047962"/>
                  </a:lnTo>
                  <a:close/>
                </a:path>
              </a:pathLst>
            </a:custGeom>
            <a:solidFill>
              <a:srgbClr val="672A40"/>
            </a:solidFill>
          </p:spPr>
          <p:txBody>
            <a:bodyPr wrap="square" lIns="0" tIns="0" rIns="0" bIns="0" rtlCol="0"/>
            <a:lstStyle/>
            <a:p>
              <a:endParaRPr sz="1500"/>
            </a:p>
          </p:txBody>
        </p:sp>
        <p:pic>
          <p:nvPicPr>
            <p:cNvPr id="11" name="object 11"/>
            <p:cNvPicPr/>
            <p:nvPr/>
          </p:nvPicPr>
          <p:blipFill>
            <a:blip r:embed="rId6" cstate="print"/>
            <a:stretch>
              <a:fillRect/>
            </a:stretch>
          </p:blipFill>
          <p:spPr>
            <a:xfrm>
              <a:off x="12703347" y="6024562"/>
              <a:ext cx="209778" cy="224828"/>
            </a:xfrm>
            <a:prstGeom prst="rect">
              <a:avLst/>
            </a:prstGeom>
          </p:spPr>
        </p:pic>
      </p:grpSp>
      <p:sp>
        <p:nvSpPr>
          <p:cNvPr id="5" name="object 5">
            <a:extLst>
              <a:ext uri="{C183D7F6-B498-43B3-948B-1728B52AA6E4}">
                <adec:decorative xmlns:adec="http://schemas.microsoft.com/office/drawing/2017/decorative" val="1"/>
              </a:ext>
            </a:extLst>
          </p:cNvPr>
          <p:cNvSpPr txBox="1"/>
          <p:nvPr/>
        </p:nvSpPr>
        <p:spPr>
          <a:xfrm>
            <a:off x="1121834" y="4307749"/>
            <a:ext cx="4323205" cy="564684"/>
          </a:xfrm>
          <a:prstGeom prst="rect">
            <a:avLst/>
          </a:prstGeom>
        </p:spPr>
        <p:txBody>
          <a:bodyPr vert="horz" wrap="square" lIns="0" tIns="10583" rIns="0" bIns="0" rtlCol="0">
            <a:spAutoFit/>
          </a:bodyPr>
          <a:lstStyle/>
          <a:p>
            <a:pPr marL="10583" marR="4233">
              <a:spcBef>
                <a:spcPts val="83"/>
              </a:spcBef>
            </a:pPr>
            <a:r>
              <a:rPr spc="-4">
                <a:solidFill>
                  <a:srgbClr val="231F20"/>
                </a:solidFill>
                <a:latin typeface="Calibri Light"/>
                <a:cs typeface="Calibri Light"/>
              </a:rPr>
              <a:t>Individual knowledge, </a:t>
            </a:r>
            <a:r>
              <a:rPr spc="-12">
                <a:solidFill>
                  <a:srgbClr val="231F20"/>
                </a:solidFill>
                <a:latin typeface="Calibri Light"/>
                <a:cs typeface="Calibri Light"/>
              </a:rPr>
              <a:t>attitudes, </a:t>
            </a:r>
            <a:r>
              <a:rPr spc="-8">
                <a:solidFill>
                  <a:srgbClr val="231F20"/>
                </a:solidFill>
                <a:latin typeface="Calibri Light"/>
                <a:cs typeface="Calibri Light"/>
              </a:rPr>
              <a:t> relationships</a:t>
            </a:r>
            <a:r>
              <a:rPr spc="-12">
                <a:solidFill>
                  <a:srgbClr val="231F20"/>
                </a:solidFill>
                <a:latin typeface="Calibri Light"/>
                <a:cs typeface="Calibri Light"/>
              </a:rPr>
              <a:t> </a:t>
            </a:r>
            <a:r>
              <a:rPr>
                <a:solidFill>
                  <a:srgbClr val="231F20"/>
                </a:solidFill>
                <a:latin typeface="Calibri Light"/>
                <a:cs typeface="Calibri Light"/>
              </a:rPr>
              <a:t>with</a:t>
            </a:r>
            <a:r>
              <a:rPr spc="-8">
                <a:solidFill>
                  <a:srgbClr val="231F20"/>
                </a:solidFill>
                <a:latin typeface="Calibri Light"/>
                <a:cs typeface="Calibri Light"/>
              </a:rPr>
              <a:t> family </a:t>
            </a:r>
            <a:r>
              <a:rPr>
                <a:solidFill>
                  <a:srgbClr val="231F20"/>
                </a:solidFill>
                <a:latin typeface="Calibri Light"/>
                <a:cs typeface="Calibri Light"/>
              </a:rPr>
              <a:t>and</a:t>
            </a:r>
            <a:r>
              <a:rPr spc="-8">
                <a:solidFill>
                  <a:srgbClr val="231F20"/>
                </a:solidFill>
                <a:latin typeface="Calibri Light"/>
                <a:cs typeface="Calibri Light"/>
              </a:rPr>
              <a:t> </a:t>
            </a:r>
            <a:r>
              <a:rPr>
                <a:solidFill>
                  <a:srgbClr val="231F20"/>
                </a:solidFill>
                <a:latin typeface="Calibri Light"/>
                <a:cs typeface="Calibri Light"/>
              </a:rPr>
              <a:t>friends.</a:t>
            </a:r>
            <a:endParaRPr>
              <a:latin typeface="Calibri Light"/>
              <a:cs typeface="Calibri Light"/>
            </a:endParaRPr>
          </a:p>
        </p:txBody>
      </p:sp>
      <p:sp>
        <p:nvSpPr>
          <p:cNvPr id="12" name="object 12">
            <a:extLst>
              <a:ext uri="{C183D7F6-B498-43B3-948B-1728B52AA6E4}">
                <adec:decorative xmlns:adec="http://schemas.microsoft.com/office/drawing/2017/decorative" val="1"/>
              </a:ext>
            </a:extLst>
          </p:cNvPr>
          <p:cNvSpPr txBox="1"/>
          <p:nvPr/>
        </p:nvSpPr>
        <p:spPr>
          <a:xfrm>
            <a:off x="8149392" y="5914032"/>
            <a:ext cx="845078" cy="241519"/>
          </a:xfrm>
          <a:prstGeom prst="rect">
            <a:avLst/>
          </a:prstGeom>
        </p:spPr>
        <p:txBody>
          <a:bodyPr vert="horz" wrap="square" lIns="0" tIns="10583" rIns="0" bIns="0" rtlCol="0">
            <a:spAutoFit/>
          </a:bodyPr>
          <a:lstStyle/>
          <a:p>
            <a:pPr marL="10583">
              <a:spcBef>
                <a:spcPts val="83"/>
              </a:spcBef>
            </a:pPr>
            <a:r>
              <a:rPr sz="1500" i="1" spc="-12">
                <a:solidFill>
                  <a:srgbClr val="020303"/>
                </a:solidFill>
                <a:latin typeface="Calibri"/>
                <a:cs typeface="Calibri"/>
              </a:rPr>
              <a:t>PRACTICES</a:t>
            </a:r>
            <a:endParaRPr sz="1500">
              <a:latin typeface="Calibri"/>
              <a:cs typeface="Calibri"/>
            </a:endParaRPr>
          </a:p>
        </p:txBody>
      </p:sp>
      <p:sp>
        <p:nvSpPr>
          <p:cNvPr id="13" name="object 13">
            <a:extLst>
              <a:ext uri="{C183D7F6-B498-43B3-948B-1728B52AA6E4}">
                <adec:decorative xmlns:adec="http://schemas.microsoft.com/office/drawing/2017/decorative" val="1"/>
              </a:ext>
            </a:extLst>
          </p:cNvPr>
          <p:cNvSpPr txBox="1"/>
          <p:nvPr/>
        </p:nvSpPr>
        <p:spPr>
          <a:xfrm rot="3660000">
            <a:off x="10136495" y="2444910"/>
            <a:ext cx="628074" cy="185435"/>
          </a:xfrm>
          <a:prstGeom prst="rect">
            <a:avLst/>
          </a:prstGeom>
        </p:spPr>
        <p:txBody>
          <a:bodyPr vert="horz" wrap="square" lIns="0" tIns="0" rIns="0" bIns="0" rtlCol="0">
            <a:spAutoFit/>
          </a:bodyPr>
          <a:lstStyle/>
          <a:p>
            <a:pPr>
              <a:lnSpc>
                <a:spcPts val="1425"/>
              </a:lnSpc>
            </a:pPr>
            <a:r>
              <a:rPr sz="1500" i="1" spc="-8">
                <a:solidFill>
                  <a:srgbClr val="020303"/>
                </a:solidFill>
                <a:latin typeface="Calibri"/>
                <a:cs typeface="Calibri"/>
              </a:rPr>
              <a:t>NORMS</a:t>
            </a:r>
            <a:endParaRPr sz="1500">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7799917" y="2017480"/>
            <a:ext cx="1472671" cy="1956347"/>
          </a:xfrm>
          <a:prstGeom prst="rect">
            <a:avLst/>
          </a:prstGeom>
        </p:spPr>
        <p:txBody>
          <a:bodyPr vert="horz" wrap="square" lIns="0" tIns="10583" rIns="0" bIns="0" rtlCol="0">
            <a:spAutoFit/>
          </a:bodyPr>
          <a:lstStyle/>
          <a:p>
            <a:pPr marL="250815">
              <a:spcBef>
                <a:spcPts val="83"/>
              </a:spcBef>
            </a:pPr>
            <a:r>
              <a:rPr sz="1500" spc="-8" dirty="0">
                <a:solidFill>
                  <a:srgbClr val="231F20"/>
                </a:solidFill>
                <a:latin typeface="Calibri"/>
                <a:cs typeface="Calibri"/>
              </a:rPr>
              <a:t>Societal</a:t>
            </a:r>
            <a:r>
              <a:rPr sz="1500" spc="-33" dirty="0">
                <a:solidFill>
                  <a:srgbClr val="231F20"/>
                </a:solidFill>
                <a:latin typeface="Calibri"/>
                <a:cs typeface="Calibri"/>
              </a:rPr>
              <a:t> </a:t>
            </a:r>
            <a:r>
              <a:rPr sz="1500" spc="-8" dirty="0">
                <a:solidFill>
                  <a:srgbClr val="231F20"/>
                </a:solidFill>
                <a:latin typeface="Calibri"/>
                <a:cs typeface="Calibri"/>
              </a:rPr>
              <a:t>Level</a:t>
            </a:r>
            <a:endParaRPr sz="1500" dirty="0">
              <a:latin typeface="Calibri"/>
              <a:cs typeface="Calibri"/>
            </a:endParaRPr>
          </a:p>
          <a:p>
            <a:pPr>
              <a:lnSpc>
                <a:spcPct val="100000"/>
              </a:lnSpc>
            </a:pPr>
            <a:endParaRPr sz="1500" dirty="0">
              <a:latin typeface="Calibri"/>
              <a:cs typeface="Calibri"/>
            </a:endParaRPr>
          </a:p>
          <a:p>
            <a:pPr>
              <a:spcBef>
                <a:spcPts val="12"/>
              </a:spcBef>
            </a:pPr>
            <a:endParaRPr sz="1208" dirty="0">
              <a:latin typeface="Calibri"/>
              <a:cs typeface="Calibri"/>
            </a:endParaRPr>
          </a:p>
          <a:p>
            <a:pPr marL="269864" marR="263514" indent="529" algn="ctr">
              <a:lnSpc>
                <a:spcPct val="74100"/>
              </a:lnSpc>
              <a:spcBef>
                <a:spcPts val="4"/>
              </a:spcBef>
            </a:pPr>
            <a:r>
              <a:rPr sz="1500" spc="-12" dirty="0">
                <a:solidFill>
                  <a:srgbClr val="231F20"/>
                </a:solidFill>
                <a:latin typeface="Calibri"/>
                <a:cs typeface="Calibri"/>
              </a:rPr>
              <a:t>System </a:t>
            </a:r>
            <a:r>
              <a:rPr sz="1500" dirty="0">
                <a:solidFill>
                  <a:srgbClr val="231F20"/>
                </a:solidFill>
                <a:latin typeface="Calibri"/>
                <a:cs typeface="Calibri"/>
              </a:rPr>
              <a:t>and </a:t>
            </a:r>
            <a:r>
              <a:rPr sz="1500" spc="-329" dirty="0">
                <a:solidFill>
                  <a:srgbClr val="231F20"/>
                </a:solidFill>
                <a:latin typeface="Calibri"/>
                <a:cs typeface="Calibri"/>
              </a:rPr>
              <a:t> </a:t>
            </a:r>
            <a:r>
              <a:rPr sz="1500" dirty="0">
                <a:solidFill>
                  <a:srgbClr val="231F20"/>
                </a:solidFill>
                <a:latin typeface="Calibri"/>
                <a:cs typeface="Calibri"/>
              </a:rPr>
              <a:t>In</a:t>
            </a:r>
            <a:r>
              <a:rPr sz="1500" spc="-17" dirty="0">
                <a:solidFill>
                  <a:srgbClr val="231F20"/>
                </a:solidFill>
                <a:latin typeface="Calibri"/>
                <a:cs typeface="Calibri"/>
              </a:rPr>
              <a:t>s</a:t>
            </a:r>
            <a:r>
              <a:rPr sz="1500" spc="-8" dirty="0">
                <a:solidFill>
                  <a:srgbClr val="231F20"/>
                </a:solidFill>
                <a:latin typeface="Calibri"/>
                <a:cs typeface="Calibri"/>
              </a:rPr>
              <a:t>titutional  Level</a:t>
            </a:r>
            <a:endParaRPr sz="1500" dirty="0">
              <a:latin typeface="Calibri"/>
              <a:cs typeface="Calibri"/>
            </a:endParaRPr>
          </a:p>
          <a:p>
            <a:pPr>
              <a:lnSpc>
                <a:spcPct val="100000"/>
              </a:lnSpc>
            </a:pPr>
            <a:endParaRPr sz="1500" dirty="0">
              <a:latin typeface="Calibri"/>
              <a:cs typeface="Calibri"/>
            </a:endParaRPr>
          </a:p>
          <a:p>
            <a:pPr>
              <a:spcBef>
                <a:spcPts val="37"/>
              </a:spcBef>
            </a:pPr>
            <a:endParaRPr sz="1333" dirty="0">
              <a:latin typeface="Calibri"/>
              <a:cs typeface="Calibri"/>
            </a:endParaRPr>
          </a:p>
          <a:p>
            <a:pPr marL="10583" marR="4233" algn="ctr">
              <a:lnSpc>
                <a:spcPct val="74100"/>
              </a:lnSpc>
            </a:pPr>
            <a:r>
              <a:rPr sz="1500" spc="-8" dirty="0" err="1">
                <a:solidFill>
                  <a:srgbClr val="231F20"/>
                </a:solidFill>
                <a:latin typeface="Calibri"/>
                <a:cs typeface="Calibri"/>
              </a:rPr>
              <a:t>Organisational</a:t>
            </a:r>
            <a:r>
              <a:rPr sz="1500" spc="-67" dirty="0">
                <a:solidFill>
                  <a:srgbClr val="231F20"/>
                </a:solidFill>
                <a:latin typeface="Calibri"/>
                <a:cs typeface="Calibri"/>
              </a:rPr>
              <a:t> </a:t>
            </a:r>
            <a:r>
              <a:rPr sz="1500" dirty="0">
                <a:solidFill>
                  <a:srgbClr val="231F20"/>
                </a:solidFill>
                <a:latin typeface="Calibri"/>
                <a:cs typeface="Calibri"/>
              </a:rPr>
              <a:t>and </a:t>
            </a:r>
            <a:r>
              <a:rPr sz="1500" spc="-329" dirty="0">
                <a:solidFill>
                  <a:srgbClr val="231F20"/>
                </a:solidFill>
                <a:latin typeface="Calibri"/>
                <a:cs typeface="Calibri"/>
              </a:rPr>
              <a:t> </a:t>
            </a:r>
            <a:r>
              <a:rPr sz="1500" spc="-4" dirty="0">
                <a:solidFill>
                  <a:srgbClr val="231F20"/>
                </a:solidFill>
                <a:latin typeface="Calibri"/>
                <a:cs typeface="Calibri"/>
              </a:rPr>
              <a:t>Community</a:t>
            </a:r>
            <a:r>
              <a:rPr sz="1500" spc="-25" dirty="0">
                <a:solidFill>
                  <a:srgbClr val="231F20"/>
                </a:solidFill>
                <a:latin typeface="Calibri"/>
                <a:cs typeface="Calibri"/>
              </a:rPr>
              <a:t> </a:t>
            </a:r>
            <a:r>
              <a:rPr sz="1500" spc="-8" dirty="0">
                <a:solidFill>
                  <a:srgbClr val="231F20"/>
                </a:solidFill>
                <a:latin typeface="Calibri"/>
                <a:cs typeface="Calibri"/>
              </a:rPr>
              <a:t>Level</a:t>
            </a:r>
            <a:endParaRPr sz="1500" dirty="0">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7979939" y="4720103"/>
            <a:ext cx="1112838" cy="591059"/>
          </a:xfrm>
          <a:prstGeom prst="rect">
            <a:avLst/>
          </a:prstGeom>
        </p:spPr>
        <p:txBody>
          <a:bodyPr vert="horz" wrap="square" lIns="0" tIns="69850" rIns="0" bIns="0" rtlCol="0">
            <a:spAutoFit/>
          </a:bodyPr>
          <a:lstStyle/>
          <a:p>
            <a:pPr marL="10583" marR="4233" algn="ctr">
              <a:lnSpc>
                <a:spcPct val="74100"/>
              </a:lnSpc>
              <a:spcBef>
                <a:spcPts val="550"/>
              </a:spcBef>
            </a:pPr>
            <a:r>
              <a:rPr sz="1500">
                <a:solidFill>
                  <a:srgbClr val="231F20"/>
                </a:solidFill>
                <a:latin typeface="Calibri"/>
                <a:cs typeface="Calibri"/>
              </a:rPr>
              <a:t>Individual</a:t>
            </a:r>
            <a:r>
              <a:rPr sz="1500" spc="-83">
                <a:solidFill>
                  <a:srgbClr val="231F20"/>
                </a:solidFill>
                <a:latin typeface="Calibri"/>
                <a:cs typeface="Calibri"/>
              </a:rPr>
              <a:t> </a:t>
            </a:r>
            <a:r>
              <a:rPr sz="1500">
                <a:solidFill>
                  <a:srgbClr val="231F20"/>
                </a:solidFill>
                <a:latin typeface="Calibri"/>
                <a:cs typeface="Calibri"/>
              </a:rPr>
              <a:t>and </a:t>
            </a:r>
            <a:r>
              <a:rPr sz="1500" spc="-329">
                <a:solidFill>
                  <a:srgbClr val="231F20"/>
                </a:solidFill>
                <a:latin typeface="Calibri"/>
                <a:cs typeface="Calibri"/>
              </a:rPr>
              <a:t> </a:t>
            </a:r>
            <a:r>
              <a:rPr sz="1500" spc="-8">
                <a:solidFill>
                  <a:srgbClr val="231F20"/>
                </a:solidFill>
                <a:latin typeface="Calibri"/>
                <a:cs typeface="Calibri"/>
              </a:rPr>
              <a:t>Relationship </a:t>
            </a:r>
            <a:r>
              <a:rPr sz="1500" spc="-4">
                <a:solidFill>
                  <a:srgbClr val="231F20"/>
                </a:solidFill>
                <a:latin typeface="Calibri"/>
                <a:cs typeface="Calibri"/>
              </a:rPr>
              <a:t> </a:t>
            </a:r>
            <a:r>
              <a:rPr sz="1500" spc="-8">
                <a:solidFill>
                  <a:srgbClr val="231F20"/>
                </a:solidFill>
                <a:latin typeface="Calibri"/>
                <a:cs typeface="Calibri"/>
              </a:rPr>
              <a:t>Level</a:t>
            </a:r>
            <a:endParaRPr sz="1500">
              <a:latin typeface="Calibri"/>
              <a:cs typeface="Calibri"/>
            </a:endParaRPr>
          </a:p>
        </p:txBody>
      </p:sp>
      <p:grpSp>
        <p:nvGrpSpPr>
          <p:cNvPr id="16" name="object 16">
            <a:extLst>
              <a:ext uri="{C183D7F6-B498-43B3-948B-1728B52AA6E4}">
                <adec:decorative xmlns:adec="http://schemas.microsoft.com/office/drawing/2017/decorative" val="1"/>
              </a:ext>
            </a:extLst>
          </p:cNvPr>
          <p:cNvGrpSpPr/>
          <p:nvPr/>
        </p:nvGrpSpPr>
        <p:grpSpPr>
          <a:xfrm>
            <a:off x="1121834" y="2119592"/>
            <a:ext cx="6630458" cy="2883429"/>
            <a:chOff x="1346200" y="2543510"/>
            <a:chExt cx="7956550" cy="3460115"/>
          </a:xfrm>
        </p:grpSpPr>
        <p:sp>
          <p:nvSpPr>
            <p:cNvPr id="17" name="object 17"/>
            <p:cNvSpPr/>
            <p:nvPr/>
          </p:nvSpPr>
          <p:spPr>
            <a:xfrm>
              <a:off x="1346200" y="2616199"/>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18" name="object 18"/>
            <p:cNvSpPr/>
            <p:nvPr/>
          </p:nvSpPr>
          <p:spPr>
            <a:xfrm>
              <a:off x="9225417" y="2556210"/>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19" name="object 19"/>
            <p:cNvSpPr/>
            <p:nvPr/>
          </p:nvSpPr>
          <p:spPr>
            <a:xfrm>
              <a:off x="1346200" y="3485592"/>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0" name="object 20"/>
            <p:cNvSpPr/>
            <p:nvPr/>
          </p:nvSpPr>
          <p:spPr>
            <a:xfrm>
              <a:off x="9225417" y="3425601"/>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21" name="object 21"/>
            <p:cNvSpPr/>
            <p:nvPr/>
          </p:nvSpPr>
          <p:spPr>
            <a:xfrm>
              <a:off x="1346200" y="4514292"/>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2" name="object 22"/>
            <p:cNvSpPr/>
            <p:nvPr/>
          </p:nvSpPr>
          <p:spPr>
            <a:xfrm>
              <a:off x="9225417" y="4454301"/>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sp>
          <p:nvSpPr>
            <p:cNvPr id="23" name="object 23"/>
            <p:cNvSpPr/>
            <p:nvPr/>
          </p:nvSpPr>
          <p:spPr>
            <a:xfrm>
              <a:off x="1346200" y="5930900"/>
              <a:ext cx="7943850" cy="0"/>
            </a:xfrm>
            <a:custGeom>
              <a:avLst/>
              <a:gdLst/>
              <a:ahLst/>
              <a:cxnLst/>
              <a:rect l="l" t="t" r="r" b="b"/>
              <a:pathLst>
                <a:path w="7943850">
                  <a:moveTo>
                    <a:pt x="0" y="0"/>
                  </a:moveTo>
                  <a:lnTo>
                    <a:pt x="7943735" y="0"/>
                  </a:lnTo>
                </a:path>
              </a:pathLst>
            </a:custGeom>
            <a:ln w="25400">
              <a:solidFill>
                <a:srgbClr val="C7964B"/>
              </a:solidFill>
            </a:ln>
          </p:spPr>
          <p:txBody>
            <a:bodyPr wrap="square" lIns="0" tIns="0" rIns="0" bIns="0" rtlCol="0"/>
            <a:lstStyle/>
            <a:p>
              <a:endParaRPr sz="1500"/>
            </a:p>
          </p:txBody>
        </p:sp>
        <p:sp>
          <p:nvSpPr>
            <p:cNvPr id="24" name="object 24"/>
            <p:cNvSpPr/>
            <p:nvPr/>
          </p:nvSpPr>
          <p:spPr>
            <a:xfrm>
              <a:off x="9225417" y="5870910"/>
              <a:ext cx="64769" cy="120014"/>
            </a:xfrm>
            <a:custGeom>
              <a:avLst/>
              <a:gdLst/>
              <a:ahLst/>
              <a:cxnLst/>
              <a:rect l="l" t="t" r="r" b="b"/>
              <a:pathLst>
                <a:path w="64770" h="120014">
                  <a:moveTo>
                    <a:pt x="0" y="0"/>
                  </a:moveTo>
                  <a:lnTo>
                    <a:pt x="64528" y="59994"/>
                  </a:lnTo>
                  <a:lnTo>
                    <a:pt x="0" y="119976"/>
                  </a:lnTo>
                </a:path>
              </a:pathLst>
            </a:custGeom>
            <a:ln w="25400">
              <a:solidFill>
                <a:srgbClr val="C7964B"/>
              </a:solidFill>
            </a:ln>
          </p:spPr>
          <p:txBody>
            <a:bodyPr wrap="square" lIns="0" tIns="0" rIns="0" bIns="0" rtlCol="0"/>
            <a:lstStyle/>
            <a:p>
              <a:endParaRPr sz="1500"/>
            </a:p>
          </p:txBody>
        </p:sp>
      </p:grpSp>
      <p:sp>
        <p:nvSpPr>
          <p:cNvPr id="25" name="object 25">
            <a:extLst>
              <a:ext uri="{C183D7F6-B498-43B3-948B-1728B52AA6E4}">
                <adec:decorative xmlns:adec="http://schemas.microsoft.com/office/drawing/2017/decorative" val="1"/>
              </a:ext>
            </a:extLst>
          </p:cNvPr>
          <p:cNvSpPr txBox="1"/>
          <p:nvPr/>
        </p:nvSpPr>
        <p:spPr>
          <a:xfrm rot="17580000">
            <a:off x="5931700" y="2834399"/>
            <a:ext cx="1018106" cy="195053"/>
          </a:xfrm>
          <a:prstGeom prst="rect">
            <a:avLst/>
          </a:prstGeom>
        </p:spPr>
        <p:txBody>
          <a:bodyPr vert="horz" wrap="square" lIns="0" tIns="0" rIns="0" bIns="0" rtlCol="0">
            <a:spAutoFit/>
          </a:bodyPr>
          <a:lstStyle/>
          <a:p>
            <a:pPr>
              <a:lnSpc>
                <a:spcPts val="1458"/>
              </a:lnSpc>
            </a:pPr>
            <a:r>
              <a:rPr sz="1500" i="1" spc="-42">
                <a:solidFill>
                  <a:srgbClr val="020303"/>
                </a:solidFill>
                <a:latin typeface="Calibri"/>
                <a:cs typeface="Calibri"/>
              </a:rPr>
              <a:t>S</a:t>
            </a:r>
            <a:r>
              <a:rPr sz="1500" i="1" spc="-8">
                <a:solidFill>
                  <a:srgbClr val="020303"/>
                </a:solidFill>
                <a:latin typeface="Calibri"/>
                <a:cs typeface="Calibri"/>
              </a:rPr>
              <a:t>TRU</a:t>
            </a:r>
            <a:r>
              <a:rPr sz="1500" i="1" spc="-25">
                <a:solidFill>
                  <a:srgbClr val="020303"/>
                </a:solidFill>
                <a:latin typeface="Calibri"/>
                <a:cs typeface="Calibri"/>
              </a:rPr>
              <a:t>C</a:t>
            </a:r>
            <a:r>
              <a:rPr sz="2250" i="1" spc="-12" baseline="3086">
                <a:solidFill>
                  <a:srgbClr val="020303"/>
                </a:solidFill>
                <a:latin typeface="Calibri"/>
                <a:cs typeface="Calibri"/>
              </a:rPr>
              <a:t>TUR</a:t>
            </a:r>
            <a:r>
              <a:rPr sz="2250" i="1" spc="-68" baseline="3086">
                <a:solidFill>
                  <a:srgbClr val="020303"/>
                </a:solidFill>
                <a:latin typeface="Calibri"/>
                <a:cs typeface="Calibri"/>
              </a:rPr>
              <a:t>E</a:t>
            </a:r>
            <a:r>
              <a:rPr sz="2250" i="1" spc="-6" baseline="4629">
                <a:solidFill>
                  <a:srgbClr val="020303"/>
                </a:solidFill>
                <a:latin typeface="Calibri"/>
                <a:cs typeface="Calibri"/>
              </a:rPr>
              <a:t>S</a:t>
            </a:r>
            <a:endParaRPr sz="2250" baseline="4629">
              <a:latin typeface="Calibri"/>
              <a:cs typeface="Calibri"/>
            </a:endParaRPr>
          </a:p>
        </p:txBody>
      </p:sp>
      <p:sp>
        <p:nvSpPr>
          <p:cNvPr id="32" name="TextBox 31">
            <a:extLst>
              <a:ext uri="{FF2B5EF4-FFF2-40B4-BE49-F238E27FC236}">
                <a16:creationId xmlns:a16="http://schemas.microsoft.com/office/drawing/2014/main" id="{E008C767-36DB-4BBF-9B64-7837FF9A59F9}"/>
              </a:ext>
              <a:ext uri="{C183D7F6-B498-43B3-948B-1728B52AA6E4}">
                <adec:decorative xmlns:adec="http://schemas.microsoft.com/office/drawing/2017/decorative" val="1"/>
              </a:ext>
            </a:extLst>
          </p:cNvPr>
          <p:cNvSpPr txBox="1"/>
          <p:nvPr/>
        </p:nvSpPr>
        <p:spPr>
          <a:xfrm>
            <a:off x="1050488" y="1760409"/>
            <a:ext cx="6093724" cy="369332"/>
          </a:xfrm>
          <a:prstGeom prst="rect">
            <a:avLst/>
          </a:prstGeom>
          <a:noFill/>
        </p:spPr>
        <p:txBody>
          <a:bodyPr wrap="square">
            <a:spAutoFit/>
          </a:bodyPr>
          <a:lstStyle/>
          <a:p>
            <a:pPr marL="10583">
              <a:spcBef>
                <a:spcPts val="83"/>
              </a:spcBef>
            </a:pPr>
            <a:r>
              <a:rPr lang="en-AU" sz="1800" spc="-4">
                <a:solidFill>
                  <a:srgbClr val="231F20"/>
                </a:solidFill>
                <a:latin typeface="Calibri Light"/>
                <a:cs typeface="Calibri Light"/>
              </a:rPr>
              <a:t>Societal</a:t>
            </a:r>
            <a:r>
              <a:rPr lang="en-AU" sz="1800" spc="-17">
                <a:solidFill>
                  <a:srgbClr val="231F20"/>
                </a:solidFill>
                <a:latin typeface="Calibri Light"/>
                <a:cs typeface="Calibri Light"/>
              </a:rPr>
              <a:t> </a:t>
            </a:r>
            <a:r>
              <a:rPr lang="en-AU" sz="1800">
                <a:solidFill>
                  <a:srgbClr val="231F20"/>
                </a:solidFill>
                <a:latin typeface="Calibri Light"/>
                <a:cs typeface="Calibri Light"/>
              </a:rPr>
              <a:t>norms,</a:t>
            </a:r>
            <a:r>
              <a:rPr lang="en-AU" sz="1800" spc="-17">
                <a:solidFill>
                  <a:srgbClr val="231F20"/>
                </a:solidFill>
                <a:latin typeface="Calibri Light"/>
                <a:cs typeface="Calibri Light"/>
              </a:rPr>
              <a:t> </a:t>
            </a:r>
            <a:r>
              <a:rPr lang="en-AU" sz="1800" spc="-8">
                <a:solidFill>
                  <a:srgbClr val="231F20"/>
                </a:solidFill>
                <a:latin typeface="Calibri Light"/>
                <a:cs typeface="Calibri Light"/>
              </a:rPr>
              <a:t>cultural</a:t>
            </a:r>
            <a:r>
              <a:rPr lang="en-AU" sz="1800" spc="-17">
                <a:solidFill>
                  <a:srgbClr val="231F20"/>
                </a:solidFill>
                <a:latin typeface="Calibri Light"/>
                <a:cs typeface="Calibri Light"/>
              </a:rPr>
              <a:t> </a:t>
            </a:r>
            <a:r>
              <a:rPr lang="en-AU" sz="1800" spc="-4">
                <a:solidFill>
                  <a:srgbClr val="231F20"/>
                </a:solidFill>
                <a:latin typeface="Calibri Light"/>
                <a:cs typeface="Calibri Light"/>
              </a:rPr>
              <a:t>values.</a:t>
            </a:r>
            <a:endParaRPr lang="en-AU" sz="1800">
              <a:latin typeface="Calibri Light"/>
              <a:cs typeface="Calibri Light"/>
            </a:endParaRPr>
          </a:p>
        </p:txBody>
      </p:sp>
      <p:sp>
        <p:nvSpPr>
          <p:cNvPr id="34" name="TextBox 33">
            <a:extLst>
              <a:ext uri="{FF2B5EF4-FFF2-40B4-BE49-F238E27FC236}">
                <a16:creationId xmlns:a16="http://schemas.microsoft.com/office/drawing/2014/main" id="{BB5AB5EF-A3B0-4392-99B0-53E35A25E50D}"/>
              </a:ext>
              <a:ext uri="{C183D7F6-B498-43B3-948B-1728B52AA6E4}">
                <adec:decorative xmlns:adec="http://schemas.microsoft.com/office/drawing/2017/decorative" val="1"/>
              </a:ext>
            </a:extLst>
          </p:cNvPr>
          <p:cNvSpPr txBox="1"/>
          <p:nvPr/>
        </p:nvSpPr>
        <p:spPr>
          <a:xfrm>
            <a:off x="1058881" y="2495163"/>
            <a:ext cx="6093724" cy="369332"/>
          </a:xfrm>
          <a:prstGeom prst="rect">
            <a:avLst/>
          </a:prstGeom>
          <a:noFill/>
        </p:spPr>
        <p:txBody>
          <a:bodyPr wrap="square">
            <a:spAutoFit/>
          </a:bodyPr>
          <a:lstStyle/>
          <a:p>
            <a:r>
              <a:rPr lang="en-AU" sz="1800" spc="-4">
                <a:solidFill>
                  <a:srgbClr val="231F20"/>
                </a:solidFill>
                <a:latin typeface="Calibri Light"/>
                <a:cs typeface="Calibri Light"/>
              </a:rPr>
              <a:t>Public</a:t>
            </a:r>
            <a:r>
              <a:rPr lang="en-AU" sz="1800" spc="-12">
                <a:solidFill>
                  <a:srgbClr val="231F20"/>
                </a:solidFill>
                <a:latin typeface="Calibri Light"/>
                <a:cs typeface="Calibri Light"/>
              </a:rPr>
              <a:t> </a:t>
            </a:r>
            <a:r>
              <a:rPr lang="en-AU" sz="1800">
                <a:solidFill>
                  <a:srgbClr val="231F20"/>
                </a:solidFill>
                <a:latin typeface="Calibri Light"/>
                <a:cs typeface="Calibri Light"/>
              </a:rPr>
              <a:t>policies,</a:t>
            </a:r>
            <a:r>
              <a:rPr lang="en-AU" sz="1800" spc="-8">
                <a:solidFill>
                  <a:srgbClr val="231F20"/>
                </a:solidFill>
                <a:latin typeface="Calibri Light"/>
                <a:cs typeface="Calibri Light"/>
              </a:rPr>
              <a:t> laws,</a:t>
            </a:r>
            <a:r>
              <a:rPr lang="en-AU" sz="1800" spc="-12">
                <a:solidFill>
                  <a:srgbClr val="231F20"/>
                </a:solidFill>
                <a:latin typeface="Calibri Light"/>
                <a:cs typeface="Calibri Light"/>
              </a:rPr>
              <a:t> </a:t>
            </a:r>
            <a:r>
              <a:rPr lang="en-AU" sz="1800" spc="-8">
                <a:solidFill>
                  <a:srgbClr val="231F20"/>
                </a:solidFill>
                <a:latin typeface="Calibri Light"/>
                <a:cs typeface="Calibri Light"/>
              </a:rPr>
              <a:t>governments</a:t>
            </a:r>
            <a:endParaRPr lang="en-AU"/>
          </a:p>
        </p:txBody>
      </p:sp>
      <p:sp>
        <p:nvSpPr>
          <p:cNvPr id="36" name="TextBox 35">
            <a:extLst>
              <a:ext uri="{FF2B5EF4-FFF2-40B4-BE49-F238E27FC236}">
                <a16:creationId xmlns:a16="http://schemas.microsoft.com/office/drawing/2014/main" id="{1ECE6968-2AEB-4CCA-A9DE-747B94A528FF}"/>
              </a:ext>
              <a:ext uri="{C183D7F6-B498-43B3-948B-1728B52AA6E4}">
                <adec:decorative xmlns:adec="http://schemas.microsoft.com/office/drawing/2017/decorative" val="1"/>
              </a:ext>
            </a:extLst>
          </p:cNvPr>
          <p:cNvSpPr txBox="1"/>
          <p:nvPr/>
        </p:nvSpPr>
        <p:spPr>
          <a:xfrm>
            <a:off x="1033012" y="3303944"/>
            <a:ext cx="6093724" cy="369332"/>
          </a:xfrm>
          <a:prstGeom prst="rect">
            <a:avLst/>
          </a:prstGeom>
          <a:noFill/>
        </p:spPr>
        <p:txBody>
          <a:bodyPr wrap="square">
            <a:spAutoFit/>
          </a:bodyPr>
          <a:lstStyle/>
          <a:p>
            <a:pPr marL="10583" marR="71435"/>
            <a:r>
              <a:rPr lang="en-AU" sz="1800">
                <a:solidFill>
                  <a:srgbClr val="231F20"/>
                </a:solidFill>
                <a:latin typeface="Calibri Light"/>
                <a:cs typeface="Calibri Light"/>
              </a:rPr>
              <a:t>Schools, </a:t>
            </a:r>
            <a:r>
              <a:rPr lang="en-AU" sz="1800" spc="-8">
                <a:solidFill>
                  <a:srgbClr val="231F20"/>
                </a:solidFill>
                <a:latin typeface="Calibri Light"/>
                <a:cs typeface="Calibri Light"/>
              </a:rPr>
              <a:t>workplaces, </a:t>
            </a:r>
            <a:r>
              <a:rPr lang="en-AU" sz="1800">
                <a:solidFill>
                  <a:srgbClr val="231F20"/>
                </a:solidFill>
                <a:latin typeface="Calibri Light"/>
                <a:cs typeface="Calibri Light"/>
              </a:rPr>
              <a:t>sports </a:t>
            </a:r>
            <a:r>
              <a:rPr lang="en-AU" sz="1800" spc="-4">
                <a:solidFill>
                  <a:srgbClr val="231F20"/>
                </a:solidFill>
                <a:latin typeface="Calibri Light"/>
                <a:cs typeface="Calibri Light"/>
              </a:rPr>
              <a:t>clubs, </a:t>
            </a:r>
            <a:r>
              <a:rPr lang="en-AU" sz="1800" spc="-329">
                <a:solidFill>
                  <a:srgbClr val="231F20"/>
                </a:solidFill>
                <a:latin typeface="Calibri Light"/>
                <a:cs typeface="Calibri Light"/>
              </a:rPr>
              <a:t> </a:t>
            </a:r>
            <a:r>
              <a:rPr lang="en-AU" sz="1800">
                <a:solidFill>
                  <a:srgbClr val="231F20"/>
                </a:solidFill>
                <a:latin typeface="Calibri Light"/>
                <a:cs typeface="Calibri Light"/>
              </a:rPr>
              <a:t>public</a:t>
            </a:r>
            <a:r>
              <a:rPr lang="en-AU" sz="1800" spc="-4">
                <a:solidFill>
                  <a:srgbClr val="231F20"/>
                </a:solidFill>
                <a:latin typeface="Calibri Light"/>
                <a:cs typeface="Calibri Light"/>
              </a:rPr>
              <a:t> </a:t>
            </a:r>
            <a:r>
              <a:rPr lang="en-AU" sz="1800">
                <a:solidFill>
                  <a:srgbClr val="231F20"/>
                </a:solidFill>
                <a:latin typeface="Calibri Light"/>
                <a:cs typeface="Calibri Light"/>
              </a:rPr>
              <a:t>spaces.</a:t>
            </a:r>
            <a:endParaRPr lang="en-AU" sz="1800">
              <a:latin typeface="Calibri Light"/>
              <a:cs typeface="Calibri Light"/>
            </a:endParaRPr>
          </a:p>
        </p:txBody>
      </p:sp>
    </p:spTree>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F2B269-446C-469B-90A2-7EA3894A51FD}"/>
              </a:ext>
            </a:extLst>
          </p:cNvPr>
          <p:cNvSpPr>
            <a:spLocks noGrp="1"/>
          </p:cNvSpPr>
          <p:nvPr>
            <p:ph type="ctrTitle"/>
          </p:nvPr>
        </p:nvSpPr>
        <p:spPr>
          <a:xfrm>
            <a:off x="656165" y="2656305"/>
            <a:ext cx="9144000" cy="2387600"/>
          </a:xfrm>
        </p:spPr>
        <p:txBody>
          <a:bodyPr/>
          <a:lstStyle/>
          <a:p>
            <a:r>
              <a:rPr lang="en-AU" dirty="0">
                <a:solidFill>
                  <a:srgbClr val="FFFFFF"/>
                </a:solidFill>
                <a:cs typeface="Calibri"/>
              </a:rPr>
              <a:t>PREVENTION OF GENDER-BASED VIOLENCE </a:t>
            </a:r>
            <a:r>
              <a:rPr lang="en-AU" spc="4" dirty="0">
                <a:solidFill>
                  <a:srgbClr val="FFFFFF"/>
                </a:solidFill>
                <a:cs typeface="Calibri"/>
              </a:rPr>
              <a:t>IN</a:t>
            </a:r>
            <a:r>
              <a:rPr lang="en-AU" spc="-54" dirty="0">
                <a:solidFill>
                  <a:srgbClr val="FFFFFF"/>
                </a:solidFill>
                <a:cs typeface="Calibri"/>
              </a:rPr>
              <a:t> AND THROUGH </a:t>
            </a:r>
            <a:r>
              <a:rPr lang="en-AU" spc="-129" dirty="0">
                <a:solidFill>
                  <a:srgbClr val="FFFFFF"/>
                </a:solidFill>
                <a:cs typeface="Calibri"/>
              </a:rPr>
              <a:t>CRIMINOLOGY</a:t>
            </a:r>
            <a:endParaRPr lang="en-AU" dirty="0"/>
          </a:p>
        </p:txBody>
      </p:sp>
      <p:sp>
        <p:nvSpPr>
          <p:cNvPr id="4" name="object 4"/>
          <p:cNvSpPr txBox="1"/>
          <p:nvPr/>
        </p:nvSpPr>
        <p:spPr>
          <a:xfrm>
            <a:off x="799571" y="5520605"/>
            <a:ext cx="7286094" cy="626239"/>
          </a:xfrm>
          <a:prstGeom prst="rect">
            <a:avLst/>
          </a:prstGeom>
        </p:spPr>
        <p:txBody>
          <a:bodyPr vert="horz" wrap="square" lIns="0" tIns="10583" rIns="0" bIns="0" rtlCol="0">
            <a:spAutoFit/>
          </a:bodyPr>
          <a:lstStyle/>
          <a:p>
            <a:pPr marL="10583" marR="4233">
              <a:spcBef>
                <a:spcPts val="83"/>
              </a:spcBef>
            </a:pPr>
            <a:r>
              <a:rPr sz="2000" spc="-8" dirty="0">
                <a:solidFill>
                  <a:srgbClr val="FFFFFF"/>
                </a:solidFill>
                <a:latin typeface="Calibri"/>
                <a:cs typeface="Calibri"/>
              </a:rPr>
              <a:t>Understanding</a:t>
            </a:r>
            <a:r>
              <a:rPr sz="2000" spc="-4" dirty="0">
                <a:solidFill>
                  <a:srgbClr val="FFFFFF"/>
                </a:solidFill>
                <a:latin typeface="Calibri"/>
                <a:cs typeface="Calibri"/>
              </a:rPr>
              <a:t> how</a:t>
            </a:r>
            <a:r>
              <a:rPr sz="2000" dirty="0">
                <a:solidFill>
                  <a:srgbClr val="FFFFFF"/>
                </a:solidFill>
                <a:latin typeface="Calibri"/>
                <a:cs typeface="Calibri"/>
              </a:rPr>
              <a:t> </a:t>
            </a:r>
            <a:r>
              <a:rPr lang="en-AU" sz="2000" spc="-4" dirty="0">
                <a:solidFill>
                  <a:srgbClr val="FFFFFF"/>
                </a:solidFill>
                <a:latin typeface="Calibri"/>
                <a:cs typeface="Calibri"/>
              </a:rPr>
              <a:t>criminal justice</a:t>
            </a:r>
            <a:r>
              <a:rPr sz="2000" spc="-4" dirty="0">
                <a:solidFill>
                  <a:srgbClr val="FFFFFF"/>
                </a:solidFill>
                <a:latin typeface="Calibri"/>
                <a:cs typeface="Calibri"/>
              </a:rPr>
              <a:t> </a:t>
            </a:r>
            <a:r>
              <a:rPr sz="2000" spc="-12" dirty="0">
                <a:solidFill>
                  <a:srgbClr val="FFFFFF"/>
                </a:solidFill>
                <a:latin typeface="Calibri"/>
                <a:cs typeface="Calibri"/>
              </a:rPr>
              <a:t>systems</a:t>
            </a:r>
            <a:r>
              <a:rPr sz="2000" dirty="0">
                <a:solidFill>
                  <a:srgbClr val="FFFFFF"/>
                </a:solidFill>
                <a:latin typeface="Calibri"/>
                <a:cs typeface="Calibri"/>
              </a:rPr>
              <a:t> and</a:t>
            </a:r>
            <a:r>
              <a:rPr sz="2000" spc="-4" dirty="0">
                <a:solidFill>
                  <a:srgbClr val="FFFFFF"/>
                </a:solidFill>
                <a:latin typeface="Calibri"/>
                <a:cs typeface="Calibri"/>
              </a:rPr>
              <a:t> </a:t>
            </a:r>
            <a:r>
              <a:rPr sz="2000" spc="-12" dirty="0">
                <a:solidFill>
                  <a:srgbClr val="FFFFFF"/>
                </a:solidFill>
                <a:latin typeface="Calibri"/>
                <a:cs typeface="Calibri"/>
              </a:rPr>
              <a:t>settings</a:t>
            </a:r>
            <a:r>
              <a:rPr sz="2000" dirty="0">
                <a:solidFill>
                  <a:srgbClr val="FFFFFF"/>
                </a:solidFill>
                <a:latin typeface="Calibri"/>
                <a:cs typeface="Calibri"/>
              </a:rPr>
              <a:t> </a:t>
            </a:r>
            <a:r>
              <a:rPr sz="2000" spc="-4" dirty="0">
                <a:solidFill>
                  <a:srgbClr val="FFFFFF"/>
                </a:solidFill>
                <a:latin typeface="Calibri"/>
                <a:cs typeface="Calibri"/>
              </a:rPr>
              <a:t>can</a:t>
            </a:r>
            <a:r>
              <a:rPr sz="2000" dirty="0">
                <a:solidFill>
                  <a:srgbClr val="FFFFFF"/>
                </a:solidFill>
                <a:latin typeface="Calibri"/>
                <a:cs typeface="Calibri"/>
              </a:rPr>
              <a:t> </a:t>
            </a:r>
            <a:r>
              <a:rPr sz="2000" spc="-8" dirty="0">
                <a:solidFill>
                  <a:srgbClr val="FFFFFF"/>
                </a:solidFill>
                <a:latin typeface="Calibri"/>
                <a:cs typeface="Calibri"/>
              </a:rPr>
              <a:t>work</a:t>
            </a:r>
            <a:r>
              <a:rPr sz="2000" spc="-4" dirty="0">
                <a:solidFill>
                  <a:srgbClr val="FFFFFF"/>
                </a:solidFill>
                <a:latin typeface="Calibri"/>
                <a:cs typeface="Calibri"/>
              </a:rPr>
              <a:t> </a:t>
            </a:r>
            <a:r>
              <a:rPr sz="2000" spc="-8" dirty="0">
                <a:solidFill>
                  <a:srgbClr val="FFFFFF"/>
                </a:solidFill>
                <a:latin typeface="Calibri"/>
                <a:cs typeface="Calibri"/>
              </a:rPr>
              <a:t>to</a:t>
            </a:r>
            <a:r>
              <a:rPr sz="2000" spc="-4" dirty="0">
                <a:solidFill>
                  <a:srgbClr val="FFFFFF"/>
                </a:solidFill>
                <a:latin typeface="Calibri"/>
                <a:cs typeface="Calibri"/>
              </a:rPr>
              <a:t> address </a:t>
            </a:r>
            <a:r>
              <a:rPr sz="2000" spc="-329" dirty="0">
                <a:solidFill>
                  <a:srgbClr val="FFFFFF"/>
                </a:solidFill>
                <a:latin typeface="Calibri"/>
                <a:cs typeface="Calibri"/>
              </a:rPr>
              <a:t> </a:t>
            </a:r>
            <a:r>
              <a:rPr sz="2000" spc="-4" dirty="0">
                <a:solidFill>
                  <a:srgbClr val="FFFFFF"/>
                </a:solidFill>
                <a:latin typeface="Calibri"/>
                <a:cs typeface="Calibri"/>
              </a:rPr>
              <a:t>gender inequality </a:t>
            </a:r>
            <a:r>
              <a:rPr sz="2000" dirty="0">
                <a:solidFill>
                  <a:srgbClr val="FFFFFF"/>
                </a:solidFill>
                <a:latin typeface="Calibri"/>
                <a:cs typeface="Calibri"/>
              </a:rPr>
              <a:t>and</a:t>
            </a:r>
            <a:r>
              <a:rPr sz="2000" spc="-4" dirty="0">
                <a:solidFill>
                  <a:srgbClr val="FFFFFF"/>
                </a:solidFill>
                <a:latin typeface="Calibri"/>
                <a:cs typeface="Calibri"/>
              </a:rPr>
              <a:t> </a:t>
            </a:r>
            <a:r>
              <a:rPr sz="2000" spc="-12" dirty="0">
                <a:solidFill>
                  <a:srgbClr val="FFFFFF"/>
                </a:solidFill>
                <a:latin typeface="Calibri"/>
                <a:cs typeface="Calibri"/>
              </a:rPr>
              <a:t>prevent</a:t>
            </a:r>
            <a:r>
              <a:rPr sz="2000" spc="-4" dirty="0">
                <a:solidFill>
                  <a:srgbClr val="FFFFFF"/>
                </a:solidFill>
                <a:latin typeface="Calibri"/>
                <a:cs typeface="Calibri"/>
              </a:rPr>
              <a:t> gender</a:t>
            </a:r>
            <a:r>
              <a:rPr lang="en-AU" sz="2000" spc="-4" dirty="0">
                <a:solidFill>
                  <a:srgbClr val="FFFFFF"/>
                </a:solidFill>
                <a:latin typeface="Calibri"/>
                <a:cs typeface="Calibri"/>
              </a:rPr>
              <a:t>-based</a:t>
            </a:r>
            <a:r>
              <a:rPr sz="2000" dirty="0">
                <a:solidFill>
                  <a:srgbClr val="FFFFFF"/>
                </a:solidFill>
                <a:latin typeface="Calibri"/>
                <a:cs typeface="Calibri"/>
              </a:rPr>
              <a:t> violence</a:t>
            </a:r>
            <a:endParaRPr sz="2000" dirty="0">
              <a:latin typeface="Calibri"/>
              <a:cs typeface="Calibri"/>
            </a:endParaRPr>
          </a:p>
        </p:txBody>
      </p:sp>
      <p:pic>
        <p:nvPicPr>
          <p:cNvPr id="11" name="Picture 10" descr="Our Watch. End violence against Women And Their Children. ">
            <a:extLst>
              <a:ext uri="{FF2B5EF4-FFF2-40B4-BE49-F238E27FC236}">
                <a16:creationId xmlns:a16="http://schemas.microsoft.com/office/drawing/2014/main" id="{FC0BA12E-1346-4F1A-950A-33DEFEAF80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1330" y="258098"/>
            <a:ext cx="1619901" cy="112569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THE MAN BOX</a:t>
            </a:r>
          </a:p>
        </p:txBody>
      </p:sp>
      <p:sp>
        <p:nvSpPr>
          <p:cNvPr id="7" name="Rectangle 6">
            <a:extLst>
              <a:ext uri="{FF2B5EF4-FFF2-40B4-BE49-F238E27FC236}">
                <a16:creationId xmlns:a16="http://schemas.microsoft.com/office/drawing/2014/main" id="{F6F45596-6D43-454D-90C4-5F460E58663A}"/>
              </a:ext>
            </a:extLst>
          </p:cNvPr>
          <p:cNvSpPr/>
          <p:nvPr/>
        </p:nvSpPr>
        <p:spPr>
          <a:xfrm>
            <a:off x="2199167" y="1189828"/>
            <a:ext cx="6495382" cy="5124480"/>
          </a:xfrm>
          <a:prstGeom prst="rect">
            <a:avLst/>
          </a:prstGeom>
        </p:spPr>
        <p:txBody>
          <a:bodyPr wrap="square" anchor="t">
            <a:spAutoFit/>
          </a:bodyPr>
          <a:lstStyle/>
          <a:p>
            <a:pPr fontAlgn="base">
              <a:spcAft>
                <a:spcPts val="1800"/>
              </a:spcAft>
            </a:pPr>
            <a:r>
              <a:rPr lang="en-AU" sz="2400" dirty="0">
                <a:solidFill>
                  <a:srgbClr val="000000"/>
                </a:solidFill>
                <a:latin typeface="Calibri"/>
                <a:cs typeface="Calibri"/>
              </a:rPr>
              <a:t>Almost ½ of young Australian men think that guys should act strong even if they feel scared or nervous inside. </a:t>
            </a:r>
          </a:p>
          <a:p>
            <a:pPr fontAlgn="base">
              <a:spcAft>
                <a:spcPts val="1800"/>
              </a:spcAft>
            </a:pPr>
            <a:r>
              <a:rPr lang="en-AU" sz="2400" dirty="0">
                <a:solidFill>
                  <a:srgbClr val="000000"/>
                </a:solidFill>
                <a:latin typeface="Calibri"/>
                <a:cs typeface="Calibri"/>
              </a:rPr>
              <a:t>1 in 5 young men think that men should use violence to get respect if necessary.  </a:t>
            </a:r>
          </a:p>
          <a:p>
            <a:pPr fontAlgn="base">
              <a:spcAft>
                <a:spcPts val="1800"/>
              </a:spcAft>
            </a:pPr>
            <a:r>
              <a:rPr lang="en-AU" sz="2400" dirty="0">
                <a:solidFill>
                  <a:srgbClr val="000000"/>
                </a:solidFill>
                <a:latin typeface="Calibri"/>
                <a:cs typeface="Calibri"/>
              </a:rPr>
              <a:t>Almost 2 in 5 men think a guy who doesn’t fight back when others push him around is weak.</a:t>
            </a:r>
          </a:p>
          <a:p>
            <a:pPr fontAlgn="base">
              <a:spcAft>
                <a:spcPts val="1200"/>
              </a:spcAft>
            </a:pPr>
            <a:r>
              <a:rPr lang="en-AU" sz="2400" dirty="0">
                <a:solidFill>
                  <a:srgbClr val="000000"/>
                </a:solidFill>
                <a:latin typeface="Calibri"/>
                <a:cs typeface="Calibri"/>
              </a:rPr>
              <a:t>Young men who follow and believe these rules strongly are far more likely to use violence and more likely to have thought about suicide.</a:t>
            </a:r>
            <a:endParaRPr lang="en-AU" sz="2400" dirty="0">
              <a:latin typeface="Calibri"/>
              <a:cs typeface="Calibri"/>
            </a:endParaRPr>
          </a:p>
          <a:p>
            <a:pPr fontAlgn="base"/>
            <a:endParaRPr lang="en-AU" sz="1600" dirty="0">
              <a:latin typeface="Calibri"/>
              <a:cs typeface="Calibri"/>
            </a:endParaRPr>
          </a:p>
          <a:p>
            <a:pPr fontAlgn="base"/>
            <a:endParaRPr lang="en-AU" sz="1600" dirty="0">
              <a:solidFill>
                <a:srgbClr val="000000"/>
              </a:solidFill>
              <a:latin typeface="Calibri" panose="020F0502020204030204" pitchFamily="34" charset="0"/>
              <a:cs typeface="Calibri"/>
            </a:endParaRPr>
          </a:p>
        </p:txBody>
      </p:sp>
      <p:pic>
        <p:nvPicPr>
          <p:cNvPr id="8" name="Picture 7">
            <a:extLst>
              <a:ext uri="{FF2B5EF4-FFF2-40B4-BE49-F238E27FC236}">
                <a16:creationId xmlns:a16="http://schemas.microsoft.com/office/drawing/2014/main" id="{BF8636B7-4891-446B-87B8-682AA0E6047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62123" y="1111670"/>
            <a:ext cx="1426958" cy="1551245"/>
          </a:xfrm>
          <a:prstGeom prst="rect">
            <a:avLst/>
          </a:prstGeom>
        </p:spPr>
      </p:pic>
      <p:sp>
        <p:nvSpPr>
          <p:cNvPr id="5" name="Text Placeholder 2">
            <a:extLst>
              <a:ext uri="{C183D7F6-B498-43B3-948B-1728B52AA6E4}">
                <adec:decorative xmlns:adec="http://schemas.microsoft.com/office/drawing/2017/decorative" val="1"/>
              </a:ext>
            </a:extLst>
          </p:cNvPr>
          <p:cNvSpPr txBox="1">
            <a:spLocks/>
          </p:cNvSpPr>
          <p:nvPr/>
        </p:nvSpPr>
        <p:spPr>
          <a:xfrm>
            <a:off x="2192970" y="2081695"/>
            <a:ext cx="5988504" cy="591065"/>
          </a:xfrm>
          <a:prstGeom prst="rect">
            <a:avLst/>
          </a:prstGeom>
        </p:spPr>
        <p:txBody>
          <a:bodyPr/>
          <a:lstStyle>
            <a:lvl1pPr marL="0" indent="0" algn="l" defTabSz="914400" rtl="0" eaLnBrk="1" latinLnBrk="0" hangingPunct="1">
              <a:lnSpc>
                <a:spcPct val="14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1pPr>
            <a:lvl2pPr marL="576000" indent="-288000" algn="l" defTabSz="914400" rtl="0" eaLnBrk="1" latinLnBrk="0" hangingPunct="1">
              <a:lnSpc>
                <a:spcPct val="140000"/>
              </a:lnSpc>
              <a:spcBef>
                <a:spcPts val="0"/>
              </a:spcBef>
              <a:buFont typeface="Arial" panose="020B0604020202020204" pitchFamily="34" charset="0"/>
              <a:buChar char="−"/>
              <a:defRPr sz="2200" kern="1200">
                <a:solidFill>
                  <a:schemeClr val="tx1"/>
                </a:solidFill>
                <a:latin typeface="+mn-lt"/>
                <a:ea typeface="+mn-ea"/>
                <a:cs typeface="+mn-cs"/>
              </a:defRPr>
            </a:lvl2pPr>
            <a:lvl3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3pPr>
            <a:lvl4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4pPr>
            <a:lvl5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5pPr>
            <a:lvl6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6pPr>
            <a:lvl7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7pPr>
            <a:lvl8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8pPr>
            <a:lvl9pPr marL="0" indent="0" algn="l" defTabSz="914400" rtl="0" eaLnBrk="1" latinLnBrk="0" hangingPunct="1">
              <a:lnSpc>
                <a:spcPct val="140000"/>
              </a:lnSpc>
              <a:spcBef>
                <a:spcPts val="0"/>
              </a:spcBef>
              <a:buFont typeface="Arial" panose="020B0604020202020204" pitchFamily="34" charset="0"/>
              <a:buNone/>
              <a:defRPr sz="2200" kern="1200">
                <a:solidFill>
                  <a:schemeClr val="tx1"/>
                </a:solidFill>
                <a:latin typeface="+mn-lt"/>
                <a:ea typeface="+mn-ea"/>
                <a:cs typeface="+mn-cs"/>
              </a:defRPr>
            </a:lvl9pPr>
          </a:lstStyle>
          <a:p>
            <a:pPr marL="257175" indent="-257175">
              <a:buFont typeface="Arial" panose="020B0604020202020204" pitchFamily="34" charset="0"/>
              <a:buChar char="•"/>
            </a:pPr>
            <a:endParaRPr lang="en-US" sz="1350" dirty="0">
              <a:solidFill>
                <a:prstClr val="black"/>
              </a:solidFill>
              <a:latin typeface="Arial"/>
            </a:endParaRPr>
          </a:p>
        </p:txBody>
      </p:sp>
      <p:pic>
        <p:nvPicPr>
          <p:cNvPr id="1034" name="Picture 10">
            <a:extLst>
              <a:ext uri="{FF2B5EF4-FFF2-40B4-BE49-F238E27FC236}">
                <a16:creationId xmlns:a16="http://schemas.microsoft.com/office/drawing/2014/main" id="{92F273D4-F87C-4C66-B6B4-E6908C793487}"/>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741" y="3504976"/>
            <a:ext cx="1194241" cy="9821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a:extLst>
              <a:ext uri="{FF2B5EF4-FFF2-40B4-BE49-F238E27FC236}">
                <a16:creationId xmlns:a16="http://schemas.microsoft.com/office/drawing/2014/main" id="{A26D7B1F-B23C-4B83-86FF-EFD4ACCFC7D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38888" y="4588388"/>
            <a:ext cx="1068937" cy="973799"/>
          </a:xfrm>
          <a:prstGeom prst="rect">
            <a:avLst/>
          </a:prstGeom>
        </p:spPr>
      </p:pic>
      <p:sp>
        <p:nvSpPr>
          <p:cNvPr id="4" name="Rectangle 3">
            <a:extLst>
              <a:ext uri="{FF2B5EF4-FFF2-40B4-BE49-F238E27FC236}">
                <a16:creationId xmlns:a16="http://schemas.microsoft.com/office/drawing/2014/main" id="{B2310397-12F7-49FB-8450-798438692F29}"/>
              </a:ext>
              <a:ext uri="{C183D7F6-B498-43B3-948B-1728B52AA6E4}">
                <adec:decorative xmlns:adec="http://schemas.microsoft.com/office/drawing/2017/decorative" val="1"/>
              </a:ext>
            </a:extLst>
          </p:cNvPr>
          <p:cNvSpPr/>
          <p:nvPr/>
        </p:nvSpPr>
        <p:spPr>
          <a:xfrm>
            <a:off x="2627359" y="2443879"/>
            <a:ext cx="633046" cy="1875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pic>
        <p:nvPicPr>
          <p:cNvPr id="1032" name="Picture 8">
            <a:extLst>
              <a:ext uri="{FF2B5EF4-FFF2-40B4-BE49-F238E27FC236}">
                <a16:creationId xmlns:a16="http://schemas.microsoft.com/office/drawing/2014/main" id="{A0B15EF1-6285-4700-9927-60FD77B91F4E}"/>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272" y="2181264"/>
            <a:ext cx="1186638" cy="1186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992024"/>
      </p:ext>
    </p:extLst>
  </p:cSld>
  <p:clrMapOvr>
    <a:masterClrMapping/>
  </p:clrMapOvr>
  <mc:AlternateContent xmlns:mc="http://schemas.openxmlformats.org/markup-compatibility/2006" xmlns:p14="http://schemas.microsoft.com/office/powerpoint/2010/main">
    <mc:Choice Requires="p14">
      <p:transition p14:dur="10" advClick="0">
        <p:fade/>
      </p:transition>
    </mc:Choice>
    <mc:Fallback xmlns="">
      <p:transition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a:t>
            </a:r>
            <a:r>
              <a:rPr spc="-12" dirty="0"/>
              <a:t> INEQUITY </a:t>
            </a:r>
            <a:r>
              <a:rPr spc="-4" dirty="0"/>
              <a:t>IN</a:t>
            </a:r>
            <a:r>
              <a:rPr lang="en-AU" spc="-8" dirty="0"/>
              <a:t> CRIMINAL JUSTICE SETTINGS</a:t>
            </a:r>
            <a:endParaRPr spc="-4" dirty="0"/>
          </a:p>
        </p:txBody>
      </p:sp>
      <p:sp>
        <p:nvSpPr>
          <p:cNvPr id="13" name="TextBox 12">
            <a:extLst>
              <a:ext uri="{FF2B5EF4-FFF2-40B4-BE49-F238E27FC236}">
                <a16:creationId xmlns:a16="http://schemas.microsoft.com/office/drawing/2014/main" id="{E5FA3563-D7F5-453C-BB9A-4D733F2B99C2}"/>
              </a:ext>
            </a:extLst>
          </p:cNvPr>
          <p:cNvSpPr txBox="1"/>
          <p:nvPr/>
        </p:nvSpPr>
        <p:spPr>
          <a:xfrm>
            <a:off x="368434" y="1212014"/>
            <a:ext cx="10619864" cy="4261167"/>
          </a:xfrm>
          <a:prstGeom prst="rect">
            <a:avLst/>
          </a:prstGeom>
          <a:noFill/>
        </p:spPr>
        <p:txBody>
          <a:bodyPr wrap="square">
            <a:spAutoFit/>
          </a:bodyPr>
          <a:lstStyle/>
          <a:p>
            <a:pPr marL="469800" indent="-342900">
              <a:lnSpc>
                <a:spcPct val="110000"/>
              </a:lnSpc>
              <a:spcAft>
                <a:spcPts val="1200"/>
              </a:spcAft>
              <a:buFont typeface="Arial" panose="020B0604020202020204" pitchFamily="34" charset="0"/>
              <a:buChar char="•"/>
            </a:pPr>
            <a:r>
              <a:rPr lang="en-AU" sz="2000" dirty="0">
                <a:solidFill>
                  <a:srgbClr val="111111"/>
                </a:solidFill>
              </a:rPr>
              <a:t>Of the 140,000 sexual assaults reported to Australian police in the 10 years to 2017, almost 12,000 were rejected on the basis that police did not believe a sexual assault occurred (ABC).</a:t>
            </a:r>
          </a:p>
          <a:p>
            <a:pPr marL="469800" indent="-342900">
              <a:lnSpc>
                <a:spcPct val="110000"/>
              </a:lnSpc>
              <a:spcAft>
                <a:spcPts val="1200"/>
              </a:spcAft>
              <a:buFont typeface="Arial" panose="020B0604020202020204" pitchFamily="34" charset="0"/>
              <a:buChar char="•"/>
            </a:pPr>
            <a:r>
              <a:rPr lang="en-AU" sz="2000" dirty="0">
                <a:solidFill>
                  <a:srgbClr val="111111"/>
                </a:solidFill>
              </a:rPr>
              <a:t>While women represent 28% of the Victorian Police force, only 16% are in leadership roles. (VicPol)</a:t>
            </a:r>
          </a:p>
          <a:p>
            <a:pPr marL="469800" indent="-342900">
              <a:lnSpc>
                <a:spcPct val="110000"/>
              </a:lnSpc>
              <a:spcAft>
                <a:spcPts val="1200"/>
              </a:spcAft>
              <a:buFont typeface="Arial" panose="020B0604020202020204" pitchFamily="34" charset="0"/>
              <a:buChar char="•"/>
            </a:pPr>
            <a:r>
              <a:rPr lang="en-AU" sz="2000" dirty="0">
                <a:solidFill>
                  <a:srgbClr val="111111"/>
                </a:solidFill>
              </a:rPr>
              <a:t>“Loss of standing due to working part-time creates a cascading effect where women are less likely to be given ‘the big jobs’ which can impact on their opportunities to further progress.” As a result female officers in the NSW Police Force are under-represented in all leadership positions. (Elizabeth Broderick, 2019)</a:t>
            </a:r>
          </a:p>
          <a:p>
            <a:pPr marL="469800" indent="-342900">
              <a:lnSpc>
                <a:spcPct val="110000"/>
              </a:lnSpc>
              <a:spcAft>
                <a:spcPts val="1200"/>
              </a:spcAft>
              <a:buFont typeface="Arial" panose="020B0604020202020204" pitchFamily="34" charset="0"/>
              <a:buChar char="•"/>
            </a:pPr>
            <a:r>
              <a:rPr lang="en-AU" sz="2000" b="0" i="0" dirty="0">
                <a:solidFill>
                  <a:srgbClr val="111111"/>
                </a:solidFill>
                <a:effectLst/>
              </a:rPr>
              <a:t>In the </a:t>
            </a:r>
            <a:r>
              <a:rPr lang="en-AU" sz="2000" b="0" i="0" u="none" strike="noStrike" dirty="0">
                <a:solidFill>
                  <a:srgbClr val="69236B"/>
                </a:solidFill>
                <a:effectLst/>
                <a:hlinkClick r:id="rId4"/>
              </a:rPr>
              <a:t>year ending June 2019</a:t>
            </a:r>
            <a:r>
              <a:rPr lang="en-AU" sz="2000" b="0" i="0" dirty="0">
                <a:solidFill>
                  <a:srgbClr val="111111"/>
                </a:solidFill>
                <a:effectLst/>
              </a:rPr>
              <a:t>, there were roughly 37 domestic and family violence offenders per 10,000 persons in NSW. Yet of more than 17,000 officers employed by NSW Police, last year just 11 were charged. (ABC)</a:t>
            </a:r>
            <a:endParaRPr lang="en-AU" sz="2000" dirty="0"/>
          </a:p>
        </p:txBody>
      </p:sp>
    </p:spTree>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237024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3</a:t>
            </a:r>
            <a:br>
              <a:rPr lang="en-AU" sz="3333" b="0" spc="-8">
                <a:latin typeface="Calibri Light"/>
                <a:cs typeface="Calibri Light"/>
              </a:rPr>
            </a:br>
            <a:r>
              <a:rPr lang="en-AU" sz="6000" spc="-8">
                <a:latin typeface="Calibri Light"/>
                <a:cs typeface="Calibri Light"/>
              </a:rPr>
              <a:t>INTERSECTIONALITY AND GENDER INEQUALITY</a:t>
            </a:r>
            <a:endParaRPr sz="6000">
              <a:latin typeface="Calibri Light"/>
              <a:cs typeface="Calibri Light"/>
            </a:endParaRPr>
          </a:p>
        </p:txBody>
      </p:sp>
      <p:sp>
        <p:nvSpPr>
          <p:cNvPr id="6" name="object 6"/>
          <p:cNvSpPr txBox="1"/>
          <p:nvPr/>
        </p:nvSpPr>
        <p:spPr>
          <a:xfrm>
            <a:off x="217943" y="4442285"/>
            <a:ext cx="10318128" cy="916491"/>
          </a:xfrm>
          <a:prstGeom prst="rect">
            <a:avLst/>
          </a:prstGeom>
        </p:spPr>
        <p:txBody>
          <a:bodyPr vert="horz" wrap="square" lIns="0" tIns="46567" rIns="0" bIns="0" rtlCol="0">
            <a:spAutoFit/>
          </a:bodyPr>
          <a:lstStyle/>
          <a:p>
            <a:pPr marL="10583">
              <a:spcBef>
                <a:spcPts val="367"/>
              </a:spcBef>
            </a:pPr>
            <a:r>
              <a:rPr b="1" i="1">
                <a:solidFill>
                  <a:srgbClr val="FFFFFF"/>
                </a:solidFill>
                <a:latin typeface="Calibri"/>
                <a:cs typeface="Calibri"/>
              </a:rPr>
              <a:t>Learning</a:t>
            </a:r>
            <a:r>
              <a:rPr b="1" i="1" spc="-67">
                <a:solidFill>
                  <a:srgbClr val="FFFFFF"/>
                </a:solidFill>
                <a:latin typeface="Calibri"/>
                <a:cs typeface="Calibri"/>
              </a:rPr>
              <a:t> </a:t>
            </a:r>
            <a:r>
              <a:rPr b="1" i="1" spc="-8">
                <a:solidFill>
                  <a:srgbClr val="FFFFFF"/>
                </a:solidFill>
                <a:latin typeface="Calibri"/>
                <a:cs typeface="Calibri"/>
              </a:rPr>
              <a:t>Outcome</a:t>
            </a:r>
            <a:r>
              <a:rPr lang="en-AU" b="1" i="1" spc="-8">
                <a:solidFill>
                  <a:srgbClr val="FFFFFF"/>
                </a:solidFill>
                <a:latin typeface="Calibri"/>
                <a:cs typeface="Calibri"/>
              </a:rPr>
              <a:t>s</a:t>
            </a:r>
            <a:endParaRPr>
              <a:latin typeface="Calibri"/>
              <a:cs typeface="Calibri"/>
            </a:endParaRPr>
          </a:p>
          <a:p>
            <a:pPr marL="10583" marR="4233">
              <a:spcBef>
                <a:spcPts val="283"/>
              </a:spcBef>
            </a:pPr>
            <a:r>
              <a:rPr spc="-12">
                <a:solidFill>
                  <a:srgbClr val="FFFFFF"/>
                </a:solidFill>
                <a:latin typeface="Calibri"/>
                <a:cs typeface="Calibri"/>
              </a:rPr>
              <a:t>Understand</a:t>
            </a:r>
            <a:r>
              <a:rPr>
                <a:solidFill>
                  <a:srgbClr val="FFFFFF"/>
                </a:solidFill>
                <a:latin typeface="Calibri"/>
                <a:cs typeface="Calibri"/>
              </a:rPr>
              <a:t> </a:t>
            </a:r>
            <a:r>
              <a:rPr spc="-4">
                <a:solidFill>
                  <a:srgbClr val="FFFFFF"/>
                </a:solidFill>
                <a:latin typeface="Calibri"/>
                <a:cs typeface="Calibri"/>
              </a:rPr>
              <a:t>the</a:t>
            </a:r>
            <a:r>
              <a:rPr>
                <a:solidFill>
                  <a:srgbClr val="FFFFFF"/>
                </a:solidFill>
                <a:latin typeface="Calibri"/>
                <a:cs typeface="Calibri"/>
              </a:rPr>
              <a:t> </a:t>
            </a:r>
            <a:r>
              <a:rPr spc="-12">
                <a:solidFill>
                  <a:srgbClr val="FFFFFF"/>
                </a:solidFill>
                <a:latin typeface="Calibri"/>
                <a:cs typeface="Calibri"/>
              </a:rPr>
              <a:t>historical</a:t>
            </a:r>
            <a:r>
              <a:rPr spc="4">
                <a:solidFill>
                  <a:srgbClr val="FFFFFF"/>
                </a:solidFill>
                <a:latin typeface="Calibri"/>
                <a:cs typeface="Calibri"/>
              </a:rPr>
              <a:t> </a:t>
            </a:r>
            <a:r>
              <a:rPr spc="-4">
                <a:solidFill>
                  <a:srgbClr val="FFFFFF"/>
                </a:solidFill>
                <a:latin typeface="Calibri"/>
                <a:cs typeface="Calibri"/>
              </a:rPr>
              <a:t>and</a:t>
            </a:r>
            <a:r>
              <a:rPr>
                <a:solidFill>
                  <a:srgbClr val="FFFFFF"/>
                </a:solidFill>
                <a:latin typeface="Calibri"/>
                <a:cs typeface="Calibri"/>
              </a:rPr>
              <a:t> </a:t>
            </a:r>
            <a:r>
              <a:rPr spc="-8">
                <a:solidFill>
                  <a:srgbClr val="FFFFFF"/>
                </a:solidFill>
                <a:latin typeface="Calibri"/>
                <a:cs typeface="Calibri"/>
              </a:rPr>
              <a:t>cultural</a:t>
            </a:r>
            <a:r>
              <a:rPr spc="4">
                <a:solidFill>
                  <a:srgbClr val="FFFFFF"/>
                </a:solidFill>
                <a:latin typeface="Calibri"/>
                <a:cs typeface="Calibri"/>
              </a:rPr>
              <a:t> </a:t>
            </a:r>
            <a:r>
              <a:rPr spc="-12">
                <a:solidFill>
                  <a:srgbClr val="FFFFFF"/>
                </a:solidFill>
                <a:latin typeface="Calibri"/>
                <a:cs typeface="Calibri"/>
              </a:rPr>
              <a:t>roots</a:t>
            </a:r>
            <a:r>
              <a:rPr>
                <a:solidFill>
                  <a:srgbClr val="FFFFFF"/>
                </a:solidFill>
                <a:latin typeface="Calibri"/>
                <a:cs typeface="Calibri"/>
              </a:rPr>
              <a:t> </a:t>
            </a:r>
            <a:r>
              <a:rPr spc="-4">
                <a:solidFill>
                  <a:srgbClr val="FFFFFF"/>
                </a:solidFill>
                <a:latin typeface="Calibri"/>
                <a:cs typeface="Calibri"/>
              </a:rPr>
              <a:t>of</a:t>
            </a:r>
            <a:r>
              <a:rPr>
                <a:solidFill>
                  <a:srgbClr val="FFFFFF"/>
                </a:solidFill>
                <a:latin typeface="Calibri"/>
                <a:cs typeface="Calibri"/>
              </a:rPr>
              <a:t> </a:t>
            </a:r>
            <a:r>
              <a:rPr spc="-17">
                <a:solidFill>
                  <a:srgbClr val="FFFFFF"/>
                </a:solidFill>
                <a:latin typeface="Calibri"/>
                <a:cs typeface="Calibri"/>
              </a:rPr>
              <a:t>intersectionality.</a:t>
            </a:r>
            <a:r>
              <a:rPr spc="4">
                <a:solidFill>
                  <a:srgbClr val="FFFFFF"/>
                </a:solidFill>
                <a:latin typeface="Calibri"/>
                <a:cs typeface="Calibri"/>
              </a:rPr>
              <a:t> </a:t>
            </a:r>
            <a:r>
              <a:rPr spc="-12">
                <a:solidFill>
                  <a:srgbClr val="FFFFFF"/>
                </a:solidFill>
                <a:latin typeface="Calibri"/>
                <a:cs typeface="Calibri"/>
              </a:rPr>
              <a:t>Understand</a:t>
            </a:r>
            <a:r>
              <a:rPr>
                <a:solidFill>
                  <a:srgbClr val="FFFFFF"/>
                </a:solidFill>
                <a:latin typeface="Calibri"/>
                <a:cs typeface="Calibri"/>
              </a:rPr>
              <a:t> </a:t>
            </a:r>
            <a:r>
              <a:rPr spc="-8">
                <a:solidFill>
                  <a:srgbClr val="FFFFFF"/>
                </a:solidFill>
                <a:latin typeface="Calibri"/>
                <a:cs typeface="Calibri"/>
              </a:rPr>
              <a:t>how</a:t>
            </a:r>
            <a:r>
              <a:rPr spc="4">
                <a:solidFill>
                  <a:srgbClr val="FFFFFF"/>
                </a:solidFill>
                <a:latin typeface="Calibri"/>
                <a:cs typeface="Calibri"/>
              </a:rPr>
              <a:t> </a:t>
            </a:r>
            <a:r>
              <a:rPr spc="-4">
                <a:solidFill>
                  <a:srgbClr val="FFFFFF"/>
                </a:solidFill>
                <a:latin typeface="Calibri"/>
                <a:cs typeface="Calibri"/>
              </a:rPr>
              <a:t>it</a:t>
            </a:r>
            <a:r>
              <a:rPr>
                <a:solidFill>
                  <a:srgbClr val="FFFFFF"/>
                </a:solidFill>
                <a:latin typeface="Calibri"/>
                <a:cs typeface="Calibri"/>
              </a:rPr>
              <a:t> </a:t>
            </a:r>
            <a:r>
              <a:rPr spc="-8">
                <a:solidFill>
                  <a:srgbClr val="FFFFFF"/>
                </a:solidFill>
                <a:latin typeface="Calibri"/>
                <a:cs typeface="Calibri"/>
              </a:rPr>
              <a:t>contributes</a:t>
            </a:r>
            <a:r>
              <a:rPr spc="8">
                <a:solidFill>
                  <a:srgbClr val="FFFFFF"/>
                </a:solidFill>
                <a:latin typeface="Calibri"/>
                <a:cs typeface="Calibri"/>
              </a:rPr>
              <a:t> </a:t>
            </a:r>
            <a:r>
              <a:rPr spc="-12">
                <a:solidFill>
                  <a:srgbClr val="FFFFFF"/>
                </a:solidFill>
                <a:latin typeface="Calibri"/>
                <a:cs typeface="Calibri"/>
              </a:rPr>
              <a:t>to</a:t>
            </a:r>
            <a:r>
              <a:rPr>
                <a:solidFill>
                  <a:srgbClr val="FFFFFF"/>
                </a:solidFill>
                <a:latin typeface="Calibri"/>
                <a:cs typeface="Calibri"/>
              </a:rPr>
              <a:t> </a:t>
            </a:r>
            <a:r>
              <a:rPr spc="-4">
                <a:solidFill>
                  <a:srgbClr val="FFFFFF"/>
                </a:solidFill>
                <a:latin typeface="Calibri"/>
                <a:cs typeface="Calibri"/>
              </a:rPr>
              <a:t>an </a:t>
            </a:r>
            <a:r>
              <a:rPr>
                <a:solidFill>
                  <a:srgbClr val="FFFFFF"/>
                </a:solidFill>
                <a:latin typeface="Calibri"/>
                <a:cs typeface="Calibri"/>
              </a:rPr>
              <a:t> </a:t>
            </a:r>
            <a:r>
              <a:rPr spc="-12">
                <a:solidFill>
                  <a:srgbClr val="FFFFFF"/>
                </a:solidFill>
                <a:latin typeface="Calibri"/>
                <a:cs typeface="Calibri"/>
              </a:rPr>
              <a:t>understanding</a:t>
            </a:r>
            <a:r>
              <a:rPr spc="4">
                <a:solidFill>
                  <a:srgbClr val="FFFFFF"/>
                </a:solidFill>
                <a:latin typeface="Calibri"/>
                <a:cs typeface="Calibri"/>
              </a:rPr>
              <a:t> </a:t>
            </a:r>
            <a:r>
              <a:rPr spc="-4">
                <a:solidFill>
                  <a:srgbClr val="FFFFFF"/>
                </a:solidFill>
                <a:latin typeface="Calibri"/>
                <a:cs typeface="Calibri"/>
              </a:rPr>
              <a:t>of</a:t>
            </a:r>
            <a:r>
              <a:rPr spc="8">
                <a:solidFill>
                  <a:srgbClr val="FFFFFF"/>
                </a:solidFill>
                <a:latin typeface="Calibri"/>
                <a:cs typeface="Calibri"/>
              </a:rPr>
              <a:t> </a:t>
            </a:r>
            <a:r>
              <a:rPr spc="-8">
                <a:solidFill>
                  <a:srgbClr val="FFFFFF"/>
                </a:solidFill>
                <a:latin typeface="Calibri"/>
                <a:cs typeface="Calibri"/>
              </a:rPr>
              <a:t>oppression</a:t>
            </a:r>
            <a:r>
              <a:rPr spc="12">
                <a:solidFill>
                  <a:srgbClr val="FFFFFF"/>
                </a:solidFill>
                <a:latin typeface="Calibri"/>
                <a:cs typeface="Calibri"/>
              </a:rPr>
              <a:t> </a:t>
            </a:r>
            <a:r>
              <a:rPr spc="-4">
                <a:solidFill>
                  <a:srgbClr val="FFFFFF"/>
                </a:solidFill>
                <a:latin typeface="Calibri"/>
                <a:cs typeface="Calibri"/>
              </a:rPr>
              <a:t>and</a:t>
            </a:r>
            <a:r>
              <a:rPr spc="8">
                <a:solidFill>
                  <a:srgbClr val="FFFFFF"/>
                </a:solidFill>
                <a:latin typeface="Calibri"/>
                <a:cs typeface="Calibri"/>
              </a:rPr>
              <a:t> </a:t>
            </a:r>
            <a:r>
              <a:rPr lang="en-AU" spc="-8">
                <a:solidFill>
                  <a:srgbClr val="FFFFFF"/>
                </a:solidFill>
                <a:latin typeface="Calibri"/>
                <a:cs typeface="Calibri"/>
              </a:rPr>
              <a:t>privilege</a:t>
            </a:r>
            <a:r>
              <a:rPr spc="12">
                <a:solidFill>
                  <a:srgbClr val="FFFFFF"/>
                </a:solidFill>
                <a:latin typeface="Calibri"/>
                <a:cs typeface="Calibri"/>
              </a:rPr>
              <a:t> </a:t>
            </a:r>
            <a:r>
              <a:rPr spc="-4">
                <a:solidFill>
                  <a:srgbClr val="FFFFFF"/>
                </a:solidFill>
                <a:latin typeface="Calibri"/>
                <a:cs typeface="Calibri"/>
              </a:rPr>
              <a:t>in</a:t>
            </a:r>
            <a:r>
              <a:rPr spc="8">
                <a:solidFill>
                  <a:srgbClr val="FFFFFF"/>
                </a:solidFill>
                <a:latin typeface="Calibri"/>
                <a:cs typeface="Calibri"/>
              </a:rPr>
              <a:t> </a:t>
            </a:r>
            <a:r>
              <a:rPr spc="-21">
                <a:solidFill>
                  <a:srgbClr val="FFFFFF"/>
                </a:solidFill>
                <a:latin typeface="Calibri"/>
                <a:cs typeface="Calibri"/>
              </a:rPr>
              <a:t>society.</a:t>
            </a:r>
            <a:r>
              <a:rPr spc="8">
                <a:solidFill>
                  <a:srgbClr val="FFFFFF"/>
                </a:solidFill>
                <a:latin typeface="Calibri"/>
                <a:cs typeface="Calibri"/>
              </a:rPr>
              <a:t> </a:t>
            </a:r>
            <a:r>
              <a:rPr spc="-12">
                <a:solidFill>
                  <a:srgbClr val="FFFFFF"/>
                </a:solidFill>
                <a:latin typeface="Calibri"/>
                <a:cs typeface="Calibri"/>
              </a:rPr>
              <a:t>Understand</a:t>
            </a:r>
            <a:r>
              <a:rPr spc="8">
                <a:solidFill>
                  <a:srgbClr val="FFFFFF"/>
                </a:solidFill>
                <a:latin typeface="Calibri"/>
                <a:cs typeface="Calibri"/>
              </a:rPr>
              <a:t> </a:t>
            </a:r>
            <a:r>
              <a:rPr spc="-4">
                <a:solidFill>
                  <a:srgbClr val="FFFFFF"/>
                </a:solidFill>
                <a:latin typeface="Calibri"/>
                <a:cs typeface="Calibri"/>
              </a:rPr>
              <a:t>the</a:t>
            </a:r>
            <a:r>
              <a:rPr spc="8">
                <a:solidFill>
                  <a:srgbClr val="FFFFFF"/>
                </a:solidFill>
                <a:latin typeface="Calibri"/>
                <a:cs typeface="Calibri"/>
              </a:rPr>
              <a:t> </a:t>
            </a:r>
            <a:r>
              <a:rPr spc="-17">
                <a:solidFill>
                  <a:srgbClr val="FFFFFF"/>
                </a:solidFill>
                <a:latin typeface="Calibri"/>
                <a:cs typeface="Calibri"/>
              </a:rPr>
              <a:t>difference</a:t>
            </a:r>
            <a:r>
              <a:rPr spc="8">
                <a:solidFill>
                  <a:srgbClr val="FFFFFF"/>
                </a:solidFill>
                <a:latin typeface="Calibri"/>
                <a:cs typeface="Calibri"/>
              </a:rPr>
              <a:t> </a:t>
            </a:r>
            <a:r>
              <a:rPr spc="-8">
                <a:solidFill>
                  <a:srgbClr val="FFFFFF"/>
                </a:solidFill>
                <a:latin typeface="Calibri"/>
                <a:cs typeface="Calibri"/>
              </a:rPr>
              <a:t>between</a:t>
            </a:r>
            <a:r>
              <a:rPr spc="8">
                <a:solidFill>
                  <a:srgbClr val="FFFFFF"/>
                </a:solidFill>
                <a:latin typeface="Calibri"/>
                <a:cs typeface="Calibri"/>
              </a:rPr>
              <a:t> </a:t>
            </a:r>
            <a:r>
              <a:rPr spc="-8">
                <a:solidFill>
                  <a:srgbClr val="FFFFFF"/>
                </a:solidFill>
                <a:latin typeface="Calibri"/>
                <a:cs typeface="Calibri"/>
              </a:rPr>
              <a:t>equity</a:t>
            </a:r>
            <a:r>
              <a:rPr spc="8">
                <a:solidFill>
                  <a:srgbClr val="FFFFFF"/>
                </a:solidFill>
                <a:latin typeface="Calibri"/>
                <a:cs typeface="Calibri"/>
              </a:rPr>
              <a:t> </a:t>
            </a:r>
            <a:r>
              <a:rPr spc="-4">
                <a:solidFill>
                  <a:srgbClr val="FFFFFF"/>
                </a:solidFill>
                <a:latin typeface="Calibri"/>
                <a:cs typeface="Calibri"/>
              </a:rPr>
              <a:t>and</a:t>
            </a:r>
            <a:r>
              <a:rPr spc="8">
                <a:solidFill>
                  <a:srgbClr val="FFFFFF"/>
                </a:solidFill>
                <a:latin typeface="Calibri"/>
                <a:cs typeface="Calibri"/>
              </a:rPr>
              <a:t> </a:t>
            </a:r>
            <a:r>
              <a:rPr spc="-17">
                <a:solidFill>
                  <a:srgbClr val="FFFFFF"/>
                </a:solidFill>
                <a:latin typeface="Calibri"/>
                <a:cs typeface="Calibri"/>
              </a:rPr>
              <a:t>equality.</a:t>
            </a:r>
            <a:endParaRPr>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17" dirty="0"/>
              <a:t>INTERSECTIONALITY</a:t>
            </a:r>
            <a:endParaRPr spc="-4" dirty="0"/>
          </a:p>
        </p:txBody>
      </p:sp>
      <p:pic>
        <p:nvPicPr>
          <p:cNvPr id="16" name="object 16" descr="A photo of Kimberle Crenshaw"/>
          <p:cNvPicPr/>
          <p:nvPr/>
        </p:nvPicPr>
        <p:blipFill>
          <a:blip r:embed="rId3" cstate="print"/>
          <a:stretch>
            <a:fillRect/>
          </a:stretch>
        </p:blipFill>
        <p:spPr>
          <a:xfrm>
            <a:off x="666750" y="2113788"/>
            <a:ext cx="2381250" cy="2857500"/>
          </a:xfrm>
          <a:prstGeom prst="rect">
            <a:avLst/>
          </a:prstGeom>
        </p:spPr>
      </p:pic>
      <p:sp>
        <p:nvSpPr>
          <p:cNvPr id="10" name="object 10"/>
          <p:cNvSpPr txBox="1"/>
          <p:nvPr/>
        </p:nvSpPr>
        <p:spPr>
          <a:xfrm>
            <a:off x="3418417" y="2550860"/>
            <a:ext cx="3909483" cy="3396229"/>
          </a:xfrm>
          <a:prstGeom prst="rect">
            <a:avLst/>
          </a:prstGeom>
        </p:spPr>
        <p:txBody>
          <a:bodyPr vert="horz" wrap="square" lIns="0" tIns="10583" rIns="0" bIns="0" rtlCol="0">
            <a:spAutoFit/>
          </a:bodyPr>
          <a:lstStyle/>
          <a:p>
            <a:pPr marL="10583" marR="4233">
              <a:spcBef>
                <a:spcPts val="83"/>
              </a:spcBef>
            </a:pPr>
            <a:r>
              <a:rPr sz="2000" spc="-17">
                <a:solidFill>
                  <a:srgbClr val="020303"/>
                </a:solidFill>
                <a:latin typeface="+mj-lt"/>
                <a:cs typeface="Calibri"/>
              </a:rPr>
              <a:t>It’s</a:t>
            </a:r>
            <a:r>
              <a:rPr sz="2000" spc="-4">
                <a:solidFill>
                  <a:srgbClr val="020303"/>
                </a:solidFill>
                <a:latin typeface="+mj-lt"/>
                <a:cs typeface="Calibri"/>
              </a:rPr>
              <a:t> </a:t>
            </a:r>
            <a:r>
              <a:rPr sz="2000" spc="-8">
                <a:solidFill>
                  <a:srgbClr val="020303"/>
                </a:solidFill>
                <a:latin typeface="+mj-lt"/>
                <a:cs typeface="Calibri"/>
              </a:rPr>
              <a:t>basically</a:t>
            </a:r>
            <a:r>
              <a:rPr sz="2000" spc="-4">
                <a:solidFill>
                  <a:srgbClr val="020303"/>
                </a:solidFill>
                <a:latin typeface="+mj-lt"/>
                <a:cs typeface="Calibri"/>
              </a:rPr>
              <a:t> a </a:t>
            </a:r>
            <a:r>
              <a:rPr sz="2000" spc="-8">
                <a:solidFill>
                  <a:srgbClr val="020303"/>
                </a:solidFill>
                <a:latin typeface="+mj-lt"/>
                <a:cs typeface="Calibri"/>
              </a:rPr>
              <a:t>lens,</a:t>
            </a:r>
            <a:r>
              <a:rPr sz="2000" spc="-4">
                <a:solidFill>
                  <a:srgbClr val="020303"/>
                </a:solidFill>
                <a:latin typeface="+mj-lt"/>
                <a:cs typeface="Calibri"/>
              </a:rPr>
              <a:t> a </a:t>
            </a:r>
            <a:r>
              <a:rPr sz="2000" spc="-8">
                <a:solidFill>
                  <a:srgbClr val="020303"/>
                </a:solidFill>
                <a:latin typeface="+mj-lt"/>
                <a:cs typeface="Calibri"/>
              </a:rPr>
              <a:t>prism,</a:t>
            </a:r>
            <a:r>
              <a:rPr sz="2000" spc="-4">
                <a:solidFill>
                  <a:srgbClr val="020303"/>
                </a:solidFill>
                <a:latin typeface="+mj-lt"/>
                <a:cs typeface="Calibri"/>
              </a:rPr>
              <a:t> </a:t>
            </a:r>
            <a:r>
              <a:rPr sz="2000" spc="-17">
                <a:solidFill>
                  <a:srgbClr val="020303"/>
                </a:solidFill>
                <a:latin typeface="+mj-lt"/>
                <a:cs typeface="Calibri"/>
              </a:rPr>
              <a:t>for</a:t>
            </a:r>
            <a:r>
              <a:rPr sz="2000" spc="-4">
                <a:solidFill>
                  <a:srgbClr val="020303"/>
                </a:solidFill>
                <a:latin typeface="+mj-lt"/>
                <a:cs typeface="Calibri"/>
              </a:rPr>
              <a:t> seeing</a:t>
            </a:r>
            <a:r>
              <a:rPr sz="2000">
                <a:solidFill>
                  <a:srgbClr val="020303"/>
                </a:solidFill>
                <a:latin typeface="+mj-lt"/>
                <a:cs typeface="Calibri"/>
              </a:rPr>
              <a:t> </a:t>
            </a:r>
            <a:r>
              <a:rPr sz="2000" spc="-4">
                <a:solidFill>
                  <a:srgbClr val="020303"/>
                </a:solidFill>
                <a:latin typeface="+mj-lt"/>
                <a:cs typeface="Calibri"/>
              </a:rPr>
              <a:t>the </a:t>
            </a:r>
            <a:r>
              <a:rPr sz="2000">
                <a:solidFill>
                  <a:srgbClr val="020303"/>
                </a:solidFill>
                <a:latin typeface="+mj-lt"/>
                <a:cs typeface="Calibri"/>
              </a:rPr>
              <a:t> </a:t>
            </a:r>
            <a:r>
              <a:rPr sz="2000" spc="-21">
                <a:solidFill>
                  <a:srgbClr val="020303"/>
                </a:solidFill>
                <a:latin typeface="+mj-lt"/>
                <a:cs typeface="Calibri"/>
              </a:rPr>
              <a:t>way</a:t>
            </a:r>
            <a:r>
              <a:rPr sz="2000" spc="21">
                <a:solidFill>
                  <a:srgbClr val="020303"/>
                </a:solidFill>
                <a:latin typeface="+mj-lt"/>
                <a:cs typeface="Calibri"/>
              </a:rPr>
              <a:t> </a:t>
            </a:r>
            <a:r>
              <a:rPr sz="2000" spc="-4">
                <a:solidFill>
                  <a:srgbClr val="020303"/>
                </a:solidFill>
                <a:latin typeface="+mj-lt"/>
                <a:cs typeface="Calibri"/>
              </a:rPr>
              <a:t>in</a:t>
            </a:r>
            <a:r>
              <a:rPr sz="2000" spc="17">
                <a:solidFill>
                  <a:srgbClr val="020303"/>
                </a:solidFill>
                <a:latin typeface="+mj-lt"/>
                <a:cs typeface="Calibri"/>
              </a:rPr>
              <a:t> </a:t>
            </a:r>
            <a:r>
              <a:rPr sz="2000" spc="-4">
                <a:solidFill>
                  <a:srgbClr val="020303"/>
                </a:solidFill>
                <a:latin typeface="+mj-lt"/>
                <a:cs typeface="Calibri"/>
              </a:rPr>
              <a:t>which</a:t>
            </a:r>
            <a:r>
              <a:rPr sz="2000" spc="17">
                <a:solidFill>
                  <a:srgbClr val="020303"/>
                </a:solidFill>
                <a:latin typeface="+mj-lt"/>
                <a:cs typeface="Calibri"/>
              </a:rPr>
              <a:t> </a:t>
            </a:r>
            <a:r>
              <a:rPr sz="2000" spc="-8">
                <a:solidFill>
                  <a:srgbClr val="020303"/>
                </a:solidFill>
                <a:latin typeface="+mj-lt"/>
                <a:cs typeface="Calibri"/>
              </a:rPr>
              <a:t>various</a:t>
            </a:r>
            <a:r>
              <a:rPr sz="2000" spc="17">
                <a:solidFill>
                  <a:srgbClr val="020303"/>
                </a:solidFill>
                <a:latin typeface="+mj-lt"/>
                <a:cs typeface="Calibri"/>
              </a:rPr>
              <a:t> </a:t>
            </a:r>
            <a:r>
              <a:rPr sz="2000" spc="-12">
                <a:solidFill>
                  <a:srgbClr val="020303"/>
                </a:solidFill>
                <a:latin typeface="+mj-lt"/>
                <a:cs typeface="Calibri"/>
              </a:rPr>
              <a:t>forms</a:t>
            </a:r>
            <a:r>
              <a:rPr sz="2000" spc="17">
                <a:solidFill>
                  <a:srgbClr val="020303"/>
                </a:solidFill>
                <a:latin typeface="+mj-lt"/>
                <a:cs typeface="Calibri"/>
              </a:rPr>
              <a:t> </a:t>
            </a:r>
            <a:r>
              <a:rPr sz="2000" spc="-4">
                <a:solidFill>
                  <a:srgbClr val="020303"/>
                </a:solidFill>
                <a:latin typeface="+mj-lt"/>
                <a:cs typeface="Calibri"/>
              </a:rPr>
              <a:t>of</a:t>
            </a:r>
            <a:r>
              <a:rPr sz="2000" spc="17">
                <a:solidFill>
                  <a:srgbClr val="020303"/>
                </a:solidFill>
                <a:latin typeface="+mj-lt"/>
                <a:cs typeface="Calibri"/>
              </a:rPr>
              <a:t> </a:t>
            </a:r>
            <a:r>
              <a:rPr sz="2000" spc="-8">
                <a:solidFill>
                  <a:srgbClr val="020303"/>
                </a:solidFill>
                <a:latin typeface="+mj-lt"/>
                <a:cs typeface="Calibri"/>
              </a:rPr>
              <a:t>inequality </a:t>
            </a:r>
            <a:r>
              <a:rPr sz="2000" spc="-4">
                <a:solidFill>
                  <a:srgbClr val="020303"/>
                </a:solidFill>
                <a:latin typeface="+mj-lt"/>
                <a:cs typeface="Calibri"/>
              </a:rPr>
              <a:t> </a:t>
            </a:r>
            <a:r>
              <a:rPr sz="2000" spc="-17">
                <a:solidFill>
                  <a:srgbClr val="020303"/>
                </a:solidFill>
                <a:latin typeface="+mj-lt"/>
                <a:cs typeface="Calibri"/>
              </a:rPr>
              <a:t>often</a:t>
            </a:r>
            <a:r>
              <a:rPr sz="2000" spc="-8">
                <a:solidFill>
                  <a:srgbClr val="020303"/>
                </a:solidFill>
                <a:latin typeface="+mj-lt"/>
                <a:cs typeface="Calibri"/>
              </a:rPr>
              <a:t> </a:t>
            </a:r>
            <a:r>
              <a:rPr sz="2000" spc="-17">
                <a:solidFill>
                  <a:srgbClr val="020303"/>
                </a:solidFill>
                <a:latin typeface="+mj-lt"/>
                <a:cs typeface="Calibri"/>
              </a:rPr>
              <a:t>operate</a:t>
            </a:r>
            <a:r>
              <a:rPr sz="2000" spc="-4">
                <a:solidFill>
                  <a:srgbClr val="020303"/>
                </a:solidFill>
                <a:latin typeface="+mj-lt"/>
                <a:cs typeface="Calibri"/>
              </a:rPr>
              <a:t> </a:t>
            </a:r>
            <a:r>
              <a:rPr sz="2000" spc="-8">
                <a:solidFill>
                  <a:srgbClr val="020303"/>
                </a:solidFill>
                <a:latin typeface="+mj-lt"/>
                <a:cs typeface="Calibri"/>
              </a:rPr>
              <a:t>together</a:t>
            </a:r>
            <a:r>
              <a:rPr sz="2000" spc="-12">
                <a:solidFill>
                  <a:srgbClr val="020303"/>
                </a:solidFill>
                <a:latin typeface="+mj-lt"/>
                <a:cs typeface="Calibri"/>
              </a:rPr>
              <a:t> </a:t>
            </a:r>
            <a:r>
              <a:rPr sz="2000" spc="-4">
                <a:solidFill>
                  <a:srgbClr val="020303"/>
                </a:solidFill>
                <a:latin typeface="+mj-lt"/>
                <a:cs typeface="Calibri"/>
              </a:rPr>
              <a:t>and</a:t>
            </a:r>
            <a:r>
              <a:rPr sz="2000" spc="-8">
                <a:solidFill>
                  <a:srgbClr val="020303"/>
                </a:solidFill>
                <a:latin typeface="+mj-lt"/>
                <a:cs typeface="Calibri"/>
              </a:rPr>
              <a:t> </a:t>
            </a:r>
            <a:r>
              <a:rPr sz="2000" spc="-12">
                <a:solidFill>
                  <a:srgbClr val="020303"/>
                </a:solidFill>
                <a:latin typeface="+mj-lt"/>
                <a:cs typeface="Calibri"/>
              </a:rPr>
              <a:t>exacerbate</a:t>
            </a:r>
            <a:r>
              <a:rPr sz="2000" spc="-8">
                <a:solidFill>
                  <a:srgbClr val="020303"/>
                </a:solidFill>
                <a:latin typeface="+mj-lt"/>
                <a:cs typeface="Calibri"/>
              </a:rPr>
              <a:t> </a:t>
            </a:r>
            <a:r>
              <a:rPr sz="2000" spc="-4">
                <a:solidFill>
                  <a:srgbClr val="020303"/>
                </a:solidFill>
                <a:latin typeface="+mj-lt"/>
                <a:cs typeface="Calibri"/>
              </a:rPr>
              <a:t>each </a:t>
            </a:r>
            <a:r>
              <a:rPr sz="2000">
                <a:solidFill>
                  <a:srgbClr val="020303"/>
                </a:solidFill>
                <a:latin typeface="+mj-lt"/>
                <a:cs typeface="Calibri"/>
              </a:rPr>
              <a:t> </a:t>
            </a:r>
            <a:r>
              <a:rPr sz="2000" spc="-33">
                <a:solidFill>
                  <a:srgbClr val="020303"/>
                </a:solidFill>
                <a:latin typeface="+mj-lt"/>
                <a:cs typeface="Calibri"/>
              </a:rPr>
              <a:t>other.</a:t>
            </a:r>
            <a:r>
              <a:rPr sz="2000" spc="-8">
                <a:solidFill>
                  <a:srgbClr val="020303"/>
                </a:solidFill>
                <a:latin typeface="+mj-lt"/>
                <a:cs typeface="Calibri"/>
              </a:rPr>
              <a:t> </a:t>
            </a:r>
            <a:r>
              <a:rPr sz="2000" spc="-37">
                <a:solidFill>
                  <a:srgbClr val="020303"/>
                </a:solidFill>
                <a:latin typeface="+mj-lt"/>
                <a:cs typeface="Calibri"/>
              </a:rPr>
              <a:t>We</a:t>
            </a:r>
            <a:r>
              <a:rPr sz="2000" spc="-4">
                <a:solidFill>
                  <a:srgbClr val="020303"/>
                </a:solidFill>
                <a:latin typeface="+mj-lt"/>
                <a:cs typeface="Calibri"/>
              </a:rPr>
              <a:t> </a:t>
            </a:r>
            <a:r>
              <a:rPr sz="2000" spc="-8">
                <a:solidFill>
                  <a:srgbClr val="020303"/>
                </a:solidFill>
                <a:latin typeface="+mj-lt"/>
                <a:cs typeface="Calibri"/>
              </a:rPr>
              <a:t>tend</a:t>
            </a:r>
            <a:r>
              <a:rPr sz="2000">
                <a:solidFill>
                  <a:srgbClr val="020303"/>
                </a:solidFill>
                <a:latin typeface="+mj-lt"/>
                <a:cs typeface="Calibri"/>
              </a:rPr>
              <a:t> </a:t>
            </a:r>
            <a:r>
              <a:rPr sz="2000" spc="-12">
                <a:solidFill>
                  <a:srgbClr val="020303"/>
                </a:solidFill>
                <a:latin typeface="+mj-lt"/>
                <a:cs typeface="Calibri"/>
              </a:rPr>
              <a:t>to</a:t>
            </a:r>
            <a:r>
              <a:rPr sz="2000" spc="-8">
                <a:solidFill>
                  <a:srgbClr val="020303"/>
                </a:solidFill>
                <a:latin typeface="+mj-lt"/>
                <a:cs typeface="Calibri"/>
              </a:rPr>
              <a:t> talk</a:t>
            </a:r>
            <a:r>
              <a:rPr sz="2000" spc="-4">
                <a:solidFill>
                  <a:srgbClr val="020303"/>
                </a:solidFill>
                <a:latin typeface="+mj-lt"/>
                <a:cs typeface="Calibri"/>
              </a:rPr>
              <a:t> about</a:t>
            </a:r>
            <a:r>
              <a:rPr sz="2000" spc="-8">
                <a:solidFill>
                  <a:srgbClr val="020303"/>
                </a:solidFill>
                <a:latin typeface="+mj-lt"/>
                <a:cs typeface="Calibri"/>
              </a:rPr>
              <a:t> </a:t>
            </a:r>
            <a:r>
              <a:rPr sz="2000" spc="-12">
                <a:solidFill>
                  <a:srgbClr val="020303"/>
                </a:solidFill>
                <a:latin typeface="+mj-lt"/>
                <a:cs typeface="Calibri"/>
              </a:rPr>
              <a:t>race</a:t>
            </a:r>
            <a:r>
              <a:rPr sz="2000" spc="-4">
                <a:solidFill>
                  <a:srgbClr val="020303"/>
                </a:solidFill>
                <a:latin typeface="+mj-lt"/>
                <a:cs typeface="Calibri"/>
              </a:rPr>
              <a:t> </a:t>
            </a:r>
            <a:r>
              <a:rPr sz="2000" spc="-8">
                <a:solidFill>
                  <a:srgbClr val="020303"/>
                </a:solidFill>
                <a:latin typeface="+mj-lt"/>
                <a:cs typeface="Calibri"/>
              </a:rPr>
              <a:t>inequality </a:t>
            </a:r>
            <a:r>
              <a:rPr sz="2000" spc="-4">
                <a:solidFill>
                  <a:srgbClr val="020303"/>
                </a:solidFill>
                <a:latin typeface="+mj-lt"/>
                <a:cs typeface="Calibri"/>
              </a:rPr>
              <a:t> as </a:t>
            </a:r>
            <a:r>
              <a:rPr sz="2000" spc="-17">
                <a:solidFill>
                  <a:srgbClr val="020303"/>
                </a:solidFill>
                <a:latin typeface="+mj-lt"/>
                <a:cs typeface="Calibri"/>
              </a:rPr>
              <a:t>separate</a:t>
            </a:r>
            <a:r>
              <a:rPr sz="2000" spc="4">
                <a:solidFill>
                  <a:srgbClr val="020303"/>
                </a:solidFill>
                <a:latin typeface="+mj-lt"/>
                <a:cs typeface="Calibri"/>
              </a:rPr>
              <a:t> </a:t>
            </a:r>
            <a:r>
              <a:rPr sz="2000" spc="-12">
                <a:solidFill>
                  <a:srgbClr val="020303"/>
                </a:solidFill>
                <a:latin typeface="+mj-lt"/>
                <a:cs typeface="Calibri"/>
              </a:rPr>
              <a:t>from</a:t>
            </a:r>
            <a:r>
              <a:rPr sz="2000">
                <a:solidFill>
                  <a:srgbClr val="020303"/>
                </a:solidFill>
                <a:latin typeface="+mj-lt"/>
                <a:cs typeface="Calibri"/>
              </a:rPr>
              <a:t> </a:t>
            </a:r>
            <a:r>
              <a:rPr sz="2000" spc="-8">
                <a:solidFill>
                  <a:srgbClr val="020303"/>
                </a:solidFill>
                <a:latin typeface="+mj-lt"/>
                <a:cs typeface="Calibri"/>
              </a:rPr>
              <a:t>inequality</a:t>
            </a:r>
            <a:r>
              <a:rPr sz="2000">
                <a:solidFill>
                  <a:srgbClr val="020303"/>
                </a:solidFill>
                <a:latin typeface="+mj-lt"/>
                <a:cs typeface="Calibri"/>
              </a:rPr>
              <a:t> </a:t>
            </a:r>
            <a:r>
              <a:rPr sz="2000" spc="-8">
                <a:solidFill>
                  <a:srgbClr val="020303"/>
                </a:solidFill>
                <a:latin typeface="+mj-lt"/>
                <a:cs typeface="Calibri"/>
              </a:rPr>
              <a:t>based</a:t>
            </a:r>
            <a:r>
              <a:rPr sz="2000">
                <a:solidFill>
                  <a:srgbClr val="020303"/>
                </a:solidFill>
                <a:latin typeface="+mj-lt"/>
                <a:cs typeface="Calibri"/>
              </a:rPr>
              <a:t> </a:t>
            </a:r>
            <a:r>
              <a:rPr sz="2000" spc="-8">
                <a:solidFill>
                  <a:srgbClr val="020303"/>
                </a:solidFill>
                <a:latin typeface="+mj-lt"/>
                <a:cs typeface="Calibri"/>
              </a:rPr>
              <a:t>on</a:t>
            </a:r>
            <a:r>
              <a:rPr sz="2000" spc="-4">
                <a:solidFill>
                  <a:srgbClr val="020303"/>
                </a:solidFill>
                <a:latin typeface="+mj-lt"/>
                <a:cs typeface="Calibri"/>
              </a:rPr>
              <a:t> </a:t>
            </a:r>
            <a:r>
              <a:rPr sz="2000" spc="-29">
                <a:solidFill>
                  <a:srgbClr val="020303"/>
                </a:solidFill>
                <a:latin typeface="+mj-lt"/>
                <a:cs typeface="Calibri"/>
              </a:rPr>
              <a:t>gender, </a:t>
            </a:r>
            <a:r>
              <a:rPr sz="2000" spc="-25">
                <a:solidFill>
                  <a:srgbClr val="020303"/>
                </a:solidFill>
                <a:latin typeface="+mj-lt"/>
                <a:cs typeface="Calibri"/>
              </a:rPr>
              <a:t> </a:t>
            </a:r>
            <a:r>
              <a:rPr sz="2000" spc="-4">
                <a:solidFill>
                  <a:srgbClr val="020303"/>
                </a:solidFill>
                <a:latin typeface="+mj-lt"/>
                <a:cs typeface="Calibri"/>
              </a:rPr>
              <a:t>class, </a:t>
            </a:r>
            <a:r>
              <a:rPr sz="2000" spc="-12">
                <a:solidFill>
                  <a:srgbClr val="020303"/>
                </a:solidFill>
                <a:latin typeface="+mj-lt"/>
                <a:cs typeface="Calibri"/>
              </a:rPr>
              <a:t>sexuality</a:t>
            </a:r>
            <a:r>
              <a:rPr sz="2000" spc="-4">
                <a:solidFill>
                  <a:srgbClr val="020303"/>
                </a:solidFill>
                <a:latin typeface="+mj-lt"/>
                <a:cs typeface="Calibri"/>
              </a:rPr>
              <a:t> or</a:t>
            </a:r>
            <a:r>
              <a:rPr sz="2000">
                <a:solidFill>
                  <a:srgbClr val="020303"/>
                </a:solidFill>
                <a:latin typeface="+mj-lt"/>
                <a:cs typeface="Calibri"/>
              </a:rPr>
              <a:t> </a:t>
            </a:r>
            <a:r>
              <a:rPr sz="2000" spc="-12">
                <a:solidFill>
                  <a:srgbClr val="020303"/>
                </a:solidFill>
                <a:latin typeface="+mj-lt"/>
                <a:cs typeface="Calibri"/>
              </a:rPr>
              <a:t>immigrant</a:t>
            </a:r>
            <a:r>
              <a:rPr sz="2000" spc="-4">
                <a:solidFill>
                  <a:srgbClr val="020303"/>
                </a:solidFill>
                <a:latin typeface="+mj-lt"/>
                <a:cs typeface="Calibri"/>
              </a:rPr>
              <a:t> </a:t>
            </a:r>
            <a:r>
              <a:rPr sz="2000" spc="-12">
                <a:solidFill>
                  <a:srgbClr val="020303"/>
                </a:solidFill>
                <a:latin typeface="+mj-lt"/>
                <a:cs typeface="Calibri"/>
              </a:rPr>
              <a:t>status.</a:t>
            </a:r>
            <a:r>
              <a:rPr sz="2000" spc="-4">
                <a:solidFill>
                  <a:srgbClr val="020303"/>
                </a:solidFill>
                <a:latin typeface="+mj-lt"/>
                <a:cs typeface="Calibri"/>
              </a:rPr>
              <a:t> </a:t>
            </a:r>
            <a:r>
              <a:rPr sz="2000" spc="-17">
                <a:solidFill>
                  <a:srgbClr val="020303"/>
                </a:solidFill>
                <a:latin typeface="+mj-lt"/>
                <a:cs typeface="Calibri"/>
              </a:rPr>
              <a:t>What’s </a:t>
            </a:r>
            <a:r>
              <a:rPr sz="2000" spc="-12">
                <a:solidFill>
                  <a:srgbClr val="020303"/>
                </a:solidFill>
                <a:latin typeface="+mj-lt"/>
                <a:cs typeface="Calibri"/>
              </a:rPr>
              <a:t> </a:t>
            </a:r>
            <a:r>
              <a:rPr sz="2000" spc="-17">
                <a:solidFill>
                  <a:srgbClr val="020303"/>
                </a:solidFill>
                <a:latin typeface="+mj-lt"/>
                <a:cs typeface="Calibri"/>
              </a:rPr>
              <a:t>often</a:t>
            </a:r>
            <a:r>
              <a:rPr sz="2000" spc="-4">
                <a:solidFill>
                  <a:srgbClr val="020303"/>
                </a:solidFill>
                <a:latin typeface="+mj-lt"/>
                <a:cs typeface="Calibri"/>
              </a:rPr>
              <a:t> missing is </a:t>
            </a:r>
            <a:r>
              <a:rPr sz="2000" spc="-8">
                <a:solidFill>
                  <a:srgbClr val="020303"/>
                </a:solidFill>
                <a:latin typeface="+mj-lt"/>
                <a:cs typeface="Calibri"/>
              </a:rPr>
              <a:t>how</a:t>
            </a:r>
            <a:r>
              <a:rPr sz="2000" spc="-4">
                <a:solidFill>
                  <a:srgbClr val="020303"/>
                </a:solidFill>
                <a:latin typeface="+mj-lt"/>
                <a:cs typeface="Calibri"/>
              </a:rPr>
              <a:t> </a:t>
            </a:r>
            <a:r>
              <a:rPr sz="2000" spc="-8">
                <a:solidFill>
                  <a:srgbClr val="020303"/>
                </a:solidFill>
                <a:latin typeface="+mj-lt"/>
                <a:cs typeface="Calibri"/>
              </a:rPr>
              <a:t>some people</a:t>
            </a:r>
            <a:r>
              <a:rPr sz="2000" spc="-4">
                <a:solidFill>
                  <a:srgbClr val="020303"/>
                </a:solidFill>
                <a:latin typeface="+mj-lt"/>
                <a:cs typeface="Calibri"/>
              </a:rPr>
              <a:t> </a:t>
            </a:r>
            <a:r>
              <a:rPr sz="2000" spc="-12">
                <a:solidFill>
                  <a:srgbClr val="020303"/>
                </a:solidFill>
                <a:latin typeface="+mj-lt"/>
                <a:cs typeface="Calibri"/>
              </a:rPr>
              <a:t>are</a:t>
            </a:r>
            <a:r>
              <a:rPr sz="2000" spc="-4">
                <a:solidFill>
                  <a:srgbClr val="020303"/>
                </a:solidFill>
                <a:latin typeface="+mj-lt"/>
                <a:cs typeface="Calibri"/>
              </a:rPr>
              <a:t> </a:t>
            </a:r>
            <a:r>
              <a:rPr sz="2000" spc="-8">
                <a:solidFill>
                  <a:srgbClr val="020303"/>
                </a:solidFill>
                <a:latin typeface="+mj-lt"/>
                <a:cs typeface="Calibri"/>
              </a:rPr>
              <a:t>subject </a:t>
            </a:r>
            <a:r>
              <a:rPr sz="2000" spc="-367">
                <a:solidFill>
                  <a:srgbClr val="020303"/>
                </a:solidFill>
                <a:latin typeface="+mj-lt"/>
                <a:cs typeface="Calibri"/>
              </a:rPr>
              <a:t> </a:t>
            </a:r>
            <a:r>
              <a:rPr sz="2000" spc="-12">
                <a:solidFill>
                  <a:srgbClr val="020303"/>
                </a:solidFill>
                <a:latin typeface="+mj-lt"/>
                <a:cs typeface="Calibri"/>
              </a:rPr>
              <a:t>to</a:t>
            </a:r>
            <a:r>
              <a:rPr sz="2000" spc="-8">
                <a:solidFill>
                  <a:srgbClr val="020303"/>
                </a:solidFill>
                <a:latin typeface="+mj-lt"/>
                <a:cs typeface="Calibri"/>
              </a:rPr>
              <a:t> </a:t>
            </a:r>
            <a:r>
              <a:rPr sz="2000" spc="-4">
                <a:solidFill>
                  <a:srgbClr val="020303"/>
                </a:solidFill>
                <a:latin typeface="+mj-lt"/>
                <a:cs typeface="Calibri"/>
              </a:rPr>
              <a:t>all of</a:t>
            </a:r>
            <a:r>
              <a:rPr sz="2000" spc="-8">
                <a:solidFill>
                  <a:srgbClr val="020303"/>
                </a:solidFill>
                <a:latin typeface="+mj-lt"/>
                <a:cs typeface="Calibri"/>
              </a:rPr>
              <a:t> </a:t>
            </a:r>
            <a:r>
              <a:rPr sz="2000" spc="-4">
                <a:solidFill>
                  <a:srgbClr val="020303"/>
                </a:solidFill>
                <a:latin typeface="+mj-lt"/>
                <a:cs typeface="Calibri"/>
              </a:rPr>
              <a:t>these, and the</a:t>
            </a:r>
            <a:r>
              <a:rPr sz="2000" spc="-8">
                <a:solidFill>
                  <a:srgbClr val="020303"/>
                </a:solidFill>
                <a:latin typeface="+mj-lt"/>
                <a:cs typeface="Calibri"/>
              </a:rPr>
              <a:t> experience</a:t>
            </a:r>
            <a:r>
              <a:rPr sz="2000" spc="-4">
                <a:solidFill>
                  <a:srgbClr val="020303"/>
                </a:solidFill>
                <a:latin typeface="+mj-lt"/>
                <a:cs typeface="Calibri"/>
              </a:rPr>
              <a:t> is </a:t>
            </a:r>
            <a:r>
              <a:rPr sz="2000" spc="-8">
                <a:solidFill>
                  <a:srgbClr val="020303"/>
                </a:solidFill>
                <a:latin typeface="+mj-lt"/>
                <a:cs typeface="Calibri"/>
              </a:rPr>
              <a:t>not </a:t>
            </a:r>
            <a:r>
              <a:rPr sz="2000" spc="-12">
                <a:solidFill>
                  <a:srgbClr val="020303"/>
                </a:solidFill>
                <a:latin typeface="+mj-lt"/>
                <a:cs typeface="Calibri"/>
              </a:rPr>
              <a:t>just </a:t>
            </a:r>
            <a:r>
              <a:rPr sz="2000" spc="-8">
                <a:solidFill>
                  <a:srgbClr val="020303"/>
                </a:solidFill>
                <a:latin typeface="+mj-lt"/>
                <a:cs typeface="Calibri"/>
              </a:rPr>
              <a:t> </a:t>
            </a:r>
            <a:r>
              <a:rPr sz="2000" spc="-4">
                <a:solidFill>
                  <a:srgbClr val="020303"/>
                </a:solidFill>
                <a:latin typeface="+mj-lt"/>
                <a:cs typeface="Calibri"/>
              </a:rPr>
              <a:t>the</a:t>
            </a:r>
            <a:r>
              <a:rPr sz="2000" spc="-8">
                <a:solidFill>
                  <a:srgbClr val="020303"/>
                </a:solidFill>
                <a:latin typeface="+mj-lt"/>
                <a:cs typeface="Calibri"/>
              </a:rPr>
              <a:t> sum</a:t>
            </a:r>
            <a:r>
              <a:rPr sz="2000" spc="-4">
                <a:solidFill>
                  <a:srgbClr val="020303"/>
                </a:solidFill>
                <a:latin typeface="+mj-lt"/>
                <a:cs typeface="Calibri"/>
              </a:rPr>
              <a:t> of its</a:t>
            </a:r>
            <a:r>
              <a:rPr sz="2000" spc="-8">
                <a:solidFill>
                  <a:srgbClr val="020303"/>
                </a:solidFill>
                <a:latin typeface="+mj-lt"/>
                <a:cs typeface="Calibri"/>
              </a:rPr>
              <a:t> parts.</a:t>
            </a:r>
            <a:endParaRPr sz="2000">
              <a:latin typeface="+mj-lt"/>
              <a:cs typeface="Calibri"/>
            </a:endParaRPr>
          </a:p>
        </p:txBody>
      </p:sp>
      <p:sp>
        <p:nvSpPr>
          <p:cNvPr id="8" name="object 8"/>
          <p:cNvSpPr txBox="1"/>
          <p:nvPr/>
        </p:nvSpPr>
        <p:spPr>
          <a:xfrm>
            <a:off x="8075083" y="2594621"/>
            <a:ext cx="3037417" cy="2272310"/>
          </a:xfrm>
          <a:prstGeom prst="rect">
            <a:avLst/>
          </a:prstGeom>
          <a:solidFill>
            <a:schemeClr val="bg1"/>
          </a:solidFill>
          <a:ln w="12700">
            <a:solidFill>
              <a:srgbClr val="965F79"/>
            </a:solidFill>
          </a:ln>
        </p:spPr>
        <p:txBody>
          <a:bodyPr vert="horz" wrap="square" lIns="0" tIns="3704" rIns="0" bIns="0" rtlCol="0">
            <a:spAutoFit/>
          </a:bodyPr>
          <a:lstStyle/>
          <a:p>
            <a:pPr>
              <a:spcBef>
                <a:spcPts val="29"/>
              </a:spcBef>
            </a:pPr>
            <a:endParaRPr sz="1375" dirty="0">
              <a:latin typeface="Times New Roman"/>
              <a:cs typeface="Times New Roman"/>
            </a:endParaRPr>
          </a:p>
          <a:p>
            <a:pPr marL="246582"/>
            <a:r>
              <a:rPr b="1" spc="-8" dirty="0">
                <a:solidFill>
                  <a:srgbClr val="020303"/>
                </a:solidFill>
                <a:latin typeface="Calibri"/>
                <a:cs typeface="Calibri"/>
              </a:rPr>
              <a:t>INTERSECTIONALITY</a:t>
            </a:r>
            <a:endParaRPr dirty="0">
              <a:latin typeface="Calibri"/>
              <a:cs typeface="Calibri"/>
            </a:endParaRPr>
          </a:p>
          <a:p>
            <a:pPr>
              <a:lnSpc>
                <a:spcPct val="100000"/>
              </a:lnSpc>
            </a:pPr>
            <a:endParaRPr sz="1500" dirty="0">
              <a:latin typeface="Calibri"/>
              <a:cs typeface="Calibri"/>
            </a:endParaRPr>
          </a:p>
          <a:p>
            <a:pPr marL="265113" marR="600580">
              <a:spcBef>
                <a:spcPts val="1321"/>
              </a:spcBef>
            </a:pPr>
            <a:r>
              <a:rPr sz="1600" spc="-21" dirty="0">
                <a:solidFill>
                  <a:srgbClr val="231F20"/>
                </a:solidFill>
                <a:latin typeface="Calibri Light"/>
                <a:cs typeface="Calibri Light"/>
              </a:rPr>
              <a:t>Was</a:t>
            </a:r>
            <a:r>
              <a:rPr sz="1600" spc="-8" dirty="0">
                <a:solidFill>
                  <a:srgbClr val="231F20"/>
                </a:solidFill>
                <a:latin typeface="Calibri Light"/>
                <a:cs typeface="Calibri Light"/>
              </a:rPr>
              <a:t> </a:t>
            </a:r>
            <a:r>
              <a:rPr sz="1600" spc="-17" dirty="0">
                <a:solidFill>
                  <a:srgbClr val="231F20"/>
                </a:solidFill>
                <a:latin typeface="Calibri Light"/>
                <a:cs typeface="Calibri Light"/>
              </a:rPr>
              <a:t>first</a:t>
            </a:r>
            <a:r>
              <a:rPr sz="1600" spc="-8" dirty="0">
                <a:solidFill>
                  <a:srgbClr val="231F20"/>
                </a:solidFill>
                <a:latin typeface="Calibri Light"/>
                <a:cs typeface="Calibri Light"/>
              </a:rPr>
              <a:t> </a:t>
            </a:r>
            <a:r>
              <a:rPr sz="1600" dirty="0">
                <a:solidFill>
                  <a:srgbClr val="231F20"/>
                </a:solidFill>
                <a:latin typeface="Calibri Light"/>
                <a:cs typeface="Calibri Light"/>
              </a:rPr>
              <a:t>named</a:t>
            </a:r>
            <a:r>
              <a:rPr sz="1600" spc="-8" dirty="0">
                <a:solidFill>
                  <a:srgbClr val="231F20"/>
                </a:solidFill>
                <a:latin typeface="Calibri Light"/>
                <a:cs typeface="Calibri Light"/>
              </a:rPr>
              <a:t> </a:t>
            </a:r>
            <a:r>
              <a:rPr sz="1600" dirty="0">
                <a:solidFill>
                  <a:srgbClr val="231F20"/>
                </a:solidFill>
                <a:latin typeface="Calibri Light"/>
                <a:cs typeface="Calibri Light"/>
              </a:rPr>
              <a:t>as</a:t>
            </a:r>
            <a:r>
              <a:rPr sz="1600" spc="-8" dirty="0">
                <a:solidFill>
                  <a:srgbClr val="231F20"/>
                </a:solidFill>
                <a:latin typeface="Calibri Light"/>
                <a:cs typeface="Calibri Light"/>
              </a:rPr>
              <a:t> </a:t>
            </a:r>
            <a:r>
              <a:rPr sz="1600" dirty="0">
                <a:solidFill>
                  <a:srgbClr val="231F20"/>
                </a:solidFill>
                <a:latin typeface="Calibri Light"/>
                <a:cs typeface="Calibri Light"/>
              </a:rPr>
              <a:t>a </a:t>
            </a:r>
            <a:r>
              <a:rPr sz="1600" spc="4" dirty="0">
                <a:solidFill>
                  <a:srgbClr val="231F20"/>
                </a:solidFill>
                <a:latin typeface="Calibri Light"/>
                <a:cs typeface="Calibri Light"/>
              </a:rPr>
              <a:t> </a:t>
            </a:r>
            <a:r>
              <a:rPr sz="1600" spc="-8" dirty="0">
                <a:solidFill>
                  <a:srgbClr val="231F20"/>
                </a:solidFill>
                <a:latin typeface="Calibri Light"/>
                <a:cs typeface="Calibri Light"/>
              </a:rPr>
              <a:t>concept </a:t>
            </a:r>
            <a:r>
              <a:rPr sz="1600" spc="-4" dirty="0">
                <a:solidFill>
                  <a:srgbClr val="231F20"/>
                </a:solidFill>
                <a:latin typeface="Calibri Light"/>
                <a:cs typeface="Calibri Light"/>
              </a:rPr>
              <a:t>by </a:t>
            </a:r>
            <a:r>
              <a:rPr sz="1600" spc="-8" dirty="0">
                <a:solidFill>
                  <a:srgbClr val="231F20"/>
                </a:solidFill>
                <a:latin typeface="Calibri Light"/>
                <a:cs typeface="Calibri Light"/>
              </a:rPr>
              <a:t>American </a:t>
            </a:r>
            <a:r>
              <a:rPr sz="1600" spc="-4" dirty="0">
                <a:solidFill>
                  <a:srgbClr val="231F20"/>
                </a:solidFill>
                <a:latin typeface="Calibri Light"/>
                <a:cs typeface="Calibri Light"/>
              </a:rPr>
              <a:t>law</a:t>
            </a:r>
            <a:r>
              <a:rPr sz="1600" spc="-33" dirty="0">
                <a:solidFill>
                  <a:srgbClr val="231F20"/>
                </a:solidFill>
                <a:latin typeface="Calibri Light"/>
                <a:cs typeface="Calibri Light"/>
              </a:rPr>
              <a:t> </a:t>
            </a:r>
            <a:r>
              <a:rPr sz="1600" spc="-12" dirty="0">
                <a:solidFill>
                  <a:srgbClr val="231F20"/>
                </a:solidFill>
                <a:latin typeface="Calibri Light"/>
                <a:cs typeface="Calibri Light"/>
              </a:rPr>
              <a:t>professor</a:t>
            </a:r>
            <a:r>
              <a:rPr sz="1600" spc="-33" dirty="0">
                <a:solidFill>
                  <a:srgbClr val="231F20"/>
                </a:solidFill>
                <a:latin typeface="Calibri Light"/>
                <a:cs typeface="Calibri Light"/>
              </a:rPr>
              <a:t> </a:t>
            </a:r>
            <a:r>
              <a:rPr sz="1600" spc="-4" dirty="0" err="1">
                <a:solidFill>
                  <a:srgbClr val="231F20"/>
                </a:solidFill>
                <a:latin typeface="Calibri Light"/>
                <a:cs typeface="Calibri Light"/>
              </a:rPr>
              <a:t>Kimberlé</a:t>
            </a:r>
            <a:r>
              <a:rPr sz="1600" spc="-4" dirty="0">
                <a:solidFill>
                  <a:srgbClr val="231F20"/>
                </a:solidFill>
                <a:latin typeface="Calibri Light"/>
                <a:cs typeface="Calibri Light"/>
              </a:rPr>
              <a:t> </a:t>
            </a:r>
            <a:r>
              <a:rPr sz="1600" spc="-329" dirty="0">
                <a:solidFill>
                  <a:srgbClr val="231F20"/>
                </a:solidFill>
                <a:latin typeface="Calibri Light"/>
                <a:cs typeface="Calibri Light"/>
              </a:rPr>
              <a:t> </a:t>
            </a:r>
            <a:r>
              <a:rPr sz="1600" spc="-21" dirty="0">
                <a:solidFill>
                  <a:srgbClr val="231F20"/>
                </a:solidFill>
                <a:latin typeface="Calibri Light"/>
                <a:cs typeface="Calibri Light"/>
              </a:rPr>
              <a:t>Crenshaw</a:t>
            </a:r>
            <a:r>
              <a:rPr lang="en-AU" sz="1600" spc="-21" dirty="0">
                <a:solidFill>
                  <a:srgbClr val="231F20"/>
                </a:solidFill>
                <a:latin typeface="Calibri Light"/>
                <a:cs typeface="Calibri Light"/>
              </a:rPr>
              <a:t> in 1989</a:t>
            </a:r>
            <a:r>
              <a:rPr sz="1600" spc="-21" dirty="0">
                <a:solidFill>
                  <a:srgbClr val="231F20"/>
                </a:solidFill>
                <a:latin typeface="Calibri Light"/>
                <a:cs typeface="Calibri Light"/>
              </a:rPr>
              <a:t>.</a:t>
            </a:r>
            <a:endParaRPr lang="en-AU" sz="1600" spc="-21" dirty="0">
              <a:solidFill>
                <a:srgbClr val="231F20"/>
              </a:solidFill>
              <a:latin typeface="Calibri Light"/>
              <a:cs typeface="Calibri Light"/>
            </a:endParaRPr>
          </a:p>
          <a:p>
            <a:pPr marL="679952" marR="600580">
              <a:spcBef>
                <a:spcPts val="1321"/>
              </a:spcBef>
            </a:pPr>
            <a:endParaRPr lang="en-AU" sz="1500" dirty="0">
              <a:latin typeface="Calibri Light"/>
              <a:cs typeface="Calibri Light"/>
            </a:endParaRPr>
          </a:p>
        </p:txBody>
      </p:sp>
      <p:sp>
        <p:nvSpPr>
          <p:cNvPr id="9" name="object 9">
            <a:extLst>
              <a:ext uri="{C183D7F6-B498-43B3-948B-1728B52AA6E4}">
                <adec:decorative xmlns:adec="http://schemas.microsoft.com/office/drawing/2017/decorative" val="1"/>
              </a:ext>
            </a:extLst>
          </p:cNvPr>
          <p:cNvSpPr txBox="1"/>
          <p:nvPr/>
        </p:nvSpPr>
        <p:spPr>
          <a:xfrm>
            <a:off x="656084" y="5323482"/>
            <a:ext cx="1594379" cy="241519"/>
          </a:xfrm>
          <a:prstGeom prst="rect">
            <a:avLst/>
          </a:prstGeom>
        </p:spPr>
        <p:txBody>
          <a:bodyPr vert="horz" wrap="square" lIns="0" tIns="10583" rIns="0" bIns="0" rtlCol="0">
            <a:spAutoFit/>
          </a:bodyPr>
          <a:lstStyle/>
          <a:p>
            <a:pPr marL="10583">
              <a:spcBef>
                <a:spcPts val="83"/>
              </a:spcBef>
            </a:pPr>
            <a:r>
              <a:rPr sz="1500" spc="-4">
                <a:solidFill>
                  <a:srgbClr val="020303"/>
                </a:solidFill>
                <a:latin typeface="DIN 2014"/>
                <a:cs typeface="DIN 2014"/>
              </a:rPr>
              <a:t>Kimberlé</a:t>
            </a:r>
            <a:r>
              <a:rPr sz="1500" spc="-46">
                <a:solidFill>
                  <a:srgbClr val="020303"/>
                </a:solidFill>
                <a:latin typeface="DIN 2014"/>
                <a:cs typeface="DIN 2014"/>
              </a:rPr>
              <a:t> </a:t>
            </a:r>
            <a:r>
              <a:rPr sz="1500" spc="-4">
                <a:solidFill>
                  <a:srgbClr val="020303"/>
                </a:solidFill>
                <a:latin typeface="DIN 2014"/>
                <a:cs typeface="DIN 2014"/>
              </a:rPr>
              <a:t>Crenshaw</a:t>
            </a:r>
            <a:endParaRPr sz="1500">
              <a:latin typeface="DIN 2014"/>
              <a:cs typeface="DIN 2014"/>
            </a:endParaRPr>
          </a:p>
        </p:txBody>
      </p:sp>
      <p:sp>
        <p:nvSpPr>
          <p:cNvPr id="11" name="object 11">
            <a:extLst>
              <a:ext uri="{C183D7F6-B498-43B3-948B-1728B52AA6E4}">
                <adec:decorative xmlns:adec="http://schemas.microsoft.com/office/drawing/2017/decorative" val="1"/>
              </a:ext>
            </a:extLst>
          </p:cNvPr>
          <p:cNvSpPr txBox="1"/>
          <p:nvPr/>
        </p:nvSpPr>
        <p:spPr>
          <a:xfrm>
            <a:off x="3418417" y="1908600"/>
            <a:ext cx="397933" cy="1090576"/>
          </a:xfrm>
          <a:prstGeom prst="rect">
            <a:avLst/>
          </a:prstGeom>
        </p:spPr>
        <p:txBody>
          <a:bodyPr vert="horz" wrap="square" lIns="0" tIns="13229" rIns="0" bIns="0" rtlCol="0">
            <a:spAutoFit/>
          </a:bodyPr>
          <a:lstStyle/>
          <a:p>
            <a:pPr marL="10583">
              <a:spcBef>
                <a:spcPts val="104"/>
              </a:spcBef>
            </a:pPr>
            <a:r>
              <a:rPr sz="7000" b="1" spc="-2629">
                <a:solidFill>
                  <a:srgbClr val="712652"/>
                </a:solidFill>
                <a:latin typeface="Calibri"/>
                <a:cs typeface="Calibri"/>
              </a:rPr>
              <a:t>“</a:t>
            </a:r>
            <a:endParaRPr sz="7000">
              <a:latin typeface="Calibri"/>
              <a:cs typeface="Calibri"/>
            </a:endParaRPr>
          </a:p>
        </p:txBody>
      </p:sp>
      <p:sp>
        <p:nvSpPr>
          <p:cNvPr id="12" name="object 12">
            <a:extLst>
              <a:ext uri="{C183D7F6-B498-43B3-948B-1728B52AA6E4}">
                <adec:decorative xmlns:adec="http://schemas.microsoft.com/office/drawing/2017/decorative" val="1"/>
              </a:ext>
            </a:extLst>
          </p:cNvPr>
          <p:cNvSpPr/>
          <p:nvPr/>
        </p:nvSpPr>
        <p:spPr>
          <a:xfrm>
            <a:off x="8318385" y="3228088"/>
            <a:ext cx="2609321" cy="0"/>
          </a:xfrm>
          <a:custGeom>
            <a:avLst/>
            <a:gdLst/>
            <a:ahLst/>
            <a:cxnLst/>
            <a:rect l="l" t="t" r="r" b="b"/>
            <a:pathLst>
              <a:path w="3131184">
                <a:moveTo>
                  <a:pt x="0" y="0"/>
                </a:moveTo>
                <a:lnTo>
                  <a:pt x="3130689" y="0"/>
                </a:lnTo>
              </a:path>
            </a:pathLst>
          </a:custGeom>
          <a:ln w="12700">
            <a:solidFill>
              <a:srgbClr val="712652"/>
            </a:solidFill>
          </a:ln>
        </p:spPr>
        <p:txBody>
          <a:bodyPr wrap="square" lIns="0" tIns="0" rIns="0" bIns="0" rtlCol="0"/>
          <a:lstStyle/>
          <a:p>
            <a:endParaRPr sz="1500"/>
          </a:p>
        </p:txBody>
      </p:sp>
      <p:sp>
        <p:nvSpPr>
          <p:cNvPr id="13" name="object 13">
            <a:extLst>
              <a:ext uri="{C183D7F6-B498-43B3-948B-1728B52AA6E4}">
                <adec:decorative xmlns:adec="http://schemas.microsoft.com/office/drawing/2017/decorative" val="1"/>
              </a:ext>
            </a:extLst>
          </p:cNvPr>
          <p:cNvSpPr/>
          <p:nvPr/>
        </p:nvSpPr>
        <p:spPr>
          <a:xfrm>
            <a:off x="666750" y="5196184"/>
            <a:ext cx="2381250" cy="0"/>
          </a:xfrm>
          <a:custGeom>
            <a:avLst/>
            <a:gdLst/>
            <a:ahLst/>
            <a:cxnLst/>
            <a:rect l="l" t="t" r="r" b="b"/>
            <a:pathLst>
              <a:path w="2857500">
                <a:moveTo>
                  <a:pt x="0" y="0"/>
                </a:moveTo>
                <a:lnTo>
                  <a:pt x="2857500" y="0"/>
                </a:lnTo>
              </a:path>
            </a:pathLst>
          </a:custGeom>
          <a:ln w="25400">
            <a:solidFill>
              <a:srgbClr val="712652"/>
            </a:solidFill>
          </a:ln>
        </p:spPr>
        <p:txBody>
          <a:bodyPr wrap="square" lIns="0" tIns="0" rIns="0" bIns="0" rtlCol="0"/>
          <a:lstStyle/>
          <a:p>
            <a:endParaRPr sz="15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INTERSECTIONS</a:t>
            </a:r>
            <a:r>
              <a:rPr spc="-4" dirty="0"/>
              <a:t> </a:t>
            </a:r>
            <a:r>
              <a:rPr spc="-8" dirty="0"/>
              <a:t>OF</a:t>
            </a:r>
            <a:r>
              <a:rPr spc="-4" dirty="0"/>
              <a:t> </a:t>
            </a:r>
            <a:r>
              <a:rPr lang="en-AU" spc="-12" dirty="0"/>
              <a:t>POWER</a:t>
            </a:r>
            <a:endParaRPr spc="-8" dirty="0"/>
          </a:p>
        </p:txBody>
      </p:sp>
      <p:pic>
        <p:nvPicPr>
          <p:cNvPr id="4" name="object 4" descr="Illustration showing a person with three different coloured ribbons intertwined around their body. The person is holding a green ribbon that says social status and identity: Aboriginality, ethnicity, sex, parent/carer status, sexuality, gender identity, (dis)ability, religion, migration and refugee status, age, socio-economic status, cultural background. There is a purple ribbon that says social systems and structures: welfare, economic, legal/justice, labour, education, health. There is a grey ribbon that says discrimination and oppression: colonisation, sexism, homophobia, ageism, ableism, classism, racism, religious discrimination."/>
          <p:cNvPicPr/>
          <p:nvPr/>
        </p:nvPicPr>
        <p:blipFill>
          <a:blip r:embed="rId4" cstate="print"/>
          <a:stretch>
            <a:fillRect/>
          </a:stretch>
        </p:blipFill>
        <p:spPr>
          <a:xfrm>
            <a:off x="6652794" y="1460447"/>
            <a:ext cx="3824705" cy="4508614"/>
          </a:xfrm>
          <a:prstGeom prst="rect">
            <a:avLst/>
          </a:prstGeom>
        </p:spPr>
      </p:pic>
      <p:sp>
        <p:nvSpPr>
          <p:cNvPr id="14" name="object 14">
            <a:extLst>
              <a:ext uri="{C183D7F6-B498-43B3-948B-1728B52AA6E4}">
                <adec:decorative xmlns:adec="http://schemas.microsoft.com/office/drawing/2017/decorative" val="1"/>
              </a:ext>
            </a:extLst>
          </p:cNvPr>
          <p:cNvSpPr txBox="1"/>
          <p:nvPr/>
        </p:nvSpPr>
        <p:spPr>
          <a:xfrm>
            <a:off x="665819" y="1664514"/>
            <a:ext cx="5430181" cy="3832245"/>
          </a:xfrm>
          <a:prstGeom prst="rect">
            <a:avLst/>
          </a:prstGeom>
        </p:spPr>
        <p:txBody>
          <a:bodyPr vert="horz" wrap="square" lIns="0" tIns="10583" rIns="0" bIns="0" rtlCol="0">
            <a:spAutoFit/>
          </a:bodyPr>
          <a:lstStyle/>
          <a:p>
            <a:pPr marL="10583">
              <a:spcBef>
                <a:spcPts val="1175"/>
              </a:spcBef>
            </a:pPr>
            <a:r>
              <a:rPr lang="en-AU" sz="2000" b="1" spc="-8" dirty="0">
                <a:solidFill>
                  <a:srgbClr val="231F20"/>
                </a:solidFill>
                <a:highlight>
                  <a:srgbClr val="C0C0C0"/>
                </a:highlight>
                <a:cs typeface="Calibri"/>
              </a:rPr>
              <a:t>Systems of discrimination</a:t>
            </a:r>
            <a:r>
              <a:rPr lang="en-AU" sz="2000" b="1" spc="-12" dirty="0">
                <a:solidFill>
                  <a:srgbClr val="231F20"/>
                </a:solidFill>
                <a:highlight>
                  <a:srgbClr val="C0C0C0"/>
                </a:highlight>
                <a:cs typeface="Calibri"/>
              </a:rPr>
              <a:t> </a:t>
            </a:r>
            <a:r>
              <a:rPr lang="en-AU" sz="2000" b="1" dirty="0">
                <a:solidFill>
                  <a:srgbClr val="231F20"/>
                </a:solidFill>
                <a:highlight>
                  <a:srgbClr val="C0C0C0"/>
                </a:highlight>
                <a:cs typeface="Calibri"/>
              </a:rPr>
              <a:t>&amp;</a:t>
            </a:r>
            <a:r>
              <a:rPr lang="en-AU" sz="2000" b="1" spc="-4" dirty="0">
                <a:solidFill>
                  <a:srgbClr val="231F20"/>
                </a:solidFill>
                <a:highlight>
                  <a:srgbClr val="C0C0C0"/>
                </a:highlight>
                <a:cs typeface="Calibri"/>
              </a:rPr>
              <a:t> </a:t>
            </a:r>
            <a:r>
              <a:rPr lang="en-AU" sz="2000" b="1" spc="-8" dirty="0">
                <a:solidFill>
                  <a:srgbClr val="231F20"/>
                </a:solidFill>
                <a:highlight>
                  <a:srgbClr val="C0C0C0"/>
                </a:highlight>
                <a:cs typeface="Calibri"/>
              </a:rPr>
              <a:t>oppression</a:t>
            </a:r>
            <a:endParaRPr lang="en-AU" sz="2000" dirty="0">
              <a:highlight>
                <a:srgbClr val="C0C0C0"/>
              </a:highlight>
              <a:cs typeface="Calibri"/>
            </a:endParaRPr>
          </a:p>
          <a:p>
            <a:pPr marL="435487" marR="257694">
              <a:spcBef>
                <a:spcPts val="75"/>
              </a:spcBef>
            </a:pPr>
            <a:r>
              <a:rPr lang="en-AU" sz="2000" spc="-8" dirty="0">
                <a:solidFill>
                  <a:srgbClr val="231F20"/>
                </a:solidFill>
                <a:latin typeface="Calibri Light"/>
                <a:cs typeface="Calibri Light"/>
              </a:rPr>
              <a:t>Colonisation,</a:t>
            </a:r>
            <a:r>
              <a:rPr lang="en-AU" sz="2000" dirty="0">
                <a:solidFill>
                  <a:srgbClr val="231F20"/>
                </a:solidFill>
                <a:latin typeface="Calibri Light"/>
                <a:cs typeface="Calibri Light"/>
              </a:rPr>
              <a:t> </a:t>
            </a:r>
            <a:r>
              <a:rPr lang="en-AU" sz="2000" spc="-8" dirty="0">
                <a:solidFill>
                  <a:srgbClr val="231F20"/>
                </a:solidFill>
                <a:latin typeface="Calibri Light"/>
                <a:cs typeface="Calibri Light"/>
              </a:rPr>
              <a:t>sexism,</a:t>
            </a:r>
            <a:r>
              <a:rPr lang="en-AU" sz="2000" spc="-4" dirty="0">
                <a:solidFill>
                  <a:srgbClr val="231F20"/>
                </a:solidFill>
                <a:latin typeface="Calibri Light"/>
                <a:cs typeface="Calibri Light"/>
              </a:rPr>
              <a:t> </a:t>
            </a:r>
            <a:r>
              <a:rPr lang="en-AU" sz="2000" dirty="0">
                <a:solidFill>
                  <a:srgbClr val="231F20"/>
                </a:solidFill>
                <a:latin typeface="Calibri Light"/>
                <a:cs typeface="Calibri Light"/>
              </a:rPr>
              <a:t>homophobia,</a:t>
            </a:r>
            <a:r>
              <a:rPr lang="en-AU" sz="2000" spc="4" dirty="0">
                <a:solidFill>
                  <a:srgbClr val="231F20"/>
                </a:solidFill>
                <a:latin typeface="Calibri Light"/>
                <a:cs typeface="Calibri Light"/>
              </a:rPr>
              <a:t> </a:t>
            </a:r>
            <a:r>
              <a:rPr lang="en-AU" sz="2000" spc="-8" dirty="0">
                <a:solidFill>
                  <a:srgbClr val="231F20"/>
                </a:solidFill>
                <a:latin typeface="Calibri Light"/>
                <a:cs typeface="Calibri Light"/>
              </a:rPr>
              <a:t>ageism,</a:t>
            </a:r>
            <a:r>
              <a:rPr lang="en-AU" sz="2000" spc="-4" dirty="0">
                <a:solidFill>
                  <a:srgbClr val="231F20"/>
                </a:solidFill>
                <a:latin typeface="Calibri Light"/>
                <a:cs typeface="Calibri Light"/>
              </a:rPr>
              <a:t> </a:t>
            </a:r>
            <a:r>
              <a:rPr lang="en-AU" sz="2000" dirty="0">
                <a:solidFill>
                  <a:srgbClr val="231F20"/>
                </a:solidFill>
                <a:latin typeface="Calibri Light"/>
                <a:cs typeface="Calibri Light"/>
              </a:rPr>
              <a:t>ableism,</a:t>
            </a:r>
            <a:r>
              <a:rPr lang="en-AU" sz="2000" spc="4" dirty="0">
                <a:solidFill>
                  <a:srgbClr val="231F20"/>
                </a:solidFill>
                <a:latin typeface="Calibri Light"/>
                <a:cs typeface="Calibri Light"/>
              </a:rPr>
              <a:t> </a:t>
            </a:r>
            <a:r>
              <a:rPr lang="en-AU" sz="2000" spc="-4" dirty="0">
                <a:solidFill>
                  <a:srgbClr val="231F20"/>
                </a:solidFill>
                <a:latin typeface="Calibri Light"/>
                <a:cs typeface="Calibri Light"/>
              </a:rPr>
              <a:t>classism, </a:t>
            </a:r>
            <a:r>
              <a:rPr lang="en-AU" sz="2000" spc="-329" dirty="0">
                <a:solidFill>
                  <a:srgbClr val="231F20"/>
                </a:solidFill>
                <a:latin typeface="Calibri Light"/>
                <a:cs typeface="Calibri Light"/>
              </a:rPr>
              <a:t> </a:t>
            </a:r>
            <a:r>
              <a:rPr lang="en-AU" sz="2000" spc="-8" dirty="0">
                <a:solidFill>
                  <a:srgbClr val="231F20"/>
                </a:solidFill>
                <a:latin typeface="Calibri Light"/>
                <a:cs typeface="Calibri Light"/>
              </a:rPr>
              <a:t>racism,</a:t>
            </a:r>
            <a:r>
              <a:rPr lang="en-AU" sz="2000" spc="-4" dirty="0">
                <a:solidFill>
                  <a:srgbClr val="231F20"/>
                </a:solidFill>
                <a:latin typeface="Calibri Light"/>
                <a:cs typeface="Calibri Light"/>
              </a:rPr>
              <a:t> </a:t>
            </a:r>
            <a:r>
              <a:rPr lang="en-AU" sz="2000" spc="-8" dirty="0">
                <a:solidFill>
                  <a:srgbClr val="231F20"/>
                </a:solidFill>
                <a:latin typeface="Calibri Light"/>
                <a:cs typeface="Calibri Light"/>
              </a:rPr>
              <a:t>religious</a:t>
            </a:r>
            <a:r>
              <a:rPr lang="en-AU" sz="2000" spc="-4" dirty="0">
                <a:solidFill>
                  <a:srgbClr val="231F20"/>
                </a:solidFill>
                <a:latin typeface="Calibri Light"/>
                <a:cs typeface="Calibri Light"/>
              </a:rPr>
              <a:t> discrimination.</a:t>
            </a:r>
            <a:endParaRPr lang="en-AU" sz="2000" dirty="0">
              <a:latin typeface="Calibri Light"/>
              <a:cs typeface="Calibri Light"/>
            </a:endParaRPr>
          </a:p>
          <a:p>
            <a:pPr marL="10583">
              <a:spcBef>
                <a:spcPts val="83"/>
              </a:spcBef>
            </a:pPr>
            <a:r>
              <a:rPr lang="en-AU" sz="2000" b="1" dirty="0">
                <a:solidFill>
                  <a:schemeClr val="bg1"/>
                </a:solidFill>
                <a:highlight>
                  <a:srgbClr val="808000"/>
                </a:highlight>
                <a:latin typeface="Calibri"/>
                <a:cs typeface="Calibri"/>
              </a:rPr>
              <a:t>Categories of s</a:t>
            </a:r>
            <a:r>
              <a:rPr sz="2000" b="1" dirty="0" err="1">
                <a:solidFill>
                  <a:schemeClr val="bg1"/>
                </a:solidFill>
                <a:highlight>
                  <a:srgbClr val="808000"/>
                </a:highlight>
                <a:latin typeface="Calibri"/>
                <a:cs typeface="Calibri"/>
              </a:rPr>
              <a:t>ocial</a:t>
            </a:r>
            <a:r>
              <a:rPr sz="2000" b="1" spc="-12" dirty="0">
                <a:solidFill>
                  <a:schemeClr val="bg1"/>
                </a:solidFill>
                <a:highlight>
                  <a:srgbClr val="808000"/>
                </a:highlight>
                <a:latin typeface="Calibri"/>
                <a:cs typeface="Calibri"/>
              </a:rPr>
              <a:t> </a:t>
            </a:r>
            <a:r>
              <a:rPr lang="en-AU" sz="2000" b="1" spc="-8" dirty="0">
                <a:solidFill>
                  <a:schemeClr val="bg1"/>
                </a:solidFill>
                <a:highlight>
                  <a:srgbClr val="808000"/>
                </a:highlight>
                <a:latin typeface="Calibri"/>
                <a:cs typeface="Calibri"/>
              </a:rPr>
              <a:t>s</a:t>
            </a:r>
            <a:r>
              <a:rPr sz="2000" b="1" spc="-8" dirty="0">
                <a:solidFill>
                  <a:schemeClr val="bg1"/>
                </a:solidFill>
                <a:highlight>
                  <a:srgbClr val="808000"/>
                </a:highlight>
                <a:latin typeface="Calibri"/>
                <a:cs typeface="Calibri"/>
              </a:rPr>
              <a:t>tatus</a:t>
            </a:r>
            <a:r>
              <a:rPr sz="2000" b="1" spc="-12" dirty="0">
                <a:solidFill>
                  <a:schemeClr val="bg1"/>
                </a:solidFill>
                <a:highlight>
                  <a:srgbClr val="808000"/>
                </a:highlight>
                <a:latin typeface="Calibri"/>
                <a:cs typeface="Calibri"/>
              </a:rPr>
              <a:t> </a:t>
            </a:r>
            <a:r>
              <a:rPr sz="2000" b="1" dirty="0">
                <a:solidFill>
                  <a:schemeClr val="bg1"/>
                </a:solidFill>
                <a:highlight>
                  <a:srgbClr val="808000"/>
                </a:highlight>
                <a:latin typeface="Calibri"/>
                <a:cs typeface="Calibri"/>
              </a:rPr>
              <a:t>&amp;</a:t>
            </a:r>
            <a:r>
              <a:rPr sz="2000" b="1" spc="-8" dirty="0">
                <a:solidFill>
                  <a:schemeClr val="bg1"/>
                </a:solidFill>
                <a:highlight>
                  <a:srgbClr val="808000"/>
                </a:highlight>
                <a:latin typeface="Calibri"/>
                <a:cs typeface="Calibri"/>
              </a:rPr>
              <a:t> </a:t>
            </a:r>
            <a:r>
              <a:rPr lang="en-AU" sz="2000" b="1" spc="-8" dirty="0" err="1">
                <a:solidFill>
                  <a:schemeClr val="bg1"/>
                </a:solidFill>
                <a:highlight>
                  <a:srgbClr val="808000"/>
                </a:highlight>
                <a:latin typeface="Calibri"/>
                <a:cs typeface="Calibri"/>
              </a:rPr>
              <a:t>i</a:t>
            </a:r>
            <a:r>
              <a:rPr sz="2000" b="1" spc="-8" dirty="0" err="1">
                <a:solidFill>
                  <a:schemeClr val="bg1"/>
                </a:solidFill>
                <a:highlight>
                  <a:srgbClr val="808000"/>
                </a:highlight>
                <a:latin typeface="Calibri"/>
                <a:cs typeface="Calibri"/>
              </a:rPr>
              <a:t>dentity</a:t>
            </a:r>
            <a:r>
              <a:rPr lang="en-AU" sz="2000" b="1" spc="-8" dirty="0">
                <a:solidFill>
                  <a:schemeClr val="bg1"/>
                </a:solidFill>
                <a:highlight>
                  <a:srgbClr val="808000"/>
                </a:highlight>
                <a:latin typeface="Calibri"/>
                <a:cs typeface="Calibri"/>
              </a:rPr>
              <a:t> </a:t>
            </a:r>
            <a:endParaRPr sz="2000" dirty="0">
              <a:solidFill>
                <a:schemeClr val="bg1"/>
              </a:solidFill>
              <a:highlight>
                <a:srgbClr val="808000"/>
              </a:highlight>
              <a:latin typeface="Calibri"/>
              <a:cs typeface="Calibri"/>
            </a:endParaRPr>
          </a:p>
          <a:p>
            <a:pPr marL="435487" marR="4233">
              <a:spcBef>
                <a:spcPts val="75"/>
              </a:spcBef>
            </a:pPr>
            <a:r>
              <a:rPr sz="2000" spc="-12" dirty="0">
                <a:solidFill>
                  <a:srgbClr val="231F20"/>
                </a:solidFill>
                <a:latin typeface="Calibri Light"/>
                <a:cs typeface="Calibri Light"/>
              </a:rPr>
              <a:t>Aboriginality,</a:t>
            </a:r>
            <a:r>
              <a:rPr sz="2000" spc="4" dirty="0">
                <a:solidFill>
                  <a:srgbClr val="231F20"/>
                </a:solidFill>
                <a:latin typeface="Calibri Light"/>
                <a:cs typeface="Calibri Light"/>
              </a:rPr>
              <a:t> </a:t>
            </a:r>
            <a:r>
              <a:rPr sz="2000" spc="-17" dirty="0">
                <a:solidFill>
                  <a:srgbClr val="231F20"/>
                </a:solidFill>
                <a:latin typeface="Calibri Light"/>
                <a:cs typeface="Calibri Light"/>
              </a:rPr>
              <a:t>ethnicity,</a:t>
            </a:r>
            <a:r>
              <a:rPr sz="2000" spc="4" dirty="0">
                <a:solidFill>
                  <a:srgbClr val="231F20"/>
                </a:solidFill>
                <a:latin typeface="Calibri Light"/>
                <a:cs typeface="Calibri Light"/>
              </a:rPr>
              <a:t> </a:t>
            </a:r>
            <a:r>
              <a:rPr sz="2000" spc="-8" dirty="0">
                <a:solidFill>
                  <a:srgbClr val="231F20"/>
                </a:solidFill>
                <a:latin typeface="Calibri Light"/>
                <a:cs typeface="Calibri Light"/>
              </a:rPr>
              <a:t>sex,</a:t>
            </a:r>
            <a:r>
              <a:rPr sz="2000" spc="4" dirty="0">
                <a:solidFill>
                  <a:srgbClr val="231F20"/>
                </a:solidFill>
                <a:latin typeface="Calibri Light"/>
                <a:cs typeface="Calibri Light"/>
              </a:rPr>
              <a:t> </a:t>
            </a:r>
            <a:r>
              <a:rPr sz="2000" spc="-12" dirty="0">
                <a:solidFill>
                  <a:srgbClr val="231F20"/>
                </a:solidFill>
                <a:latin typeface="Calibri Light"/>
                <a:cs typeface="Calibri Light"/>
              </a:rPr>
              <a:t>parent/carer</a:t>
            </a:r>
            <a:r>
              <a:rPr sz="2000" dirty="0">
                <a:solidFill>
                  <a:srgbClr val="231F20"/>
                </a:solidFill>
                <a:latin typeface="Calibri Light"/>
                <a:cs typeface="Calibri Light"/>
              </a:rPr>
              <a:t> </a:t>
            </a:r>
            <a:r>
              <a:rPr sz="2000" spc="-12" dirty="0">
                <a:solidFill>
                  <a:srgbClr val="231F20"/>
                </a:solidFill>
                <a:latin typeface="Calibri Light"/>
                <a:cs typeface="Calibri Light"/>
              </a:rPr>
              <a:t>status,</a:t>
            </a:r>
            <a:r>
              <a:rPr sz="2000" spc="8" dirty="0">
                <a:solidFill>
                  <a:srgbClr val="231F20"/>
                </a:solidFill>
                <a:latin typeface="Calibri Light"/>
                <a:cs typeface="Calibri Light"/>
              </a:rPr>
              <a:t> </a:t>
            </a:r>
            <a:r>
              <a:rPr sz="2000" spc="-17" dirty="0">
                <a:solidFill>
                  <a:srgbClr val="231F20"/>
                </a:solidFill>
                <a:latin typeface="Calibri Light"/>
                <a:cs typeface="Calibri Light"/>
              </a:rPr>
              <a:t>sexuality,</a:t>
            </a:r>
            <a:r>
              <a:rPr sz="2000" spc="4" dirty="0">
                <a:solidFill>
                  <a:srgbClr val="231F20"/>
                </a:solidFill>
                <a:latin typeface="Calibri Light"/>
                <a:cs typeface="Calibri Light"/>
              </a:rPr>
              <a:t> </a:t>
            </a:r>
            <a:r>
              <a:rPr sz="2000" spc="-8" dirty="0">
                <a:solidFill>
                  <a:srgbClr val="231F20"/>
                </a:solidFill>
                <a:latin typeface="Calibri Light"/>
                <a:cs typeface="Calibri Light"/>
              </a:rPr>
              <a:t>gender </a:t>
            </a:r>
            <a:r>
              <a:rPr sz="2000" spc="-325" dirty="0">
                <a:solidFill>
                  <a:srgbClr val="231F20"/>
                </a:solidFill>
                <a:latin typeface="Calibri Light"/>
                <a:cs typeface="Calibri Light"/>
              </a:rPr>
              <a:t> </a:t>
            </a:r>
            <a:r>
              <a:rPr sz="2000" spc="-17" dirty="0">
                <a:solidFill>
                  <a:srgbClr val="231F20"/>
                </a:solidFill>
                <a:latin typeface="Calibri Light"/>
                <a:cs typeface="Calibri Light"/>
              </a:rPr>
              <a:t>identity,</a:t>
            </a:r>
            <a:r>
              <a:rPr sz="2000" dirty="0">
                <a:solidFill>
                  <a:srgbClr val="231F20"/>
                </a:solidFill>
                <a:latin typeface="Calibri Light"/>
                <a:cs typeface="Calibri Light"/>
              </a:rPr>
              <a:t> </a:t>
            </a:r>
            <a:r>
              <a:rPr sz="2000" spc="-12" dirty="0">
                <a:solidFill>
                  <a:srgbClr val="231F20"/>
                </a:solidFill>
                <a:latin typeface="Calibri Light"/>
                <a:cs typeface="Calibri Light"/>
              </a:rPr>
              <a:t>(dis)ability,</a:t>
            </a:r>
            <a:r>
              <a:rPr sz="2000" dirty="0">
                <a:solidFill>
                  <a:srgbClr val="231F20"/>
                </a:solidFill>
                <a:latin typeface="Calibri Light"/>
                <a:cs typeface="Calibri Light"/>
              </a:rPr>
              <a:t> </a:t>
            </a:r>
            <a:r>
              <a:rPr sz="2000" spc="-8" dirty="0">
                <a:solidFill>
                  <a:srgbClr val="231F20"/>
                </a:solidFill>
                <a:latin typeface="Calibri Light"/>
                <a:cs typeface="Calibri Light"/>
              </a:rPr>
              <a:t>religion,</a:t>
            </a:r>
            <a:r>
              <a:rPr sz="2000" dirty="0">
                <a:solidFill>
                  <a:srgbClr val="231F20"/>
                </a:solidFill>
                <a:latin typeface="Calibri Light"/>
                <a:cs typeface="Calibri Light"/>
              </a:rPr>
              <a:t> </a:t>
            </a:r>
            <a:r>
              <a:rPr sz="2000" spc="-8" dirty="0">
                <a:solidFill>
                  <a:srgbClr val="231F20"/>
                </a:solidFill>
                <a:latin typeface="Calibri Light"/>
                <a:cs typeface="Calibri Light"/>
              </a:rPr>
              <a:t>migration</a:t>
            </a:r>
            <a:r>
              <a:rPr sz="2000" dirty="0">
                <a:solidFill>
                  <a:srgbClr val="231F20"/>
                </a:solidFill>
                <a:latin typeface="Calibri Light"/>
                <a:cs typeface="Calibri Light"/>
              </a:rPr>
              <a:t> &amp; </a:t>
            </a:r>
            <a:r>
              <a:rPr sz="2000" spc="-8" dirty="0">
                <a:solidFill>
                  <a:srgbClr val="231F20"/>
                </a:solidFill>
                <a:latin typeface="Calibri Light"/>
                <a:cs typeface="Calibri Light"/>
              </a:rPr>
              <a:t>refugee</a:t>
            </a:r>
            <a:r>
              <a:rPr sz="2000" dirty="0">
                <a:solidFill>
                  <a:srgbClr val="231F20"/>
                </a:solidFill>
                <a:latin typeface="Calibri Light"/>
                <a:cs typeface="Calibri Light"/>
              </a:rPr>
              <a:t> </a:t>
            </a:r>
            <a:r>
              <a:rPr sz="2000" spc="-12" dirty="0">
                <a:solidFill>
                  <a:srgbClr val="231F20"/>
                </a:solidFill>
                <a:latin typeface="Calibri Light"/>
                <a:cs typeface="Calibri Light"/>
              </a:rPr>
              <a:t>status,</a:t>
            </a:r>
            <a:r>
              <a:rPr sz="2000" dirty="0">
                <a:solidFill>
                  <a:srgbClr val="231F20"/>
                </a:solidFill>
                <a:latin typeface="Calibri Light"/>
                <a:cs typeface="Calibri Light"/>
              </a:rPr>
              <a:t> </a:t>
            </a:r>
            <a:r>
              <a:rPr sz="2000" spc="-8" dirty="0">
                <a:solidFill>
                  <a:srgbClr val="231F20"/>
                </a:solidFill>
                <a:latin typeface="Calibri Light"/>
                <a:cs typeface="Calibri Light"/>
              </a:rPr>
              <a:t>age, </a:t>
            </a:r>
            <a:r>
              <a:rPr sz="2000" spc="-4" dirty="0">
                <a:solidFill>
                  <a:srgbClr val="231F20"/>
                </a:solidFill>
                <a:latin typeface="Calibri Light"/>
                <a:cs typeface="Calibri Light"/>
              </a:rPr>
              <a:t> socio-economic </a:t>
            </a:r>
            <a:r>
              <a:rPr sz="2000" spc="-12" dirty="0">
                <a:solidFill>
                  <a:srgbClr val="231F20"/>
                </a:solidFill>
                <a:latin typeface="Calibri Light"/>
                <a:cs typeface="Calibri Light"/>
              </a:rPr>
              <a:t>status,</a:t>
            </a:r>
            <a:r>
              <a:rPr sz="2000" dirty="0">
                <a:solidFill>
                  <a:srgbClr val="231F20"/>
                </a:solidFill>
                <a:latin typeface="Calibri Light"/>
                <a:cs typeface="Calibri Light"/>
              </a:rPr>
              <a:t> </a:t>
            </a:r>
            <a:r>
              <a:rPr sz="2000" spc="-8" dirty="0">
                <a:solidFill>
                  <a:srgbClr val="231F20"/>
                </a:solidFill>
                <a:latin typeface="Calibri Light"/>
                <a:cs typeface="Calibri Light"/>
              </a:rPr>
              <a:t>cultural</a:t>
            </a:r>
            <a:r>
              <a:rPr sz="2000" dirty="0">
                <a:solidFill>
                  <a:srgbClr val="231F20"/>
                </a:solidFill>
                <a:latin typeface="Calibri Light"/>
                <a:cs typeface="Calibri Light"/>
              </a:rPr>
              <a:t> </a:t>
            </a:r>
            <a:r>
              <a:rPr sz="2000" spc="-8" dirty="0">
                <a:solidFill>
                  <a:srgbClr val="231F20"/>
                </a:solidFill>
                <a:latin typeface="Calibri Light"/>
                <a:cs typeface="Calibri Light"/>
              </a:rPr>
              <a:t>background.</a:t>
            </a:r>
            <a:endParaRPr sz="2000" dirty="0">
              <a:latin typeface="Calibri Light"/>
              <a:cs typeface="Calibri Light"/>
            </a:endParaRPr>
          </a:p>
          <a:p>
            <a:pPr marL="10583">
              <a:spcBef>
                <a:spcPts val="554"/>
              </a:spcBef>
            </a:pPr>
            <a:r>
              <a:rPr lang="en-AU" sz="2000" b="1" spc="-12" dirty="0">
                <a:solidFill>
                  <a:schemeClr val="bg1"/>
                </a:solidFill>
                <a:highlight>
                  <a:srgbClr val="800080"/>
                </a:highlight>
                <a:latin typeface="Calibri"/>
                <a:cs typeface="Calibri"/>
              </a:rPr>
              <a:t>S</a:t>
            </a:r>
            <a:r>
              <a:rPr sz="2000" b="1" spc="-12" dirty="0" err="1">
                <a:solidFill>
                  <a:schemeClr val="bg1"/>
                </a:solidFill>
                <a:highlight>
                  <a:srgbClr val="800080"/>
                </a:highlight>
                <a:latin typeface="Calibri"/>
                <a:cs typeface="Calibri"/>
              </a:rPr>
              <a:t>ystems</a:t>
            </a:r>
            <a:r>
              <a:rPr sz="2000" b="1" spc="-21" dirty="0">
                <a:solidFill>
                  <a:schemeClr val="bg1"/>
                </a:solidFill>
                <a:highlight>
                  <a:srgbClr val="800080"/>
                </a:highlight>
                <a:latin typeface="Calibri"/>
                <a:cs typeface="Calibri"/>
              </a:rPr>
              <a:t> </a:t>
            </a:r>
            <a:r>
              <a:rPr sz="2000" b="1" dirty="0">
                <a:solidFill>
                  <a:schemeClr val="bg1"/>
                </a:solidFill>
                <a:highlight>
                  <a:srgbClr val="800080"/>
                </a:highlight>
                <a:latin typeface="Calibri"/>
                <a:cs typeface="Calibri"/>
              </a:rPr>
              <a:t>&amp;</a:t>
            </a:r>
            <a:r>
              <a:rPr sz="2000" b="1" spc="-12" dirty="0">
                <a:solidFill>
                  <a:schemeClr val="bg1"/>
                </a:solidFill>
                <a:highlight>
                  <a:srgbClr val="800080"/>
                </a:highlight>
                <a:latin typeface="Calibri"/>
                <a:cs typeface="Calibri"/>
              </a:rPr>
              <a:t> </a:t>
            </a:r>
            <a:r>
              <a:rPr lang="en-AU" sz="2000" b="1" spc="-4" dirty="0">
                <a:solidFill>
                  <a:schemeClr val="bg1"/>
                </a:solidFill>
                <a:highlight>
                  <a:srgbClr val="800080"/>
                </a:highlight>
                <a:latin typeface="Calibri"/>
                <a:cs typeface="Calibri"/>
              </a:rPr>
              <a:t>s</a:t>
            </a:r>
            <a:r>
              <a:rPr sz="2000" b="1" spc="-4" dirty="0" err="1">
                <a:solidFill>
                  <a:schemeClr val="bg1"/>
                </a:solidFill>
                <a:highlight>
                  <a:srgbClr val="800080"/>
                </a:highlight>
                <a:latin typeface="Calibri"/>
                <a:cs typeface="Calibri"/>
              </a:rPr>
              <a:t>tructures</a:t>
            </a:r>
            <a:r>
              <a:rPr lang="en-AU" sz="2000" b="1" spc="-4" dirty="0">
                <a:solidFill>
                  <a:schemeClr val="bg1"/>
                </a:solidFill>
                <a:highlight>
                  <a:srgbClr val="800080"/>
                </a:highlight>
                <a:latin typeface="Calibri"/>
                <a:cs typeface="Calibri"/>
              </a:rPr>
              <a:t> of society</a:t>
            </a:r>
            <a:endParaRPr sz="2000" dirty="0">
              <a:solidFill>
                <a:schemeClr val="bg1"/>
              </a:solidFill>
              <a:highlight>
                <a:srgbClr val="800080"/>
              </a:highlight>
              <a:latin typeface="Calibri"/>
              <a:cs typeface="Calibri"/>
            </a:endParaRPr>
          </a:p>
          <a:p>
            <a:pPr marL="435487">
              <a:spcBef>
                <a:spcPts val="75"/>
              </a:spcBef>
            </a:pPr>
            <a:r>
              <a:rPr sz="2000" spc="-17" dirty="0">
                <a:solidFill>
                  <a:srgbClr val="231F20"/>
                </a:solidFill>
                <a:latin typeface="Calibri Light"/>
                <a:cs typeface="Calibri Light"/>
              </a:rPr>
              <a:t>Welfare,</a:t>
            </a:r>
            <a:r>
              <a:rPr sz="2000" dirty="0">
                <a:solidFill>
                  <a:srgbClr val="231F20"/>
                </a:solidFill>
                <a:latin typeface="Calibri Light"/>
                <a:cs typeface="Calibri Light"/>
              </a:rPr>
              <a:t> </a:t>
            </a:r>
            <a:r>
              <a:rPr sz="2000" spc="-8" dirty="0">
                <a:solidFill>
                  <a:srgbClr val="231F20"/>
                </a:solidFill>
                <a:latin typeface="Calibri Light"/>
                <a:cs typeface="Calibri Light"/>
              </a:rPr>
              <a:t>economic,</a:t>
            </a:r>
            <a:r>
              <a:rPr sz="2000" dirty="0">
                <a:solidFill>
                  <a:srgbClr val="231F20"/>
                </a:solidFill>
                <a:latin typeface="Calibri Light"/>
                <a:cs typeface="Calibri Light"/>
              </a:rPr>
              <a:t> </a:t>
            </a:r>
            <a:r>
              <a:rPr sz="2000" spc="-8" dirty="0">
                <a:solidFill>
                  <a:srgbClr val="231F20"/>
                </a:solidFill>
                <a:latin typeface="Calibri Light"/>
                <a:cs typeface="Calibri Light"/>
              </a:rPr>
              <a:t>legal/justice,</a:t>
            </a:r>
            <a:r>
              <a:rPr sz="2000" spc="4" dirty="0">
                <a:solidFill>
                  <a:srgbClr val="231F20"/>
                </a:solidFill>
                <a:latin typeface="Calibri Light"/>
                <a:cs typeface="Calibri Light"/>
              </a:rPr>
              <a:t> </a:t>
            </a:r>
            <a:r>
              <a:rPr sz="2000" spc="-21" dirty="0" err="1">
                <a:solidFill>
                  <a:srgbClr val="231F20"/>
                </a:solidFill>
                <a:latin typeface="Calibri Light"/>
                <a:cs typeface="Calibri Light"/>
              </a:rPr>
              <a:t>labour</a:t>
            </a:r>
            <a:r>
              <a:rPr sz="2000" spc="-21" dirty="0">
                <a:solidFill>
                  <a:srgbClr val="231F20"/>
                </a:solidFill>
                <a:latin typeface="Calibri Light"/>
                <a:cs typeface="Calibri Light"/>
              </a:rPr>
              <a:t>,</a:t>
            </a:r>
            <a:r>
              <a:rPr sz="2000" spc="4" dirty="0">
                <a:solidFill>
                  <a:srgbClr val="231F20"/>
                </a:solidFill>
                <a:latin typeface="Calibri Light"/>
                <a:cs typeface="Calibri Light"/>
              </a:rPr>
              <a:t> </a:t>
            </a:r>
            <a:r>
              <a:rPr sz="2000" spc="-8" dirty="0">
                <a:solidFill>
                  <a:srgbClr val="231F20"/>
                </a:solidFill>
                <a:latin typeface="Calibri Light"/>
                <a:cs typeface="Calibri Light"/>
              </a:rPr>
              <a:t>education,</a:t>
            </a:r>
            <a:r>
              <a:rPr sz="2000" spc="4" dirty="0">
                <a:solidFill>
                  <a:srgbClr val="231F20"/>
                </a:solidFill>
                <a:latin typeface="Calibri Light"/>
                <a:cs typeface="Calibri Light"/>
              </a:rPr>
              <a:t> </a:t>
            </a:r>
            <a:r>
              <a:rPr sz="2000" dirty="0">
                <a:solidFill>
                  <a:srgbClr val="231F20"/>
                </a:solidFill>
                <a:latin typeface="Calibri Light"/>
                <a:cs typeface="Calibri Light"/>
              </a:rPr>
              <a:t>health.</a:t>
            </a:r>
            <a:endParaRPr sz="2000" dirty="0">
              <a:latin typeface="Calibri Light"/>
              <a:cs typeface="Calibri Light"/>
            </a:endParaRPr>
          </a:p>
        </p:txBody>
      </p:sp>
    </p:spTree>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 AND COLONISATION</a:t>
            </a:r>
            <a:endParaRPr spc="-8" dirty="0"/>
          </a:p>
        </p:txBody>
      </p:sp>
      <p:sp>
        <p:nvSpPr>
          <p:cNvPr id="12" name="object 12"/>
          <p:cNvSpPr txBox="1"/>
          <p:nvPr/>
        </p:nvSpPr>
        <p:spPr>
          <a:xfrm>
            <a:off x="1138862" y="1576997"/>
            <a:ext cx="4299481" cy="3704005"/>
          </a:xfrm>
          <a:prstGeom prst="rect">
            <a:avLst/>
          </a:prstGeom>
        </p:spPr>
        <p:txBody>
          <a:bodyPr vert="horz" wrap="square" lIns="0" tIns="10583" rIns="0" bIns="0" rtlCol="0">
            <a:spAutoFit/>
          </a:bodyPr>
          <a:lstStyle/>
          <a:p>
            <a:pPr marL="10583" marR="162977">
              <a:spcBef>
                <a:spcPts val="83"/>
              </a:spcBef>
            </a:pPr>
            <a:r>
              <a:rPr sz="2000" spc="-4">
                <a:solidFill>
                  <a:srgbClr val="231F20"/>
                </a:solidFill>
                <a:latin typeface="Calibri Light"/>
                <a:cs typeface="Calibri Light"/>
              </a:rPr>
              <a:t>Gender </a:t>
            </a:r>
            <a:r>
              <a:rPr sz="2000">
                <a:solidFill>
                  <a:srgbClr val="231F20"/>
                </a:solidFill>
                <a:latin typeface="Calibri Light"/>
                <a:cs typeface="Calibri Light"/>
              </a:rPr>
              <a:t>inequality in </a:t>
            </a:r>
            <a:r>
              <a:rPr sz="2000" spc="-8">
                <a:solidFill>
                  <a:srgbClr val="231F20"/>
                </a:solidFill>
                <a:latin typeface="Calibri Light"/>
                <a:cs typeface="Calibri Light"/>
              </a:rPr>
              <a:t>Australia intersects </a:t>
            </a:r>
            <a:r>
              <a:rPr sz="2000">
                <a:solidFill>
                  <a:srgbClr val="231F20"/>
                </a:solidFill>
                <a:latin typeface="Calibri Light"/>
                <a:cs typeface="Calibri Light"/>
              </a:rPr>
              <a:t>with </a:t>
            </a:r>
            <a:r>
              <a:rPr sz="2000" spc="-8">
                <a:solidFill>
                  <a:srgbClr val="231F20"/>
                </a:solidFill>
                <a:latin typeface="Calibri Light"/>
                <a:cs typeface="Calibri Light"/>
              </a:rPr>
              <a:t>racism </a:t>
            </a:r>
            <a:r>
              <a:rPr sz="2000" spc="-329">
                <a:solidFill>
                  <a:srgbClr val="231F20"/>
                </a:solidFill>
                <a:latin typeface="Calibri Light"/>
                <a:cs typeface="Calibri Light"/>
              </a:rPr>
              <a:t> </a:t>
            </a:r>
            <a:r>
              <a:rPr sz="2000">
                <a:solidFill>
                  <a:srgbClr val="231F20"/>
                </a:solidFill>
                <a:latin typeface="Calibri Light"/>
                <a:cs typeface="Calibri Light"/>
              </a:rPr>
              <a:t>and</a:t>
            </a:r>
            <a:r>
              <a:rPr sz="2000" spc="-4">
                <a:solidFill>
                  <a:srgbClr val="231F20"/>
                </a:solidFill>
                <a:latin typeface="Calibri Light"/>
                <a:cs typeface="Calibri Light"/>
              </a:rPr>
              <a:t> </a:t>
            </a:r>
            <a:r>
              <a:rPr sz="2000">
                <a:solidFill>
                  <a:srgbClr val="231F20"/>
                </a:solidFill>
                <a:latin typeface="Calibri Light"/>
                <a:cs typeface="Calibri Light"/>
              </a:rPr>
              <a:t>the </a:t>
            </a:r>
            <a:r>
              <a:rPr sz="2000" spc="-8">
                <a:solidFill>
                  <a:srgbClr val="231F20"/>
                </a:solidFill>
                <a:latin typeface="Calibri Light"/>
                <a:cs typeface="Calibri Light"/>
              </a:rPr>
              <a:t>ongoing</a:t>
            </a:r>
            <a:r>
              <a:rPr sz="2000" spc="-4">
                <a:solidFill>
                  <a:srgbClr val="231F20"/>
                </a:solidFill>
                <a:latin typeface="Calibri Light"/>
                <a:cs typeface="Calibri Light"/>
              </a:rPr>
              <a:t> </a:t>
            </a:r>
            <a:r>
              <a:rPr sz="2000">
                <a:solidFill>
                  <a:srgbClr val="231F20"/>
                </a:solidFill>
                <a:latin typeface="Calibri Light"/>
                <a:cs typeface="Calibri Light"/>
              </a:rPr>
              <a:t>impacts </a:t>
            </a:r>
            <a:r>
              <a:rPr sz="2000" spc="-4">
                <a:solidFill>
                  <a:srgbClr val="231F20"/>
                </a:solidFill>
                <a:latin typeface="Calibri Light"/>
                <a:cs typeface="Calibri Light"/>
              </a:rPr>
              <a:t>of </a:t>
            </a:r>
            <a:r>
              <a:rPr sz="2000" spc="-8">
                <a:solidFill>
                  <a:srgbClr val="231F20"/>
                </a:solidFill>
                <a:latin typeface="Calibri Light"/>
                <a:cs typeface="Calibri Light"/>
              </a:rPr>
              <a:t>colonisation.</a:t>
            </a:r>
            <a:endParaRPr sz="2000">
              <a:latin typeface="Calibri Light"/>
              <a:cs typeface="Calibri Light"/>
            </a:endParaRPr>
          </a:p>
          <a:p>
            <a:pPr>
              <a:spcBef>
                <a:spcPts val="46"/>
              </a:spcBef>
            </a:pPr>
            <a:endParaRPr sz="2000">
              <a:latin typeface="Calibri Light"/>
              <a:cs typeface="Calibri Light"/>
            </a:endParaRPr>
          </a:p>
          <a:p>
            <a:pPr marL="10583" marR="4233"/>
            <a:r>
              <a:rPr lang="en-AU" sz="2000" spc="-8">
                <a:solidFill>
                  <a:srgbClr val="231F20"/>
                </a:solidFill>
                <a:latin typeface="Calibri Light"/>
                <a:cs typeface="Calibri Light"/>
              </a:rPr>
              <a:t>Europeans </a:t>
            </a:r>
            <a:r>
              <a:rPr lang="en-AU" sz="2000">
                <a:solidFill>
                  <a:srgbClr val="231F20"/>
                </a:solidFill>
                <a:latin typeface="Calibri Light"/>
                <a:cs typeface="Calibri Light"/>
              </a:rPr>
              <a:t>imposed </a:t>
            </a:r>
            <a:r>
              <a:rPr lang="en-AU" sz="2000" spc="-8">
                <a:solidFill>
                  <a:srgbClr val="231F20"/>
                </a:solidFill>
                <a:latin typeface="Calibri Light"/>
                <a:cs typeface="Calibri Light"/>
              </a:rPr>
              <a:t>patriarchal</a:t>
            </a:r>
            <a:r>
              <a:rPr lang="en-AU" sz="2000" spc="-4">
                <a:solidFill>
                  <a:srgbClr val="231F20"/>
                </a:solidFill>
                <a:latin typeface="Calibri Light"/>
                <a:cs typeface="Calibri Light"/>
              </a:rPr>
              <a:t> </a:t>
            </a:r>
            <a:r>
              <a:rPr lang="en-AU" sz="2000">
                <a:solidFill>
                  <a:srgbClr val="231F20"/>
                </a:solidFill>
                <a:latin typeface="Calibri Light"/>
                <a:cs typeface="Calibri Light"/>
              </a:rPr>
              <a:t>norms</a:t>
            </a:r>
            <a:r>
              <a:rPr lang="en-AU" sz="2000" spc="-4">
                <a:solidFill>
                  <a:srgbClr val="231F20"/>
                </a:solidFill>
                <a:latin typeface="Calibri Light"/>
                <a:cs typeface="Calibri Light"/>
              </a:rPr>
              <a:t>,</a:t>
            </a:r>
            <a:r>
              <a:rPr lang="en-AU" sz="2000" spc="4">
                <a:solidFill>
                  <a:srgbClr val="231F20"/>
                </a:solidFill>
                <a:latin typeface="Calibri Light"/>
                <a:cs typeface="Calibri Light"/>
              </a:rPr>
              <a:t> </a:t>
            </a:r>
            <a:r>
              <a:rPr lang="en-AU" sz="2000" spc="-8">
                <a:solidFill>
                  <a:srgbClr val="231F20"/>
                </a:solidFill>
                <a:latin typeface="Calibri Light"/>
                <a:cs typeface="Calibri Light"/>
              </a:rPr>
              <a:t>practices</a:t>
            </a:r>
            <a:r>
              <a:rPr lang="en-AU" sz="2000">
                <a:solidFill>
                  <a:srgbClr val="231F20"/>
                </a:solidFill>
                <a:latin typeface="Calibri Light"/>
                <a:cs typeface="Calibri Light"/>
              </a:rPr>
              <a:t> and</a:t>
            </a:r>
            <a:r>
              <a:rPr lang="en-AU" sz="2000" spc="4">
                <a:solidFill>
                  <a:srgbClr val="231F20"/>
                </a:solidFill>
                <a:latin typeface="Calibri Light"/>
                <a:cs typeface="Calibri Light"/>
              </a:rPr>
              <a:t> </a:t>
            </a:r>
            <a:r>
              <a:rPr lang="en-AU" sz="2000" spc="-8">
                <a:solidFill>
                  <a:srgbClr val="231F20"/>
                </a:solidFill>
                <a:latin typeface="Calibri Light"/>
                <a:cs typeface="Calibri Light"/>
              </a:rPr>
              <a:t>structures </a:t>
            </a:r>
            <a:r>
              <a:rPr lang="en-AU" sz="2000">
                <a:solidFill>
                  <a:srgbClr val="231F20"/>
                </a:solidFill>
                <a:latin typeface="Calibri Light"/>
                <a:cs typeface="Calibri Light"/>
              </a:rPr>
              <a:t>in the </a:t>
            </a:r>
            <a:r>
              <a:rPr lang="en-AU" sz="2000" spc="-8">
                <a:solidFill>
                  <a:srgbClr val="231F20"/>
                </a:solidFill>
                <a:latin typeface="Calibri Light"/>
                <a:cs typeface="Calibri Light"/>
              </a:rPr>
              <a:t>process </a:t>
            </a:r>
            <a:r>
              <a:rPr lang="en-AU" sz="2000" spc="-4">
                <a:solidFill>
                  <a:srgbClr val="231F20"/>
                </a:solidFill>
                <a:latin typeface="Calibri Light"/>
                <a:cs typeface="Calibri Light"/>
              </a:rPr>
              <a:t>of </a:t>
            </a:r>
            <a:r>
              <a:rPr lang="en-AU" sz="2000" spc="-8">
                <a:solidFill>
                  <a:srgbClr val="231F20"/>
                </a:solidFill>
                <a:latin typeface="Calibri Light"/>
                <a:cs typeface="Calibri Light"/>
              </a:rPr>
              <a:t>colonisation of Australia.</a:t>
            </a:r>
            <a:endParaRPr sz="2000">
              <a:latin typeface="Calibri Light"/>
              <a:cs typeface="Calibri Light"/>
            </a:endParaRPr>
          </a:p>
          <a:p>
            <a:pPr>
              <a:spcBef>
                <a:spcPts val="8"/>
              </a:spcBef>
            </a:pPr>
            <a:endParaRPr sz="2000">
              <a:latin typeface="Calibri Light"/>
              <a:cs typeface="Calibri Light"/>
            </a:endParaRPr>
          </a:p>
          <a:p>
            <a:pPr marL="10583" marR="84134"/>
            <a:r>
              <a:rPr sz="2000" spc="-21">
                <a:solidFill>
                  <a:srgbClr val="231F20"/>
                </a:solidFill>
                <a:latin typeface="Calibri Light"/>
                <a:cs typeface="Calibri Light"/>
              </a:rPr>
              <a:t>T</a:t>
            </a:r>
            <a:r>
              <a:rPr lang="en-AU" sz="2000" spc="-21">
                <a:solidFill>
                  <a:srgbClr val="231F20"/>
                </a:solidFill>
                <a:latin typeface="Calibri Light"/>
                <a:cs typeface="Calibri Light"/>
              </a:rPr>
              <a:t>here is a </a:t>
            </a:r>
            <a:r>
              <a:rPr sz="2000" spc="-21">
                <a:solidFill>
                  <a:srgbClr val="231F20"/>
                </a:solidFill>
                <a:latin typeface="Calibri Light"/>
                <a:cs typeface="Calibri Light"/>
              </a:rPr>
              <a:t>tendency</a:t>
            </a:r>
            <a:r>
              <a:rPr sz="2000" spc="-12">
                <a:solidFill>
                  <a:srgbClr val="231F20"/>
                </a:solidFill>
                <a:latin typeface="Calibri Light"/>
                <a:cs typeface="Calibri Light"/>
              </a:rPr>
              <a:t> </a:t>
            </a:r>
            <a:r>
              <a:rPr sz="2000" spc="-17">
                <a:solidFill>
                  <a:srgbClr val="231F20"/>
                </a:solidFill>
                <a:latin typeface="Calibri Light"/>
                <a:cs typeface="Calibri Light"/>
              </a:rPr>
              <a:t>for</a:t>
            </a:r>
            <a:r>
              <a:rPr sz="2000" spc="-8">
                <a:solidFill>
                  <a:srgbClr val="231F20"/>
                </a:solidFill>
                <a:latin typeface="Calibri Light"/>
                <a:cs typeface="Calibri Light"/>
              </a:rPr>
              <a:t> available</a:t>
            </a:r>
            <a:r>
              <a:rPr sz="2000" spc="-4">
                <a:solidFill>
                  <a:srgbClr val="231F20"/>
                </a:solidFill>
                <a:latin typeface="Calibri Light"/>
                <a:cs typeface="Calibri Light"/>
              </a:rPr>
              <a:t> </a:t>
            </a:r>
            <a:r>
              <a:rPr sz="2000">
                <a:solidFill>
                  <a:srgbClr val="231F20"/>
                </a:solidFill>
                <a:latin typeface="Calibri Light"/>
                <a:cs typeface="Calibri Light"/>
              </a:rPr>
              <a:t>services</a:t>
            </a:r>
            <a:r>
              <a:rPr sz="2000" spc="-4">
                <a:solidFill>
                  <a:srgbClr val="231F20"/>
                </a:solidFill>
                <a:latin typeface="Calibri Light"/>
                <a:cs typeface="Calibri Light"/>
              </a:rPr>
              <a:t> </a:t>
            </a:r>
            <a:r>
              <a:rPr sz="2000" spc="-8">
                <a:solidFill>
                  <a:srgbClr val="231F20"/>
                </a:solidFill>
                <a:latin typeface="Calibri Light"/>
                <a:cs typeface="Calibri Light"/>
              </a:rPr>
              <a:t>to work </a:t>
            </a:r>
            <a:r>
              <a:rPr sz="2000">
                <a:solidFill>
                  <a:srgbClr val="231F20"/>
                </a:solidFill>
                <a:latin typeface="Calibri Light"/>
                <a:cs typeface="Calibri Light"/>
              </a:rPr>
              <a:t>in</a:t>
            </a:r>
            <a:r>
              <a:rPr sz="2000" spc="-4">
                <a:solidFill>
                  <a:srgbClr val="231F20"/>
                </a:solidFill>
                <a:latin typeface="Calibri Light"/>
                <a:cs typeface="Calibri Light"/>
              </a:rPr>
              <a:t> </a:t>
            </a:r>
            <a:r>
              <a:rPr sz="2000">
                <a:solidFill>
                  <a:srgbClr val="231F20"/>
                </a:solidFill>
                <a:latin typeface="Calibri Light"/>
                <a:cs typeface="Calibri Light"/>
              </a:rPr>
              <a:t>silos</a:t>
            </a:r>
            <a:r>
              <a:rPr sz="2000" spc="-4">
                <a:solidFill>
                  <a:srgbClr val="231F20"/>
                </a:solidFill>
                <a:latin typeface="Calibri Light"/>
                <a:cs typeface="Calibri Light"/>
              </a:rPr>
              <a:t> </a:t>
            </a:r>
            <a:r>
              <a:rPr sz="2000" spc="-8">
                <a:solidFill>
                  <a:srgbClr val="231F20"/>
                </a:solidFill>
                <a:latin typeface="Calibri Light"/>
                <a:cs typeface="Calibri Light"/>
              </a:rPr>
              <a:t>rather </a:t>
            </a:r>
            <a:r>
              <a:rPr sz="2000" spc="-329">
                <a:solidFill>
                  <a:srgbClr val="231F20"/>
                </a:solidFill>
                <a:latin typeface="Calibri Light"/>
                <a:cs typeface="Calibri Light"/>
              </a:rPr>
              <a:t> </a:t>
            </a:r>
            <a:r>
              <a:rPr sz="2000">
                <a:solidFill>
                  <a:srgbClr val="231F20"/>
                </a:solidFill>
                <a:latin typeface="Calibri Light"/>
                <a:cs typeface="Calibri Light"/>
              </a:rPr>
              <a:t>than</a:t>
            </a:r>
            <a:r>
              <a:rPr sz="2000" spc="-4">
                <a:solidFill>
                  <a:srgbClr val="231F20"/>
                </a:solidFill>
                <a:latin typeface="Calibri Light"/>
                <a:cs typeface="Calibri Light"/>
              </a:rPr>
              <a:t> </a:t>
            </a:r>
            <a:r>
              <a:rPr sz="2000" spc="-8">
                <a:solidFill>
                  <a:srgbClr val="231F20"/>
                </a:solidFill>
                <a:latin typeface="Calibri Light"/>
                <a:cs typeface="Calibri Light"/>
              </a:rPr>
              <a:t>respond</a:t>
            </a:r>
            <a:r>
              <a:rPr sz="2000" spc="-4">
                <a:solidFill>
                  <a:srgbClr val="231F20"/>
                </a:solidFill>
                <a:latin typeface="Calibri Light"/>
                <a:cs typeface="Calibri Light"/>
              </a:rPr>
              <a:t> </a:t>
            </a:r>
            <a:r>
              <a:rPr sz="2000" spc="-8">
                <a:solidFill>
                  <a:srgbClr val="231F20"/>
                </a:solidFill>
                <a:latin typeface="Calibri Light"/>
                <a:cs typeface="Calibri Light"/>
              </a:rPr>
              <a:t>to Indigenous</a:t>
            </a:r>
            <a:r>
              <a:rPr sz="2000" spc="-4">
                <a:solidFill>
                  <a:srgbClr val="231F20"/>
                </a:solidFill>
                <a:latin typeface="Calibri Light"/>
                <a:cs typeface="Calibri Light"/>
              </a:rPr>
              <a:t> </a:t>
            </a:r>
            <a:r>
              <a:rPr sz="2000">
                <a:solidFill>
                  <a:srgbClr val="231F20"/>
                </a:solidFill>
                <a:latin typeface="Calibri Light"/>
                <a:cs typeface="Calibri Light"/>
              </a:rPr>
              <a:t>health</a:t>
            </a:r>
            <a:r>
              <a:rPr sz="2000" spc="-4">
                <a:solidFill>
                  <a:srgbClr val="231F20"/>
                </a:solidFill>
                <a:latin typeface="Calibri Light"/>
                <a:cs typeface="Calibri Light"/>
              </a:rPr>
              <a:t> </a:t>
            </a:r>
            <a:r>
              <a:rPr sz="2000">
                <a:solidFill>
                  <a:srgbClr val="231F20"/>
                </a:solidFill>
                <a:latin typeface="Calibri Light"/>
                <a:cs typeface="Calibri Light"/>
              </a:rPr>
              <a:t>issues in an </a:t>
            </a:r>
            <a:r>
              <a:rPr sz="2000" spc="-12">
                <a:solidFill>
                  <a:srgbClr val="231F20"/>
                </a:solidFill>
                <a:latin typeface="Calibri Light"/>
                <a:cs typeface="Calibri Light"/>
              </a:rPr>
              <a:t>integrated</a:t>
            </a:r>
            <a:r>
              <a:rPr sz="2000" spc="-8">
                <a:solidFill>
                  <a:srgbClr val="231F20"/>
                </a:solidFill>
                <a:latin typeface="Calibri Light"/>
                <a:cs typeface="Calibri Light"/>
              </a:rPr>
              <a:t> </a:t>
            </a:r>
            <a:r>
              <a:rPr sz="2000" spc="-25">
                <a:solidFill>
                  <a:srgbClr val="231F20"/>
                </a:solidFill>
                <a:latin typeface="Calibri Light"/>
                <a:cs typeface="Calibri Light"/>
              </a:rPr>
              <a:t>manner.</a:t>
            </a:r>
            <a:endParaRPr sz="2000">
              <a:latin typeface="Calibri Light"/>
              <a:cs typeface="Calibri Light"/>
            </a:endParaRPr>
          </a:p>
        </p:txBody>
      </p:sp>
      <p:sp>
        <p:nvSpPr>
          <p:cNvPr id="13" name="object 13"/>
          <p:cNvSpPr txBox="1"/>
          <p:nvPr/>
        </p:nvSpPr>
        <p:spPr>
          <a:xfrm>
            <a:off x="6753659" y="1457799"/>
            <a:ext cx="4867277" cy="322054"/>
          </a:xfrm>
          <a:prstGeom prst="rect">
            <a:avLst/>
          </a:prstGeom>
        </p:spPr>
        <p:txBody>
          <a:bodyPr vert="horz" wrap="square" lIns="0" tIns="61383" rIns="0" bIns="0" rtlCol="0">
            <a:spAutoFit/>
          </a:bodyPr>
          <a:lstStyle/>
          <a:p>
            <a:pPr marL="10583" marR="4233" indent="8466">
              <a:lnSpc>
                <a:spcPts val="2000"/>
              </a:lnSpc>
              <a:spcBef>
                <a:spcPts val="483"/>
              </a:spcBef>
            </a:pPr>
            <a:r>
              <a:rPr sz="2000" b="1" spc="-8">
                <a:solidFill>
                  <a:srgbClr val="020303"/>
                </a:solidFill>
                <a:latin typeface="Calibri"/>
                <a:cs typeface="Calibri"/>
              </a:rPr>
              <a:t>SPECIFIC </a:t>
            </a:r>
            <a:r>
              <a:rPr sz="2000" b="1" spc="-29">
                <a:solidFill>
                  <a:srgbClr val="020303"/>
                </a:solidFill>
                <a:latin typeface="Calibri"/>
                <a:cs typeface="Calibri"/>
              </a:rPr>
              <a:t>IMPACTS </a:t>
            </a:r>
            <a:r>
              <a:rPr sz="2000" b="1" spc="-8">
                <a:solidFill>
                  <a:srgbClr val="020303"/>
                </a:solidFill>
                <a:latin typeface="Calibri"/>
                <a:cs typeface="Calibri"/>
              </a:rPr>
              <a:t>ON </a:t>
            </a:r>
            <a:r>
              <a:rPr sz="2000" b="1" spc="-442">
                <a:solidFill>
                  <a:srgbClr val="020303"/>
                </a:solidFill>
                <a:latin typeface="Calibri"/>
                <a:cs typeface="Calibri"/>
              </a:rPr>
              <a:t> </a:t>
            </a:r>
            <a:r>
              <a:rPr sz="2000" b="1" spc="-8">
                <a:solidFill>
                  <a:srgbClr val="020303"/>
                </a:solidFill>
                <a:latin typeface="Calibri"/>
                <a:cs typeface="Calibri"/>
              </a:rPr>
              <a:t>ABORIGINAL</a:t>
            </a:r>
            <a:r>
              <a:rPr sz="2000" b="1" spc="-58">
                <a:solidFill>
                  <a:srgbClr val="020303"/>
                </a:solidFill>
                <a:latin typeface="Calibri"/>
                <a:cs typeface="Calibri"/>
              </a:rPr>
              <a:t> </a:t>
            </a:r>
            <a:r>
              <a:rPr sz="2000" b="1" spc="-12">
                <a:solidFill>
                  <a:srgbClr val="020303"/>
                </a:solidFill>
                <a:latin typeface="Calibri"/>
                <a:cs typeface="Calibri"/>
              </a:rPr>
              <a:t>WOMEN</a:t>
            </a:r>
            <a:endParaRPr sz="2000">
              <a:latin typeface="Calibri"/>
              <a:cs typeface="Calibri"/>
            </a:endParaRPr>
          </a:p>
        </p:txBody>
      </p:sp>
      <p:sp>
        <p:nvSpPr>
          <p:cNvPr id="14" name="object 14"/>
          <p:cNvSpPr txBox="1"/>
          <p:nvPr/>
        </p:nvSpPr>
        <p:spPr>
          <a:xfrm>
            <a:off x="6729846" y="1953920"/>
            <a:ext cx="4323292" cy="934016"/>
          </a:xfrm>
          <a:prstGeom prst="rect">
            <a:avLst/>
          </a:prstGeom>
        </p:spPr>
        <p:txBody>
          <a:bodyPr vert="horz" wrap="square" lIns="0" tIns="10583" rIns="0" bIns="0" rtlCol="0">
            <a:spAutoFit/>
          </a:bodyPr>
          <a:lstStyle/>
          <a:p>
            <a:pPr marL="10583" marR="4233"/>
            <a:r>
              <a:rPr sz="2000" spc="-4">
                <a:solidFill>
                  <a:srgbClr val="231F20"/>
                </a:solidFill>
                <a:latin typeface="+mj-lt"/>
                <a:cs typeface="Calibri"/>
              </a:rPr>
              <a:t>Increased </a:t>
            </a:r>
            <a:r>
              <a:rPr sz="2000">
                <a:solidFill>
                  <a:srgbClr val="231F20"/>
                </a:solidFill>
                <a:latin typeface="+mj-lt"/>
                <a:cs typeface="Calibri"/>
              </a:rPr>
              <a:t>risk </a:t>
            </a:r>
            <a:r>
              <a:rPr sz="2000" spc="-4">
                <a:solidFill>
                  <a:srgbClr val="231F20"/>
                </a:solidFill>
                <a:latin typeface="+mj-lt"/>
                <a:cs typeface="Calibri"/>
              </a:rPr>
              <a:t>of</a:t>
            </a:r>
            <a:r>
              <a:rPr sz="2000" spc="-8">
                <a:solidFill>
                  <a:srgbClr val="231F20"/>
                </a:solidFill>
                <a:latin typeface="+mj-lt"/>
                <a:cs typeface="Calibri"/>
              </a:rPr>
              <a:t> </a:t>
            </a:r>
            <a:r>
              <a:rPr sz="2000" spc="-4">
                <a:solidFill>
                  <a:srgbClr val="231F20"/>
                </a:solidFill>
                <a:latin typeface="+mj-lt"/>
                <a:cs typeface="Calibri"/>
              </a:rPr>
              <a:t>depression,</a:t>
            </a:r>
            <a:r>
              <a:rPr sz="2000">
                <a:solidFill>
                  <a:srgbClr val="231F20"/>
                </a:solidFill>
                <a:latin typeface="+mj-lt"/>
                <a:cs typeface="Calibri"/>
              </a:rPr>
              <a:t> </a:t>
            </a:r>
            <a:r>
              <a:rPr sz="2000" spc="-21">
                <a:solidFill>
                  <a:srgbClr val="231F20"/>
                </a:solidFill>
                <a:latin typeface="+mj-lt"/>
                <a:cs typeface="Calibri"/>
              </a:rPr>
              <a:t>anxiety, </a:t>
            </a:r>
            <a:r>
              <a:rPr sz="2000" spc="-17">
                <a:solidFill>
                  <a:srgbClr val="231F20"/>
                </a:solidFill>
                <a:latin typeface="+mj-lt"/>
                <a:cs typeface="Calibri"/>
              </a:rPr>
              <a:t> </a:t>
            </a:r>
            <a:r>
              <a:rPr sz="2000" spc="-4">
                <a:solidFill>
                  <a:srgbClr val="231F20"/>
                </a:solidFill>
                <a:latin typeface="+mj-lt"/>
                <a:cs typeface="Calibri"/>
              </a:rPr>
              <a:t>alcohol use, </a:t>
            </a:r>
            <a:r>
              <a:rPr sz="2000">
                <a:solidFill>
                  <a:srgbClr val="231F20"/>
                </a:solidFill>
                <a:latin typeface="+mj-lt"/>
                <a:cs typeface="Calibri"/>
              </a:rPr>
              <a:t>early </a:t>
            </a:r>
            <a:r>
              <a:rPr sz="2000" spc="-4">
                <a:solidFill>
                  <a:srgbClr val="231F20"/>
                </a:solidFill>
                <a:latin typeface="+mj-lt"/>
                <a:cs typeface="Calibri"/>
              </a:rPr>
              <a:t>pregnancy loss, suicide, </a:t>
            </a:r>
            <a:r>
              <a:rPr sz="2000" spc="-329">
                <a:solidFill>
                  <a:srgbClr val="231F20"/>
                </a:solidFill>
                <a:latin typeface="+mj-lt"/>
                <a:cs typeface="Calibri"/>
              </a:rPr>
              <a:t> </a:t>
            </a:r>
            <a:r>
              <a:rPr sz="2000" spc="-8">
                <a:solidFill>
                  <a:srgbClr val="231F20"/>
                </a:solidFill>
                <a:latin typeface="+mj-lt"/>
                <a:cs typeface="Calibri"/>
              </a:rPr>
              <a:t>self-harm, </a:t>
            </a:r>
            <a:r>
              <a:rPr sz="2000" spc="-4">
                <a:solidFill>
                  <a:srgbClr val="231F20"/>
                </a:solidFill>
                <a:latin typeface="+mj-lt"/>
                <a:cs typeface="Calibri"/>
              </a:rPr>
              <a:t>homicide</a:t>
            </a:r>
            <a:r>
              <a:rPr sz="2000" spc="-8">
                <a:solidFill>
                  <a:srgbClr val="231F20"/>
                </a:solidFill>
                <a:latin typeface="+mj-lt"/>
                <a:cs typeface="Calibri"/>
              </a:rPr>
              <a:t> </a:t>
            </a:r>
            <a:r>
              <a:rPr sz="2000">
                <a:solidFill>
                  <a:srgbClr val="231F20"/>
                </a:solidFill>
                <a:latin typeface="+mj-lt"/>
                <a:cs typeface="Calibri"/>
              </a:rPr>
              <a:t>and</a:t>
            </a:r>
            <a:r>
              <a:rPr sz="2000" spc="-8">
                <a:solidFill>
                  <a:srgbClr val="231F20"/>
                </a:solidFill>
                <a:latin typeface="+mj-lt"/>
                <a:cs typeface="Calibri"/>
              </a:rPr>
              <a:t> </a:t>
            </a:r>
            <a:r>
              <a:rPr sz="2000">
                <a:solidFill>
                  <a:srgbClr val="231F20"/>
                </a:solidFill>
                <a:latin typeface="+mj-lt"/>
                <a:cs typeface="Calibri"/>
              </a:rPr>
              <a:t>violence.</a:t>
            </a:r>
            <a:endParaRPr sz="2000">
              <a:latin typeface="+mj-lt"/>
              <a:cs typeface="Calibri"/>
            </a:endParaRPr>
          </a:p>
        </p:txBody>
      </p:sp>
      <p:pic>
        <p:nvPicPr>
          <p:cNvPr id="34" name="Picture 33" descr="Aboriginal women are 5 times more likely to experience depressive disorders, five times more likely to experience anxiety disorders, 15 times more likely to experience alcohol use disorders">
            <a:extLst>
              <a:ext uri="{FF2B5EF4-FFF2-40B4-BE49-F238E27FC236}">
                <a16:creationId xmlns:a16="http://schemas.microsoft.com/office/drawing/2014/main" id="{FB718A4F-4A31-4CE4-A3A5-5DA335BF99E7}"/>
              </a:ext>
            </a:extLst>
          </p:cNvPr>
          <p:cNvPicPr>
            <a:picLocks noChangeAspect="1"/>
          </p:cNvPicPr>
          <p:nvPr/>
        </p:nvPicPr>
        <p:blipFill rotWithShape="1">
          <a:blip r:embed="rId3"/>
          <a:srcRect b="3974"/>
          <a:stretch/>
        </p:blipFill>
        <p:spPr>
          <a:xfrm>
            <a:off x="6729846" y="3031003"/>
            <a:ext cx="4299481" cy="1626721"/>
          </a:xfrm>
          <a:prstGeom prst="rect">
            <a:avLst/>
          </a:prstGeom>
        </p:spPr>
      </p:pic>
      <p:pic>
        <p:nvPicPr>
          <p:cNvPr id="36" name="Picture 35" descr="11 times more likely to experience early pregnancy loss, 7 times more likely to experience suicide and self-inflicted injuries and 13 times more likely to experience homicide and violence.">
            <a:extLst>
              <a:ext uri="{FF2B5EF4-FFF2-40B4-BE49-F238E27FC236}">
                <a16:creationId xmlns:a16="http://schemas.microsoft.com/office/drawing/2014/main" id="{ED267498-9DC8-41B9-A112-BAAF9DA65188}"/>
              </a:ext>
            </a:extLst>
          </p:cNvPr>
          <p:cNvPicPr>
            <a:picLocks noChangeAspect="1"/>
          </p:cNvPicPr>
          <p:nvPr/>
        </p:nvPicPr>
        <p:blipFill>
          <a:blip r:embed="rId4"/>
          <a:stretch>
            <a:fillRect/>
          </a:stretch>
        </p:blipFill>
        <p:spPr>
          <a:xfrm>
            <a:off x="6653116" y="4773347"/>
            <a:ext cx="4476751" cy="1626721"/>
          </a:xfrm>
          <a:prstGeom prst="rect">
            <a:avLst/>
          </a:prstGeom>
        </p:spPr>
      </p:pic>
      <p:grpSp>
        <p:nvGrpSpPr>
          <p:cNvPr id="3" name="object 3">
            <a:extLst>
              <a:ext uri="{C183D7F6-B498-43B3-948B-1728B52AA6E4}">
                <adec:decorative xmlns:adec="http://schemas.microsoft.com/office/drawing/2017/decorative" val="1"/>
              </a:ext>
            </a:extLst>
          </p:cNvPr>
          <p:cNvGrpSpPr/>
          <p:nvPr/>
        </p:nvGrpSpPr>
        <p:grpSpPr>
          <a:xfrm>
            <a:off x="665819" y="1719263"/>
            <a:ext cx="235479" cy="121179"/>
            <a:chOff x="804163" y="2793481"/>
            <a:chExt cx="282575" cy="145415"/>
          </a:xfrm>
        </p:grpSpPr>
        <p:sp>
          <p:nvSpPr>
            <p:cNvPr id="4" name="object 4"/>
            <p:cNvSpPr/>
            <p:nvPr/>
          </p:nvSpPr>
          <p:spPr>
            <a:xfrm>
              <a:off x="804163" y="2866172"/>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5" name="object 5"/>
            <p:cNvSpPr/>
            <p:nvPr/>
          </p:nvSpPr>
          <p:spPr>
            <a:xfrm>
              <a:off x="1009023" y="2806181"/>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grpSp>
        <p:nvGrpSpPr>
          <p:cNvPr id="6" name="object 6">
            <a:extLst>
              <a:ext uri="{C183D7F6-B498-43B3-948B-1728B52AA6E4}">
                <adec:decorative xmlns:adec="http://schemas.microsoft.com/office/drawing/2017/decorative" val="1"/>
              </a:ext>
            </a:extLst>
          </p:cNvPr>
          <p:cNvGrpSpPr/>
          <p:nvPr/>
        </p:nvGrpSpPr>
        <p:grpSpPr>
          <a:xfrm>
            <a:off x="675841" y="2956791"/>
            <a:ext cx="235479" cy="121179"/>
            <a:chOff x="804163" y="3674864"/>
            <a:chExt cx="282575" cy="145415"/>
          </a:xfrm>
        </p:grpSpPr>
        <p:sp>
          <p:nvSpPr>
            <p:cNvPr id="7" name="object 7"/>
            <p:cNvSpPr/>
            <p:nvPr/>
          </p:nvSpPr>
          <p:spPr>
            <a:xfrm>
              <a:off x="804163" y="3747554"/>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8" name="object 8"/>
            <p:cNvSpPr/>
            <p:nvPr/>
          </p:nvSpPr>
          <p:spPr>
            <a:xfrm>
              <a:off x="1009023" y="3687564"/>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grpSp>
        <p:nvGrpSpPr>
          <p:cNvPr id="9" name="object 9">
            <a:extLst>
              <a:ext uri="{C183D7F6-B498-43B3-948B-1728B52AA6E4}">
                <adec:decorative xmlns:adec="http://schemas.microsoft.com/office/drawing/2017/decorative" val="1"/>
              </a:ext>
            </a:extLst>
          </p:cNvPr>
          <p:cNvGrpSpPr/>
          <p:nvPr/>
        </p:nvGrpSpPr>
        <p:grpSpPr>
          <a:xfrm>
            <a:off x="693807" y="4144285"/>
            <a:ext cx="235479" cy="121179"/>
            <a:chOff x="804163" y="5052560"/>
            <a:chExt cx="282575" cy="145415"/>
          </a:xfrm>
        </p:grpSpPr>
        <p:sp>
          <p:nvSpPr>
            <p:cNvPr id="10" name="object 10"/>
            <p:cNvSpPr/>
            <p:nvPr/>
          </p:nvSpPr>
          <p:spPr>
            <a:xfrm>
              <a:off x="804163" y="5125249"/>
              <a:ext cx="269875" cy="0"/>
            </a:xfrm>
            <a:custGeom>
              <a:avLst/>
              <a:gdLst/>
              <a:ahLst/>
              <a:cxnLst/>
              <a:rect l="l" t="t" r="r" b="b"/>
              <a:pathLst>
                <a:path w="269875">
                  <a:moveTo>
                    <a:pt x="0" y="0"/>
                  </a:moveTo>
                  <a:lnTo>
                    <a:pt x="269379" y="0"/>
                  </a:lnTo>
                </a:path>
              </a:pathLst>
            </a:custGeom>
            <a:ln w="25400">
              <a:solidFill>
                <a:srgbClr val="712652"/>
              </a:solidFill>
            </a:ln>
          </p:spPr>
          <p:txBody>
            <a:bodyPr wrap="square" lIns="0" tIns="0" rIns="0" bIns="0" rtlCol="0"/>
            <a:lstStyle/>
            <a:p>
              <a:endParaRPr sz="1500"/>
            </a:p>
          </p:txBody>
        </p:sp>
        <p:sp>
          <p:nvSpPr>
            <p:cNvPr id="11" name="object 11"/>
            <p:cNvSpPr/>
            <p:nvPr/>
          </p:nvSpPr>
          <p:spPr>
            <a:xfrm>
              <a:off x="1009023" y="5065260"/>
              <a:ext cx="64769" cy="120014"/>
            </a:xfrm>
            <a:custGeom>
              <a:avLst/>
              <a:gdLst/>
              <a:ahLst/>
              <a:cxnLst/>
              <a:rect l="l" t="t" r="r" b="b"/>
              <a:pathLst>
                <a:path w="64769" h="120014">
                  <a:moveTo>
                    <a:pt x="0" y="0"/>
                  </a:moveTo>
                  <a:lnTo>
                    <a:pt x="64528" y="59994"/>
                  </a:lnTo>
                  <a:lnTo>
                    <a:pt x="0" y="119976"/>
                  </a:lnTo>
                </a:path>
              </a:pathLst>
            </a:custGeom>
            <a:ln w="25400">
              <a:solidFill>
                <a:srgbClr val="712652"/>
              </a:solidFill>
            </a:ln>
          </p:spPr>
          <p:txBody>
            <a:bodyPr wrap="square" lIns="0" tIns="0" rIns="0" bIns="0" rtlCol="0"/>
            <a:lstStyle/>
            <a:p>
              <a:endParaRPr sz="150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4</a:t>
            </a:r>
            <a:br>
              <a:rPr lang="en-AU" sz="3333" b="0" spc="-8">
                <a:latin typeface="Calibri Light"/>
                <a:cs typeface="Calibri Light"/>
              </a:rPr>
            </a:br>
            <a:r>
              <a:rPr lang="en-AU" sz="6000" spc="-8">
                <a:latin typeface="Calibri Light"/>
                <a:cs typeface="Calibri Light"/>
              </a:rPr>
              <a:t>ADDRESSING GENDER-BASED VIOLENCE</a:t>
            </a:r>
            <a:endParaRPr sz="6000">
              <a:latin typeface="Calibri Light"/>
              <a:cs typeface="Calibri Light"/>
            </a:endParaRPr>
          </a:p>
        </p:txBody>
      </p:sp>
      <p:sp>
        <p:nvSpPr>
          <p:cNvPr id="6" name="object 6"/>
          <p:cNvSpPr txBox="1"/>
          <p:nvPr/>
        </p:nvSpPr>
        <p:spPr>
          <a:xfrm>
            <a:off x="385990" y="4459792"/>
            <a:ext cx="9318301" cy="916491"/>
          </a:xfrm>
          <a:prstGeom prst="rect">
            <a:avLst/>
          </a:prstGeom>
        </p:spPr>
        <p:txBody>
          <a:bodyPr vert="horz" wrap="square" lIns="0" tIns="46567" rIns="0" bIns="0" rtlCol="0">
            <a:spAutoFit/>
          </a:bodyPr>
          <a:lstStyle/>
          <a:p>
            <a:pPr marL="10583">
              <a:spcBef>
                <a:spcPts val="367"/>
              </a:spcBef>
            </a:pPr>
            <a:r>
              <a:rPr b="1" i="1" dirty="0">
                <a:solidFill>
                  <a:srgbClr val="FFFFFF"/>
                </a:solidFill>
                <a:latin typeface="Calibri"/>
                <a:cs typeface="Calibri"/>
              </a:rPr>
              <a:t>Learning</a:t>
            </a:r>
            <a:r>
              <a:rPr b="1" i="1" spc="-67" dirty="0">
                <a:solidFill>
                  <a:srgbClr val="FFFFFF"/>
                </a:solidFill>
                <a:latin typeface="Calibri"/>
                <a:cs typeface="Calibri"/>
              </a:rPr>
              <a:t> </a:t>
            </a:r>
            <a:r>
              <a:rPr b="1" i="1" spc="-8" dirty="0">
                <a:solidFill>
                  <a:srgbClr val="FFFFFF"/>
                </a:solidFill>
                <a:latin typeface="Calibri"/>
                <a:cs typeface="Calibri"/>
              </a:rPr>
              <a:t>Outcome</a:t>
            </a:r>
            <a:endParaRPr dirty="0">
              <a:latin typeface="Calibri"/>
              <a:cs typeface="Calibri"/>
            </a:endParaRPr>
          </a:p>
          <a:p>
            <a:pPr marL="10583" marR="4233">
              <a:spcBef>
                <a:spcPts val="283"/>
              </a:spcBef>
            </a:pPr>
            <a:r>
              <a:rPr spc="-12" dirty="0">
                <a:solidFill>
                  <a:srgbClr val="FFFFFF"/>
                </a:solidFill>
                <a:latin typeface="Calibri"/>
                <a:cs typeface="Calibri"/>
              </a:rPr>
              <a:t>Understand</a:t>
            </a:r>
            <a:r>
              <a:rPr spc="4" dirty="0">
                <a:solidFill>
                  <a:srgbClr val="FFFFFF"/>
                </a:solidFill>
                <a:latin typeface="Calibri"/>
                <a:cs typeface="Calibri"/>
              </a:rPr>
              <a:t> </a:t>
            </a:r>
            <a:r>
              <a:rPr lang="en-AU" spc="4" dirty="0">
                <a:solidFill>
                  <a:srgbClr val="FFFFFF"/>
                </a:solidFill>
                <a:latin typeface="Calibri"/>
                <a:cs typeface="Calibri"/>
              </a:rPr>
              <a:t>that </a:t>
            </a:r>
            <a:r>
              <a:rPr spc="-12" dirty="0">
                <a:solidFill>
                  <a:srgbClr val="FFFFFF"/>
                </a:solidFill>
                <a:latin typeface="Calibri"/>
                <a:cs typeface="Calibri"/>
              </a:rPr>
              <a:t>gender</a:t>
            </a:r>
            <a:r>
              <a:rPr lang="en-AU" spc="-12" dirty="0">
                <a:solidFill>
                  <a:srgbClr val="FFFFFF"/>
                </a:solidFill>
                <a:latin typeface="Calibri"/>
                <a:cs typeface="Calibri"/>
              </a:rPr>
              <a:t>-based </a:t>
            </a:r>
            <a:r>
              <a:rPr spc="-4" dirty="0">
                <a:solidFill>
                  <a:srgbClr val="FFFFFF"/>
                </a:solidFill>
                <a:latin typeface="Calibri"/>
                <a:cs typeface="Calibri"/>
              </a:rPr>
              <a:t>violence</a:t>
            </a:r>
            <a:r>
              <a:rPr spc="12" dirty="0">
                <a:solidFill>
                  <a:srgbClr val="FFFFFF"/>
                </a:solidFill>
                <a:latin typeface="Calibri"/>
                <a:cs typeface="Calibri"/>
              </a:rPr>
              <a:t> </a:t>
            </a:r>
            <a:r>
              <a:rPr spc="-4" dirty="0">
                <a:solidFill>
                  <a:srgbClr val="FFFFFF"/>
                </a:solidFill>
                <a:latin typeface="Calibri"/>
                <a:cs typeface="Calibri"/>
              </a:rPr>
              <a:t>is</a:t>
            </a:r>
            <a:r>
              <a:rPr spc="4" dirty="0">
                <a:solidFill>
                  <a:srgbClr val="FFFFFF"/>
                </a:solidFill>
                <a:latin typeface="Calibri"/>
                <a:cs typeface="Calibri"/>
              </a:rPr>
              <a:t> </a:t>
            </a:r>
            <a:r>
              <a:rPr spc="-8" dirty="0">
                <a:solidFill>
                  <a:srgbClr val="FFFFFF"/>
                </a:solidFill>
                <a:latin typeface="Calibri"/>
                <a:cs typeface="Calibri"/>
              </a:rPr>
              <a:t>serious,</a:t>
            </a:r>
            <a:r>
              <a:rPr spc="8" dirty="0">
                <a:solidFill>
                  <a:srgbClr val="FFFFFF"/>
                </a:solidFill>
                <a:latin typeface="Calibri"/>
                <a:cs typeface="Calibri"/>
              </a:rPr>
              <a:t> </a:t>
            </a:r>
            <a:r>
              <a:rPr spc="-12" dirty="0">
                <a:solidFill>
                  <a:srgbClr val="FFFFFF"/>
                </a:solidFill>
                <a:latin typeface="Calibri"/>
                <a:cs typeface="Calibri"/>
              </a:rPr>
              <a:t>prevalent</a:t>
            </a:r>
            <a:r>
              <a:rPr spc="4" dirty="0">
                <a:solidFill>
                  <a:srgbClr val="FFFFFF"/>
                </a:solidFill>
                <a:latin typeface="Calibri"/>
                <a:cs typeface="Calibri"/>
              </a:rPr>
              <a:t> </a:t>
            </a:r>
            <a:r>
              <a:rPr spc="-4" dirty="0">
                <a:solidFill>
                  <a:srgbClr val="FFFFFF"/>
                </a:solidFill>
                <a:latin typeface="Calibri"/>
                <a:cs typeface="Calibri"/>
              </a:rPr>
              <a:t>and</a:t>
            </a:r>
            <a:r>
              <a:rPr spc="4" dirty="0">
                <a:solidFill>
                  <a:srgbClr val="FFFFFF"/>
                </a:solidFill>
                <a:latin typeface="Calibri"/>
                <a:cs typeface="Calibri"/>
              </a:rPr>
              <a:t> </a:t>
            </a:r>
            <a:r>
              <a:rPr spc="-12" dirty="0">
                <a:solidFill>
                  <a:srgbClr val="FFFFFF"/>
                </a:solidFill>
                <a:latin typeface="Calibri"/>
                <a:cs typeface="Calibri"/>
              </a:rPr>
              <a:t>preventable.</a:t>
            </a:r>
            <a:r>
              <a:rPr spc="8" dirty="0">
                <a:solidFill>
                  <a:srgbClr val="FFFFFF"/>
                </a:solidFill>
                <a:latin typeface="Calibri"/>
                <a:cs typeface="Calibri"/>
              </a:rPr>
              <a:t> </a:t>
            </a:r>
            <a:r>
              <a:rPr spc="-8" dirty="0">
                <a:solidFill>
                  <a:srgbClr val="FFFFFF"/>
                </a:solidFill>
                <a:latin typeface="Calibri"/>
                <a:cs typeface="Calibri"/>
              </a:rPr>
              <a:t>Describe</a:t>
            </a:r>
            <a:r>
              <a:rPr spc="4" dirty="0">
                <a:solidFill>
                  <a:srgbClr val="FFFFFF"/>
                </a:solidFill>
                <a:latin typeface="Calibri"/>
                <a:cs typeface="Calibri"/>
              </a:rPr>
              <a:t> </a:t>
            </a:r>
            <a:r>
              <a:rPr spc="-4" dirty="0">
                <a:solidFill>
                  <a:srgbClr val="FFFFFF"/>
                </a:solidFill>
                <a:latin typeface="Calibri"/>
                <a:cs typeface="Calibri"/>
              </a:rPr>
              <a:t>the</a:t>
            </a:r>
            <a:r>
              <a:rPr spc="8" dirty="0">
                <a:solidFill>
                  <a:srgbClr val="FFFFFF"/>
                </a:solidFill>
                <a:latin typeface="Calibri"/>
                <a:cs typeface="Calibri"/>
              </a:rPr>
              <a:t> </a:t>
            </a:r>
            <a:r>
              <a:rPr spc="-12" dirty="0">
                <a:solidFill>
                  <a:srgbClr val="FFFFFF"/>
                </a:solidFill>
                <a:latin typeface="Calibri"/>
                <a:cs typeface="Calibri"/>
              </a:rPr>
              <a:t>four</a:t>
            </a:r>
            <a:r>
              <a:rPr spc="4" dirty="0">
                <a:solidFill>
                  <a:srgbClr val="FFFFFF"/>
                </a:solidFill>
                <a:latin typeface="Calibri"/>
                <a:cs typeface="Calibri"/>
              </a:rPr>
              <a:t> </a:t>
            </a:r>
            <a:r>
              <a:rPr spc="-8" dirty="0">
                <a:solidFill>
                  <a:srgbClr val="FFFFFF"/>
                </a:solidFill>
                <a:latin typeface="Calibri"/>
                <a:cs typeface="Calibri"/>
              </a:rPr>
              <a:t>gendered</a:t>
            </a:r>
            <a:r>
              <a:rPr spc="8" dirty="0">
                <a:solidFill>
                  <a:srgbClr val="FFFFFF"/>
                </a:solidFill>
                <a:latin typeface="Calibri"/>
                <a:cs typeface="Calibri"/>
              </a:rPr>
              <a:t> </a:t>
            </a:r>
            <a:r>
              <a:rPr spc="-12" dirty="0">
                <a:solidFill>
                  <a:srgbClr val="FFFFFF"/>
                </a:solidFill>
                <a:latin typeface="Calibri"/>
                <a:cs typeface="Calibri"/>
              </a:rPr>
              <a:t>drivers</a:t>
            </a:r>
            <a:r>
              <a:rPr spc="4" dirty="0">
                <a:solidFill>
                  <a:srgbClr val="FFFFFF"/>
                </a:solidFill>
                <a:latin typeface="Calibri"/>
                <a:cs typeface="Calibri"/>
              </a:rPr>
              <a:t> </a:t>
            </a:r>
            <a:r>
              <a:rPr spc="-8" dirty="0">
                <a:solidFill>
                  <a:srgbClr val="FFFFFF"/>
                </a:solidFill>
                <a:latin typeface="Calibri"/>
                <a:cs typeface="Calibri"/>
              </a:rPr>
              <a:t>of </a:t>
            </a:r>
            <a:r>
              <a:rPr spc="-325" dirty="0">
                <a:solidFill>
                  <a:srgbClr val="FFFFFF"/>
                </a:solidFill>
                <a:latin typeface="Calibri"/>
                <a:cs typeface="Calibri"/>
              </a:rPr>
              <a:t> </a:t>
            </a:r>
            <a:r>
              <a:rPr spc="-4" dirty="0">
                <a:solidFill>
                  <a:srgbClr val="FFFFFF"/>
                </a:solidFill>
                <a:latin typeface="Calibri"/>
                <a:cs typeface="Calibri"/>
              </a:rPr>
              <a:t>violence and the </a:t>
            </a:r>
            <a:r>
              <a:rPr spc="-8" dirty="0">
                <a:solidFill>
                  <a:srgbClr val="FFFFFF"/>
                </a:solidFill>
                <a:latin typeface="Calibri"/>
                <a:cs typeface="Calibri"/>
              </a:rPr>
              <a:t>essential</a:t>
            </a:r>
            <a:r>
              <a:rPr spc="-4" dirty="0">
                <a:solidFill>
                  <a:srgbClr val="FFFFFF"/>
                </a:solidFill>
                <a:latin typeface="Calibri"/>
                <a:cs typeface="Calibri"/>
              </a:rPr>
              <a:t> actions </a:t>
            </a:r>
            <a:r>
              <a:rPr spc="-12" dirty="0">
                <a:solidFill>
                  <a:srgbClr val="FFFFFF"/>
                </a:solidFill>
                <a:latin typeface="Calibri"/>
                <a:cs typeface="Calibri"/>
              </a:rPr>
              <a:t>to</a:t>
            </a:r>
            <a:r>
              <a:rPr spc="-4" dirty="0">
                <a:solidFill>
                  <a:srgbClr val="FFFFFF"/>
                </a:solidFill>
                <a:latin typeface="Calibri"/>
                <a:cs typeface="Calibri"/>
              </a:rPr>
              <a:t> </a:t>
            </a:r>
            <a:r>
              <a:rPr spc="-8" dirty="0">
                <a:solidFill>
                  <a:srgbClr val="FFFFFF"/>
                </a:solidFill>
                <a:latin typeface="Calibri"/>
                <a:cs typeface="Calibri"/>
              </a:rPr>
              <a:t>address</a:t>
            </a:r>
            <a:r>
              <a:rPr spc="-4" dirty="0">
                <a:solidFill>
                  <a:srgbClr val="FFFFFF"/>
                </a:solidFill>
                <a:latin typeface="Calibri"/>
                <a:cs typeface="Calibri"/>
              </a:rPr>
              <a:t> violence.</a:t>
            </a:r>
            <a:endParaRPr dirty="0">
              <a:latin typeface="Calibri"/>
              <a:cs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TERMINOLOGY</a:t>
            </a:r>
          </a:p>
        </p:txBody>
      </p:sp>
      <p:sp>
        <p:nvSpPr>
          <p:cNvPr id="15" name="object 15"/>
          <p:cNvSpPr txBox="1"/>
          <p:nvPr/>
        </p:nvSpPr>
        <p:spPr>
          <a:xfrm>
            <a:off x="645584" y="1483698"/>
            <a:ext cx="10848446" cy="4242614"/>
          </a:xfrm>
          <a:prstGeom prst="rect">
            <a:avLst/>
          </a:prstGeom>
        </p:spPr>
        <p:txBody>
          <a:bodyPr vert="horz" wrap="square" lIns="0" tIns="10583" rIns="0" bIns="0" rtlCol="0">
            <a:spAutoFit/>
          </a:bodyPr>
          <a:lstStyle/>
          <a:p>
            <a:pPr marL="21166">
              <a:spcBef>
                <a:spcPts val="83"/>
              </a:spcBef>
            </a:pPr>
            <a:r>
              <a:rPr sz="1500" b="1" spc="-8" dirty="0">
                <a:solidFill>
                  <a:srgbClr val="231F20"/>
                </a:solidFill>
                <a:latin typeface="Calibri"/>
                <a:cs typeface="Calibri"/>
              </a:rPr>
              <a:t>Gender-based</a:t>
            </a:r>
            <a:r>
              <a:rPr sz="1500" b="1" spc="-29" dirty="0">
                <a:solidFill>
                  <a:srgbClr val="231F20"/>
                </a:solidFill>
                <a:latin typeface="Calibri"/>
                <a:cs typeface="Calibri"/>
              </a:rPr>
              <a:t> </a:t>
            </a:r>
            <a:r>
              <a:rPr sz="1500" b="1" spc="-4" dirty="0">
                <a:solidFill>
                  <a:srgbClr val="231F20"/>
                </a:solidFill>
                <a:latin typeface="Calibri"/>
                <a:cs typeface="Calibri"/>
              </a:rPr>
              <a:t>Violence</a:t>
            </a:r>
            <a:endParaRPr lang="en-AU" sz="1500" b="1" spc="-4" dirty="0">
              <a:solidFill>
                <a:srgbClr val="231F20"/>
              </a:solidFill>
              <a:latin typeface="Calibri"/>
              <a:cs typeface="Calibri"/>
            </a:endParaRPr>
          </a:p>
          <a:p>
            <a:pPr marL="21166">
              <a:spcBef>
                <a:spcPts val="83"/>
              </a:spcBef>
            </a:pPr>
            <a:r>
              <a:rPr sz="1500" spc="-25" dirty="0">
                <a:solidFill>
                  <a:srgbClr val="231F20"/>
                </a:solidFill>
                <a:latin typeface="Calibri Light"/>
                <a:cs typeface="Calibri Light"/>
              </a:rPr>
              <a:t>Refers</a:t>
            </a:r>
            <a:r>
              <a:rPr sz="1500" dirty="0">
                <a:solidFill>
                  <a:srgbClr val="231F20"/>
                </a:solidFill>
                <a:latin typeface="Calibri Light"/>
                <a:cs typeface="Calibri Light"/>
              </a:rPr>
              <a:t> </a:t>
            </a:r>
            <a:r>
              <a:rPr sz="1500" spc="-8" dirty="0">
                <a:solidFill>
                  <a:srgbClr val="231F20"/>
                </a:solidFill>
                <a:latin typeface="Calibri Light"/>
                <a:cs typeface="Calibri Light"/>
              </a:rPr>
              <a:t>to</a:t>
            </a:r>
            <a:r>
              <a:rPr sz="1500" dirty="0">
                <a:solidFill>
                  <a:srgbClr val="231F20"/>
                </a:solidFill>
                <a:latin typeface="Calibri Light"/>
                <a:cs typeface="Calibri Light"/>
              </a:rPr>
              <a:t> a</a:t>
            </a:r>
            <a:r>
              <a:rPr sz="1500" spc="4" dirty="0">
                <a:solidFill>
                  <a:srgbClr val="231F20"/>
                </a:solidFill>
                <a:latin typeface="Calibri Light"/>
                <a:cs typeface="Calibri Light"/>
              </a:rPr>
              <a:t> </a:t>
            </a:r>
            <a:r>
              <a:rPr sz="1500" spc="-8" dirty="0">
                <a:solidFill>
                  <a:srgbClr val="231F20"/>
                </a:solidFill>
                <a:latin typeface="Calibri Light"/>
                <a:cs typeface="Calibri Light"/>
              </a:rPr>
              <a:t>broader</a:t>
            </a:r>
            <a:r>
              <a:rPr sz="1500" dirty="0">
                <a:solidFill>
                  <a:srgbClr val="231F20"/>
                </a:solidFill>
                <a:latin typeface="Calibri Light"/>
                <a:cs typeface="Calibri Light"/>
              </a:rPr>
              <a:t> </a:t>
            </a:r>
            <a:r>
              <a:rPr sz="1500" spc="-12" dirty="0">
                <a:solidFill>
                  <a:srgbClr val="231F20"/>
                </a:solidFill>
                <a:latin typeface="Calibri Light"/>
                <a:cs typeface="Calibri Light"/>
              </a:rPr>
              <a:t>range</a:t>
            </a:r>
            <a:r>
              <a:rPr sz="1500" spc="-4" dirty="0">
                <a:solidFill>
                  <a:srgbClr val="231F20"/>
                </a:solidFill>
                <a:latin typeface="Calibri Light"/>
                <a:cs typeface="Calibri Light"/>
              </a:rPr>
              <a:t> of</a:t>
            </a:r>
            <a:r>
              <a:rPr sz="1500" dirty="0">
                <a:solidFill>
                  <a:srgbClr val="231F20"/>
                </a:solidFill>
                <a:latin typeface="Calibri Light"/>
                <a:cs typeface="Calibri Light"/>
              </a:rPr>
              <a:t> acts</a:t>
            </a:r>
            <a:r>
              <a:rPr sz="1500" spc="4" dirty="0">
                <a:solidFill>
                  <a:srgbClr val="231F20"/>
                </a:solidFill>
                <a:latin typeface="Calibri Light"/>
                <a:cs typeface="Calibri Light"/>
              </a:rPr>
              <a:t> </a:t>
            </a:r>
            <a:r>
              <a:rPr sz="1500" spc="-4" dirty="0">
                <a:solidFill>
                  <a:srgbClr val="231F20"/>
                </a:solidFill>
                <a:latin typeface="Calibri Light"/>
                <a:cs typeface="Calibri Light"/>
              </a:rPr>
              <a:t>of</a:t>
            </a:r>
            <a:r>
              <a:rPr sz="1500" dirty="0">
                <a:solidFill>
                  <a:srgbClr val="231F20"/>
                </a:solidFill>
                <a:latin typeface="Calibri Light"/>
                <a:cs typeface="Calibri Light"/>
              </a:rPr>
              <a:t> violence </a:t>
            </a:r>
            <a:r>
              <a:rPr sz="1500" spc="-8" dirty="0">
                <a:solidFill>
                  <a:srgbClr val="231F20"/>
                </a:solidFill>
                <a:latin typeface="Calibri Light"/>
                <a:cs typeface="Calibri Light"/>
              </a:rPr>
              <a:t>against</a:t>
            </a:r>
            <a:r>
              <a:rPr sz="1500" spc="4" dirty="0">
                <a:solidFill>
                  <a:srgbClr val="231F20"/>
                </a:solidFill>
                <a:latin typeface="Calibri Light"/>
                <a:cs typeface="Calibri Light"/>
              </a:rPr>
              <a:t> </a:t>
            </a:r>
            <a:r>
              <a:rPr sz="1500" spc="-8" dirty="0">
                <a:solidFill>
                  <a:srgbClr val="231F20"/>
                </a:solidFill>
                <a:latin typeface="Calibri Light"/>
                <a:cs typeface="Calibri Light"/>
              </a:rPr>
              <a:t>women,</a:t>
            </a:r>
            <a:r>
              <a:rPr sz="1500" dirty="0">
                <a:solidFill>
                  <a:srgbClr val="231F20"/>
                </a:solidFill>
                <a:latin typeface="Calibri Light"/>
                <a:cs typeface="Calibri Light"/>
              </a:rPr>
              <a:t> such</a:t>
            </a:r>
            <a:r>
              <a:rPr sz="1500" spc="4" dirty="0">
                <a:solidFill>
                  <a:srgbClr val="231F20"/>
                </a:solidFill>
                <a:latin typeface="Calibri Light"/>
                <a:cs typeface="Calibri Light"/>
              </a:rPr>
              <a:t> </a:t>
            </a:r>
            <a:r>
              <a:rPr sz="1500" dirty="0">
                <a:solidFill>
                  <a:srgbClr val="231F20"/>
                </a:solidFill>
                <a:latin typeface="Calibri Light"/>
                <a:cs typeface="Calibri Light"/>
              </a:rPr>
              <a:t>as </a:t>
            </a:r>
            <a:r>
              <a:rPr sz="1500" spc="-8" dirty="0">
                <a:solidFill>
                  <a:srgbClr val="231F20"/>
                </a:solidFill>
                <a:latin typeface="Calibri Light"/>
                <a:cs typeface="Calibri Light"/>
              </a:rPr>
              <a:t>family</a:t>
            </a:r>
            <a:r>
              <a:rPr sz="1500" spc="4" dirty="0">
                <a:solidFill>
                  <a:srgbClr val="231F20"/>
                </a:solidFill>
                <a:latin typeface="Calibri Light"/>
                <a:cs typeface="Calibri Light"/>
              </a:rPr>
              <a:t> </a:t>
            </a:r>
            <a:r>
              <a:rPr sz="1500" dirty="0">
                <a:solidFill>
                  <a:srgbClr val="231F20"/>
                </a:solidFill>
                <a:latin typeface="Calibri Light"/>
                <a:cs typeface="Calibri Light"/>
              </a:rPr>
              <a:t>violence,</a:t>
            </a:r>
            <a:r>
              <a:rPr sz="1500" spc="4" dirty="0">
                <a:solidFill>
                  <a:srgbClr val="231F20"/>
                </a:solidFill>
                <a:latin typeface="Calibri Light"/>
                <a:cs typeface="Calibri Light"/>
              </a:rPr>
              <a:t> </a:t>
            </a:r>
            <a:r>
              <a:rPr sz="1500" spc="-8" dirty="0">
                <a:solidFill>
                  <a:srgbClr val="231F20"/>
                </a:solidFill>
                <a:latin typeface="Calibri Light"/>
                <a:cs typeface="Calibri Light"/>
              </a:rPr>
              <a:t>dating</a:t>
            </a:r>
            <a:r>
              <a:rPr sz="1500" spc="4" dirty="0">
                <a:solidFill>
                  <a:srgbClr val="231F20"/>
                </a:solidFill>
                <a:latin typeface="Calibri Light"/>
                <a:cs typeface="Calibri Light"/>
              </a:rPr>
              <a:t> </a:t>
            </a:r>
            <a:r>
              <a:rPr sz="1500" dirty="0">
                <a:solidFill>
                  <a:srgbClr val="231F20"/>
                </a:solidFill>
                <a:latin typeface="Calibri Light"/>
                <a:cs typeface="Calibri Light"/>
              </a:rPr>
              <a:t>violence, </a:t>
            </a:r>
            <a:r>
              <a:rPr sz="1500" spc="-8" dirty="0">
                <a:solidFill>
                  <a:srgbClr val="231F20"/>
                </a:solidFill>
                <a:latin typeface="Calibri Light"/>
                <a:cs typeface="Calibri Light"/>
              </a:rPr>
              <a:t>sexual</a:t>
            </a:r>
            <a:r>
              <a:rPr sz="1500" spc="4" dirty="0">
                <a:solidFill>
                  <a:srgbClr val="231F20"/>
                </a:solidFill>
                <a:latin typeface="Calibri Light"/>
                <a:cs typeface="Calibri Light"/>
              </a:rPr>
              <a:t> </a:t>
            </a:r>
            <a:r>
              <a:rPr sz="1500" dirty="0">
                <a:solidFill>
                  <a:srgbClr val="231F20"/>
                </a:solidFill>
                <a:latin typeface="Calibri Light"/>
                <a:cs typeface="Calibri Light"/>
              </a:rPr>
              <a:t>assault</a:t>
            </a:r>
            <a:r>
              <a:rPr sz="1500" spc="4" dirty="0">
                <a:solidFill>
                  <a:srgbClr val="231F20"/>
                </a:solidFill>
                <a:latin typeface="Calibri Light"/>
                <a:cs typeface="Calibri Light"/>
              </a:rPr>
              <a:t> </a:t>
            </a:r>
            <a:r>
              <a:rPr sz="1500" dirty="0">
                <a:solidFill>
                  <a:srgbClr val="231F20"/>
                </a:solidFill>
                <a:latin typeface="Calibri Light"/>
                <a:cs typeface="Calibri Light"/>
              </a:rPr>
              <a:t>and</a:t>
            </a:r>
            <a:r>
              <a:rPr sz="1500" spc="4" dirty="0">
                <a:solidFill>
                  <a:srgbClr val="231F20"/>
                </a:solidFill>
                <a:latin typeface="Calibri Light"/>
                <a:cs typeface="Calibri Light"/>
              </a:rPr>
              <a:t> </a:t>
            </a:r>
            <a:r>
              <a:rPr sz="1500" spc="-8" dirty="0">
                <a:solidFill>
                  <a:srgbClr val="231F20"/>
                </a:solidFill>
                <a:latin typeface="Calibri Light"/>
                <a:cs typeface="Calibri Light"/>
              </a:rPr>
              <a:t>harassment.</a:t>
            </a:r>
            <a:r>
              <a:rPr sz="1500" dirty="0">
                <a:solidFill>
                  <a:srgbClr val="231F20"/>
                </a:solidFill>
                <a:latin typeface="Calibri Light"/>
                <a:cs typeface="Calibri Light"/>
              </a:rPr>
              <a:t> </a:t>
            </a:r>
            <a:r>
              <a:rPr sz="1500" spc="-4" dirty="0">
                <a:solidFill>
                  <a:srgbClr val="231F20"/>
                </a:solidFill>
                <a:latin typeface="Calibri Light"/>
                <a:cs typeface="Calibri Light"/>
              </a:rPr>
              <a:t>It </a:t>
            </a:r>
            <a:r>
              <a:rPr sz="1500" spc="-325" dirty="0">
                <a:solidFill>
                  <a:srgbClr val="231F20"/>
                </a:solidFill>
                <a:latin typeface="Calibri Light"/>
                <a:cs typeface="Calibri Light"/>
              </a:rPr>
              <a:t> </a:t>
            </a:r>
            <a:r>
              <a:rPr sz="1500" spc="-8" dirty="0">
                <a:solidFill>
                  <a:srgbClr val="231F20"/>
                </a:solidFill>
                <a:latin typeface="Calibri Light"/>
                <a:cs typeface="Calibri Light"/>
              </a:rPr>
              <a:t>can</a:t>
            </a:r>
            <a:r>
              <a:rPr sz="1500" spc="-4" dirty="0">
                <a:solidFill>
                  <a:srgbClr val="231F20"/>
                </a:solidFill>
                <a:latin typeface="Calibri Light"/>
                <a:cs typeface="Calibri Light"/>
              </a:rPr>
              <a:t> occur </a:t>
            </a:r>
            <a:r>
              <a:rPr sz="1500" dirty="0">
                <a:solidFill>
                  <a:srgbClr val="231F20"/>
                </a:solidFill>
                <a:latin typeface="Calibri Light"/>
                <a:cs typeface="Calibri Light"/>
              </a:rPr>
              <a:t>in the home, in public, in </a:t>
            </a:r>
            <a:r>
              <a:rPr sz="1500" spc="-8" dirty="0">
                <a:solidFill>
                  <a:srgbClr val="231F20"/>
                </a:solidFill>
                <a:latin typeface="Calibri Light"/>
                <a:cs typeface="Calibri Light"/>
              </a:rPr>
              <a:t>workplaces</a:t>
            </a:r>
            <a:r>
              <a:rPr sz="1500" spc="-4" dirty="0">
                <a:solidFill>
                  <a:srgbClr val="231F20"/>
                </a:solidFill>
                <a:latin typeface="Calibri Light"/>
                <a:cs typeface="Calibri Light"/>
              </a:rPr>
              <a:t> </a:t>
            </a:r>
            <a:r>
              <a:rPr sz="1500" dirty="0">
                <a:solidFill>
                  <a:srgbClr val="231F20"/>
                </a:solidFill>
                <a:latin typeface="Calibri Light"/>
                <a:cs typeface="Calibri Light"/>
              </a:rPr>
              <a:t>and in </a:t>
            </a:r>
            <a:r>
              <a:rPr sz="1500" spc="-8" dirty="0">
                <a:solidFill>
                  <a:srgbClr val="231F20"/>
                </a:solidFill>
                <a:latin typeface="Calibri Light"/>
                <a:cs typeface="Calibri Light"/>
              </a:rPr>
              <a:t>education</a:t>
            </a:r>
            <a:r>
              <a:rPr sz="1500" dirty="0">
                <a:solidFill>
                  <a:srgbClr val="231F20"/>
                </a:solidFill>
                <a:latin typeface="Calibri Light"/>
                <a:cs typeface="Calibri Light"/>
              </a:rPr>
              <a:t> </a:t>
            </a:r>
            <a:r>
              <a:rPr sz="1500" spc="-4" dirty="0">
                <a:solidFill>
                  <a:srgbClr val="231F20"/>
                </a:solidFill>
                <a:latin typeface="Calibri Light"/>
                <a:cs typeface="Calibri Light"/>
              </a:rPr>
              <a:t>institutions.</a:t>
            </a:r>
            <a:r>
              <a:rPr lang="en-AU" sz="1500" dirty="0">
                <a:latin typeface="Calibri Light"/>
                <a:cs typeface="Calibri Light"/>
              </a:rPr>
              <a:t> </a:t>
            </a:r>
            <a:r>
              <a:rPr sz="1500" spc="-8" dirty="0">
                <a:solidFill>
                  <a:srgbClr val="231F20"/>
                </a:solidFill>
                <a:latin typeface="Calibri Light"/>
                <a:cs typeface="Calibri Light"/>
              </a:rPr>
              <a:t>Gender-based</a:t>
            </a:r>
            <a:r>
              <a:rPr sz="1500" spc="-29" dirty="0">
                <a:solidFill>
                  <a:srgbClr val="231F20"/>
                </a:solidFill>
                <a:latin typeface="Calibri Light"/>
                <a:cs typeface="Calibri Light"/>
              </a:rPr>
              <a:t> </a:t>
            </a:r>
            <a:r>
              <a:rPr sz="1500" dirty="0">
                <a:solidFill>
                  <a:srgbClr val="231F20"/>
                </a:solidFill>
                <a:latin typeface="Calibri Light"/>
                <a:cs typeface="Calibri Light"/>
              </a:rPr>
              <a:t>violence</a:t>
            </a:r>
            <a:r>
              <a:rPr sz="1500" spc="-21" dirty="0">
                <a:solidFill>
                  <a:srgbClr val="231F20"/>
                </a:solidFill>
                <a:latin typeface="Calibri Light"/>
                <a:cs typeface="Calibri Light"/>
              </a:rPr>
              <a:t> </a:t>
            </a:r>
            <a:r>
              <a:rPr sz="1500" dirty="0">
                <a:solidFill>
                  <a:srgbClr val="231F20"/>
                </a:solidFill>
                <a:latin typeface="Calibri Light"/>
                <a:cs typeface="Calibri Light"/>
              </a:rPr>
              <a:t>includes:</a:t>
            </a:r>
            <a:endParaRPr sz="1500" dirty="0">
              <a:latin typeface="Calibri Light"/>
              <a:cs typeface="Calibri Light"/>
            </a:endParaRPr>
          </a:p>
          <a:p>
            <a:pPr marL="446599">
              <a:spcBef>
                <a:spcPts val="921"/>
              </a:spcBef>
            </a:pPr>
            <a:r>
              <a:rPr sz="1500" b="1" spc="-4" dirty="0">
                <a:solidFill>
                  <a:srgbClr val="231F20"/>
                </a:solidFill>
                <a:latin typeface="Calibri"/>
                <a:cs typeface="Calibri"/>
              </a:rPr>
              <a:t>Violence</a:t>
            </a:r>
            <a:r>
              <a:rPr sz="1500" b="1" spc="-25" dirty="0">
                <a:solidFill>
                  <a:srgbClr val="231F20"/>
                </a:solidFill>
                <a:latin typeface="Calibri"/>
                <a:cs typeface="Calibri"/>
              </a:rPr>
              <a:t> </a:t>
            </a:r>
            <a:r>
              <a:rPr sz="1500" b="1" spc="-8" dirty="0">
                <a:solidFill>
                  <a:srgbClr val="231F20"/>
                </a:solidFill>
                <a:latin typeface="Calibri"/>
                <a:cs typeface="Calibri"/>
              </a:rPr>
              <a:t>Against</a:t>
            </a:r>
            <a:r>
              <a:rPr sz="1500" b="1" spc="-21" dirty="0">
                <a:solidFill>
                  <a:srgbClr val="231F20"/>
                </a:solidFill>
                <a:latin typeface="Calibri"/>
                <a:cs typeface="Calibri"/>
              </a:rPr>
              <a:t> </a:t>
            </a:r>
            <a:r>
              <a:rPr sz="1500" b="1" spc="-12" dirty="0">
                <a:solidFill>
                  <a:srgbClr val="231F20"/>
                </a:solidFill>
                <a:latin typeface="Calibri"/>
                <a:cs typeface="Calibri"/>
              </a:rPr>
              <a:t>Women</a:t>
            </a:r>
            <a:endParaRPr sz="1500" dirty="0">
              <a:latin typeface="Calibri"/>
              <a:cs typeface="Calibri"/>
            </a:endParaRPr>
          </a:p>
          <a:p>
            <a:pPr marL="872032" marR="373576">
              <a:spcBef>
                <a:spcPts val="46"/>
              </a:spcBef>
            </a:pPr>
            <a:r>
              <a:rPr sz="1500" spc="-4" dirty="0">
                <a:solidFill>
                  <a:srgbClr val="231F20"/>
                </a:solidFill>
                <a:latin typeface="Calibri Light"/>
                <a:cs typeface="Calibri Light"/>
              </a:rPr>
              <a:t>Acts</a:t>
            </a:r>
            <a:r>
              <a:rPr sz="1500" dirty="0">
                <a:solidFill>
                  <a:srgbClr val="231F20"/>
                </a:solidFill>
                <a:latin typeface="Calibri Light"/>
                <a:cs typeface="Calibri Light"/>
              </a:rPr>
              <a:t> </a:t>
            </a:r>
            <a:r>
              <a:rPr sz="1500" spc="-4" dirty="0">
                <a:solidFill>
                  <a:srgbClr val="231F20"/>
                </a:solidFill>
                <a:latin typeface="Calibri Light"/>
                <a:cs typeface="Calibri Light"/>
              </a:rPr>
              <a:t>of</a:t>
            </a:r>
            <a:r>
              <a:rPr sz="1500" dirty="0">
                <a:solidFill>
                  <a:srgbClr val="231F20"/>
                </a:solidFill>
                <a:latin typeface="Calibri Light"/>
                <a:cs typeface="Calibri Light"/>
              </a:rPr>
              <a:t> </a:t>
            </a:r>
            <a:r>
              <a:rPr sz="1500" spc="-12" dirty="0">
                <a:solidFill>
                  <a:srgbClr val="231F20"/>
                </a:solidFill>
                <a:latin typeface="Calibri Light"/>
                <a:cs typeface="Calibri Light"/>
              </a:rPr>
              <a:t>gender-based</a:t>
            </a:r>
            <a:r>
              <a:rPr sz="1500" dirty="0">
                <a:solidFill>
                  <a:srgbClr val="231F20"/>
                </a:solidFill>
                <a:latin typeface="Calibri Light"/>
                <a:cs typeface="Calibri Light"/>
              </a:rPr>
              <a:t> violence</a:t>
            </a:r>
            <a:r>
              <a:rPr sz="1500" spc="4" dirty="0">
                <a:solidFill>
                  <a:srgbClr val="231F20"/>
                </a:solidFill>
                <a:latin typeface="Calibri Light"/>
                <a:cs typeface="Calibri Light"/>
              </a:rPr>
              <a:t> </a:t>
            </a:r>
            <a:r>
              <a:rPr sz="1500" spc="-8" dirty="0">
                <a:solidFill>
                  <a:srgbClr val="231F20"/>
                </a:solidFill>
                <a:latin typeface="Calibri Light"/>
                <a:cs typeface="Calibri Light"/>
              </a:rPr>
              <a:t>against</a:t>
            </a:r>
            <a:r>
              <a:rPr sz="1500" spc="4" dirty="0">
                <a:solidFill>
                  <a:srgbClr val="231F20"/>
                </a:solidFill>
                <a:latin typeface="Calibri Light"/>
                <a:cs typeface="Calibri Light"/>
              </a:rPr>
              <a:t> </a:t>
            </a:r>
            <a:r>
              <a:rPr sz="1500" spc="-8" dirty="0">
                <a:solidFill>
                  <a:srgbClr val="231F20"/>
                </a:solidFill>
                <a:latin typeface="Calibri Light"/>
                <a:cs typeface="Calibri Light"/>
              </a:rPr>
              <a:t>women</a:t>
            </a:r>
            <a:r>
              <a:rPr sz="1500" dirty="0">
                <a:solidFill>
                  <a:srgbClr val="231F20"/>
                </a:solidFill>
                <a:latin typeface="Calibri Light"/>
                <a:cs typeface="Calibri Light"/>
              </a:rPr>
              <a:t> and</a:t>
            </a:r>
            <a:r>
              <a:rPr sz="1500" spc="4" dirty="0">
                <a:solidFill>
                  <a:srgbClr val="231F20"/>
                </a:solidFill>
                <a:latin typeface="Calibri Light"/>
                <a:cs typeface="Calibri Light"/>
              </a:rPr>
              <a:t> </a:t>
            </a:r>
            <a:r>
              <a:rPr sz="1500" dirty="0">
                <a:solidFill>
                  <a:srgbClr val="231F20"/>
                </a:solidFill>
                <a:latin typeface="Calibri Light"/>
                <a:cs typeface="Calibri Light"/>
              </a:rPr>
              <a:t>girls.</a:t>
            </a:r>
            <a:r>
              <a:rPr sz="1500" spc="4" dirty="0">
                <a:solidFill>
                  <a:srgbClr val="231F20"/>
                </a:solidFill>
                <a:latin typeface="Calibri Light"/>
                <a:cs typeface="Calibri Light"/>
              </a:rPr>
              <a:t> </a:t>
            </a:r>
            <a:r>
              <a:rPr sz="1500" spc="-8" dirty="0">
                <a:solidFill>
                  <a:srgbClr val="231F20"/>
                </a:solidFill>
                <a:latin typeface="Calibri Light"/>
                <a:cs typeface="Calibri Light"/>
              </a:rPr>
              <a:t>Most</a:t>
            </a:r>
            <a:r>
              <a:rPr sz="1500" spc="4" dirty="0">
                <a:solidFill>
                  <a:srgbClr val="231F20"/>
                </a:solidFill>
                <a:latin typeface="Calibri Light"/>
                <a:cs typeface="Calibri Light"/>
              </a:rPr>
              <a:t> </a:t>
            </a:r>
            <a:r>
              <a:rPr sz="1500" spc="-12" dirty="0">
                <a:solidFill>
                  <a:srgbClr val="231F20"/>
                </a:solidFill>
                <a:latin typeface="Calibri Light"/>
                <a:cs typeface="Calibri Light"/>
              </a:rPr>
              <a:t>gender-based</a:t>
            </a:r>
            <a:r>
              <a:rPr sz="1500" dirty="0">
                <a:solidFill>
                  <a:srgbClr val="231F20"/>
                </a:solidFill>
                <a:latin typeface="Calibri Light"/>
                <a:cs typeface="Calibri Light"/>
              </a:rPr>
              <a:t> violence</a:t>
            </a:r>
            <a:r>
              <a:rPr sz="1500" spc="4" dirty="0">
                <a:solidFill>
                  <a:srgbClr val="231F20"/>
                </a:solidFill>
                <a:latin typeface="Calibri Light"/>
                <a:cs typeface="Calibri Light"/>
              </a:rPr>
              <a:t> </a:t>
            </a:r>
            <a:r>
              <a:rPr sz="1500" dirty="0">
                <a:solidFill>
                  <a:srgbClr val="231F20"/>
                </a:solidFill>
                <a:latin typeface="Calibri Light"/>
                <a:cs typeface="Calibri Light"/>
              </a:rPr>
              <a:t>is</a:t>
            </a:r>
            <a:r>
              <a:rPr sz="1500" spc="4" dirty="0">
                <a:solidFill>
                  <a:srgbClr val="231F20"/>
                </a:solidFill>
                <a:latin typeface="Calibri Light"/>
                <a:cs typeface="Calibri Light"/>
              </a:rPr>
              <a:t> </a:t>
            </a:r>
            <a:r>
              <a:rPr sz="1500" spc="-8" dirty="0">
                <a:solidFill>
                  <a:srgbClr val="231F20"/>
                </a:solidFill>
                <a:latin typeface="Calibri Light"/>
                <a:cs typeface="Calibri Light"/>
              </a:rPr>
              <a:t>perpetrated</a:t>
            </a:r>
            <a:r>
              <a:rPr sz="1500" dirty="0">
                <a:solidFill>
                  <a:srgbClr val="231F20"/>
                </a:solidFill>
                <a:latin typeface="Calibri Light"/>
                <a:cs typeface="Calibri Light"/>
              </a:rPr>
              <a:t> </a:t>
            </a:r>
            <a:r>
              <a:rPr sz="1500" spc="-4" dirty="0">
                <a:solidFill>
                  <a:srgbClr val="231F20"/>
                </a:solidFill>
                <a:latin typeface="Calibri Light"/>
                <a:cs typeface="Calibri Light"/>
              </a:rPr>
              <a:t>by</a:t>
            </a:r>
            <a:r>
              <a:rPr sz="1500" spc="4" dirty="0">
                <a:solidFill>
                  <a:srgbClr val="231F20"/>
                </a:solidFill>
                <a:latin typeface="Calibri Light"/>
                <a:cs typeface="Calibri Light"/>
              </a:rPr>
              <a:t> </a:t>
            </a:r>
            <a:r>
              <a:rPr sz="1500" spc="-4" dirty="0">
                <a:solidFill>
                  <a:srgbClr val="231F20"/>
                </a:solidFill>
                <a:latin typeface="Calibri Light"/>
                <a:cs typeface="Calibri Light"/>
              </a:rPr>
              <a:t>men</a:t>
            </a:r>
            <a:r>
              <a:rPr sz="1500" dirty="0">
                <a:solidFill>
                  <a:srgbClr val="231F20"/>
                </a:solidFill>
                <a:latin typeface="Calibri Light"/>
                <a:cs typeface="Calibri Light"/>
              </a:rPr>
              <a:t> </a:t>
            </a:r>
            <a:r>
              <a:rPr sz="1500" spc="-8" dirty="0">
                <a:solidFill>
                  <a:srgbClr val="231F20"/>
                </a:solidFill>
                <a:latin typeface="Calibri Light"/>
                <a:cs typeface="Calibri Light"/>
              </a:rPr>
              <a:t>against</a:t>
            </a:r>
            <a:r>
              <a:rPr sz="1500" spc="4" dirty="0">
                <a:solidFill>
                  <a:srgbClr val="231F20"/>
                </a:solidFill>
                <a:latin typeface="Calibri Light"/>
                <a:cs typeface="Calibri Light"/>
              </a:rPr>
              <a:t> </a:t>
            </a:r>
            <a:r>
              <a:rPr sz="1500" spc="-8" dirty="0">
                <a:solidFill>
                  <a:srgbClr val="231F20"/>
                </a:solidFill>
                <a:latin typeface="Calibri Light"/>
                <a:cs typeface="Calibri Light"/>
              </a:rPr>
              <a:t>women.</a:t>
            </a:r>
            <a:r>
              <a:rPr sz="1500" dirty="0">
                <a:solidFill>
                  <a:srgbClr val="231F20"/>
                </a:solidFill>
                <a:latin typeface="Calibri Light"/>
                <a:cs typeface="Calibri Light"/>
              </a:rPr>
              <a:t> </a:t>
            </a:r>
            <a:r>
              <a:rPr sz="1500" spc="-4" dirty="0">
                <a:solidFill>
                  <a:srgbClr val="231F20"/>
                </a:solidFill>
                <a:latin typeface="Calibri Light"/>
                <a:cs typeface="Calibri Light"/>
              </a:rPr>
              <a:t>In </a:t>
            </a:r>
            <a:r>
              <a:rPr sz="1500" spc="-329" dirty="0">
                <a:solidFill>
                  <a:srgbClr val="231F20"/>
                </a:solidFill>
                <a:latin typeface="Calibri Light"/>
                <a:cs typeface="Calibri Light"/>
              </a:rPr>
              <a:t> </a:t>
            </a:r>
            <a:r>
              <a:rPr sz="1500" spc="-8" dirty="0">
                <a:solidFill>
                  <a:srgbClr val="231F20"/>
                </a:solidFill>
                <a:latin typeface="Calibri Light"/>
                <a:cs typeface="Calibri Light"/>
              </a:rPr>
              <a:t>Australia</a:t>
            </a:r>
            <a:r>
              <a:rPr sz="1500" dirty="0">
                <a:solidFill>
                  <a:srgbClr val="231F20"/>
                </a:solidFill>
                <a:latin typeface="Calibri Light"/>
                <a:cs typeface="Calibri Light"/>
              </a:rPr>
              <a:t> </a:t>
            </a:r>
            <a:r>
              <a:rPr sz="1500" spc="-12" dirty="0">
                <a:solidFill>
                  <a:srgbClr val="231F20"/>
                </a:solidFill>
                <a:latin typeface="Calibri Light"/>
                <a:cs typeface="Calibri Light"/>
              </a:rPr>
              <a:t>approximately</a:t>
            </a:r>
            <a:r>
              <a:rPr sz="1500" spc="-4" dirty="0">
                <a:solidFill>
                  <a:srgbClr val="231F20"/>
                </a:solidFill>
                <a:latin typeface="Calibri Light"/>
                <a:cs typeface="Calibri Light"/>
              </a:rPr>
              <a:t> </a:t>
            </a:r>
            <a:r>
              <a:rPr sz="1500" dirty="0">
                <a:solidFill>
                  <a:srgbClr val="231F20"/>
                </a:solidFill>
                <a:latin typeface="Calibri Light"/>
                <a:cs typeface="Calibri Light"/>
              </a:rPr>
              <a:t>95% </a:t>
            </a:r>
            <a:r>
              <a:rPr sz="1500" spc="-4" dirty="0">
                <a:solidFill>
                  <a:srgbClr val="231F20"/>
                </a:solidFill>
                <a:latin typeface="Calibri Light"/>
                <a:cs typeface="Calibri Light"/>
              </a:rPr>
              <a:t>of</a:t>
            </a:r>
            <a:r>
              <a:rPr sz="1500" dirty="0">
                <a:solidFill>
                  <a:srgbClr val="231F20"/>
                </a:solidFill>
                <a:latin typeface="Calibri Light"/>
                <a:cs typeface="Calibri Light"/>
              </a:rPr>
              <a:t> all </a:t>
            </a:r>
            <a:r>
              <a:rPr sz="1500" spc="-4" dirty="0">
                <a:solidFill>
                  <a:srgbClr val="231F20"/>
                </a:solidFill>
                <a:latin typeface="Calibri Light"/>
                <a:cs typeface="Calibri Light"/>
              </a:rPr>
              <a:t>male victims</a:t>
            </a:r>
            <a:r>
              <a:rPr sz="1500" dirty="0">
                <a:solidFill>
                  <a:srgbClr val="231F20"/>
                </a:solidFill>
                <a:latin typeface="Calibri Light"/>
                <a:cs typeface="Calibri Light"/>
              </a:rPr>
              <a:t> </a:t>
            </a:r>
            <a:r>
              <a:rPr sz="1500" spc="-4" dirty="0">
                <a:solidFill>
                  <a:srgbClr val="231F20"/>
                </a:solidFill>
                <a:latin typeface="Calibri Light"/>
                <a:cs typeface="Calibri Light"/>
              </a:rPr>
              <a:t>of</a:t>
            </a:r>
            <a:r>
              <a:rPr sz="1500" dirty="0">
                <a:solidFill>
                  <a:srgbClr val="231F20"/>
                </a:solidFill>
                <a:latin typeface="Calibri Light"/>
                <a:cs typeface="Calibri Light"/>
              </a:rPr>
              <a:t> violence and 94% </a:t>
            </a:r>
            <a:r>
              <a:rPr sz="1500" spc="-4" dirty="0">
                <a:solidFill>
                  <a:srgbClr val="231F20"/>
                </a:solidFill>
                <a:latin typeface="Calibri Light"/>
                <a:cs typeface="Calibri Light"/>
              </a:rPr>
              <a:t>of</a:t>
            </a:r>
            <a:r>
              <a:rPr sz="1500" dirty="0">
                <a:solidFill>
                  <a:srgbClr val="231F20"/>
                </a:solidFill>
                <a:latin typeface="Calibri Light"/>
                <a:cs typeface="Calibri Light"/>
              </a:rPr>
              <a:t> </a:t>
            </a:r>
            <a:r>
              <a:rPr sz="1500" spc="-12" dirty="0">
                <a:solidFill>
                  <a:srgbClr val="231F20"/>
                </a:solidFill>
                <a:latin typeface="Calibri Light"/>
                <a:cs typeface="Calibri Light"/>
              </a:rPr>
              <a:t>female</a:t>
            </a:r>
            <a:r>
              <a:rPr sz="1500" spc="-4" dirty="0">
                <a:solidFill>
                  <a:srgbClr val="231F20"/>
                </a:solidFill>
                <a:latin typeface="Calibri Light"/>
                <a:cs typeface="Calibri Light"/>
              </a:rPr>
              <a:t> victims</a:t>
            </a:r>
            <a:r>
              <a:rPr sz="1500" dirty="0">
                <a:solidFill>
                  <a:srgbClr val="231F20"/>
                </a:solidFill>
                <a:latin typeface="Calibri Light"/>
                <a:cs typeface="Calibri Light"/>
              </a:rPr>
              <a:t> </a:t>
            </a:r>
            <a:r>
              <a:rPr sz="1500" spc="-8" dirty="0">
                <a:solidFill>
                  <a:srgbClr val="231F20"/>
                </a:solidFill>
                <a:latin typeface="Calibri Light"/>
                <a:cs typeface="Calibri Light"/>
              </a:rPr>
              <a:t>report</a:t>
            </a:r>
            <a:r>
              <a:rPr sz="1500" dirty="0">
                <a:solidFill>
                  <a:srgbClr val="231F20"/>
                </a:solidFill>
                <a:latin typeface="Calibri Light"/>
                <a:cs typeface="Calibri Light"/>
              </a:rPr>
              <a:t> a </a:t>
            </a:r>
            <a:r>
              <a:rPr sz="1500" spc="-4" dirty="0">
                <a:solidFill>
                  <a:srgbClr val="231F20"/>
                </a:solidFill>
                <a:latin typeface="Calibri Light"/>
                <a:cs typeface="Calibri Light"/>
              </a:rPr>
              <a:t>male </a:t>
            </a:r>
            <a:r>
              <a:rPr sz="1500" spc="-21" dirty="0">
                <a:solidFill>
                  <a:srgbClr val="231F20"/>
                </a:solidFill>
                <a:latin typeface="Calibri Light"/>
                <a:cs typeface="Calibri Light"/>
              </a:rPr>
              <a:t>perpetrator.</a:t>
            </a:r>
            <a:endParaRPr sz="1500" dirty="0">
              <a:latin typeface="Calibri Light"/>
              <a:cs typeface="Calibri Light"/>
            </a:endParaRPr>
          </a:p>
          <a:p>
            <a:pPr marL="446599">
              <a:spcBef>
                <a:spcPts val="1150"/>
              </a:spcBef>
            </a:pPr>
            <a:r>
              <a:rPr sz="1500" b="1" spc="-8" dirty="0">
                <a:solidFill>
                  <a:srgbClr val="231F20"/>
                </a:solidFill>
                <a:latin typeface="Calibri"/>
                <a:cs typeface="Calibri"/>
              </a:rPr>
              <a:t>Sexual </a:t>
            </a:r>
            <a:r>
              <a:rPr sz="1500" b="1" dirty="0">
                <a:solidFill>
                  <a:srgbClr val="231F20"/>
                </a:solidFill>
                <a:latin typeface="Calibri"/>
                <a:cs typeface="Calibri"/>
              </a:rPr>
              <a:t>Assault</a:t>
            </a:r>
            <a:r>
              <a:rPr sz="1500" b="1" spc="-8" dirty="0">
                <a:solidFill>
                  <a:srgbClr val="231F20"/>
                </a:solidFill>
                <a:latin typeface="Calibri"/>
                <a:cs typeface="Calibri"/>
              </a:rPr>
              <a:t> </a:t>
            </a:r>
            <a:r>
              <a:rPr sz="1500" b="1" dirty="0">
                <a:solidFill>
                  <a:srgbClr val="231F20"/>
                </a:solidFill>
                <a:latin typeface="Calibri"/>
                <a:cs typeface="Calibri"/>
              </a:rPr>
              <a:t>and</a:t>
            </a:r>
            <a:r>
              <a:rPr sz="1500" b="1" spc="-8" dirty="0">
                <a:solidFill>
                  <a:srgbClr val="231F20"/>
                </a:solidFill>
                <a:latin typeface="Calibri"/>
                <a:cs typeface="Calibri"/>
              </a:rPr>
              <a:t> Sexual Harassment</a:t>
            </a:r>
            <a:endParaRPr sz="1500" dirty="0">
              <a:latin typeface="Calibri"/>
              <a:cs typeface="Calibri"/>
            </a:endParaRPr>
          </a:p>
          <a:p>
            <a:pPr marL="872032" marR="397387">
              <a:spcBef>
                <a:spcPts val="75"/>
              </a:spcBef>
            </a:pPr>
            <a:r>
              <a:rPr sz="1500" spc="-8" dirty="0">
                <a:solidFill>
                  <a:srgbClr val="231F20"/>
                </a:solidFill>
                <a:latin typeface="Calibri Light"/>
                <a:cs typeface="Calibri Light"/>
              </a:rPr>
              <a:t>Unwanted</a:t>
            </a:r>
            <a:r>
              <a:rPr sz="1500" dirty="0">
                <a:solidFill>
                  <a:srgbClr val="231F20"/>
                </a:solidFill>
                <a:latin typeface="Calibri Light"/>
                <a:cs typeface="Calibri Light"/>
              </a:rPr>
              <a:t> </a:t>
            </a:r>
            <a:r>
              <a:rPr sz="1500" spc="-4" dirty="0">
                <a:solidFill>
                  <a:srgbClr val="231F20"/>
                </a:solidFill>
                <a:latin typeface="Calibri Light"/>
                <a:cs typeface="Calibri Light"/>
              </a:rPr>
              <a:t>or</a:t>
            </a:r>
            <a:r>
              <a:rPr sz="1500" spc="4" dirty="0">
                <a:solidFill>
                  <a:srgbClr val="231F20"/>
                </a:solidFill>
                <a:latin typeface="Calibri Light"/>
                <a:cs typeface="Calibri Light"/>
              </a:rPr>
              <a:t> </a:t>
            </a:r>
            <a:r>
              <a:rPr sz="1500" spc="-8" dirty="0">
                <a:solidFill>
                  <a:srgbClr val="231F20"/>
                </a:solidFill>
                <a:latin typeface="Calibri Light"/>
                <a:cs typeface="Calibri Light"/>
              </a:rPr>
              <a:t>unwelcome</a:t>
            </a:r>
            <a:r>
              <a:rPr sz="1500" spc="4" dirty="0">
                <a:solidFill>
                  <a:srgbClr val="231F20"/>
                </a:solidFill>
                <a:latin typeface="Calibri Light"/>
                <a:cs typeface="Calibri Light"/>
              </a:rPr>
              <a:t> </a:t>
            </a:r>
            <a:r>
              <a:rPr sz="1500" spc="-8" dirty="0">
                <a:solidFill>
                  <a:srgbClr val="231F20"/>
                </a:solidFill>
                <a:latin typeface="Calibri Light"/>
                <a:cs typeface="Calibri Light"/>
              </a:rPr>
              <a:t>sexual</a:t>
            </a:r>
            <a:r>
              <a:rPr sz="1500" spc="4" dirty="0">
                <a:solidFill>
                  <a:srgbClr val="231F20"/>
                </a:solidFill>
                <a:latin typeface="Calibri Light"/>
                <a:cs typeface="Calibri Light"/>
              </a:rPr>
              <a:t> </a:t>
            </a:r>
            <a:r>
              <a:rPr sz="1500" spc="-21" dirty="0">
                <a:solidFill>
                  <a:srgbClr val="231F20"/>
                </a:solidFill>
                <a:latin typeface="Calibri Light"/>
                <a:cs typeface="Calibri Light"/>
              </a:rPr>
              <a:t>behaviour,</a:t>
            </a:r>
            <a:r>
              <a:rPr sz="1500" spc="8" dirty="0">
                <a:solidFill>
                  <a:srgbClr val="231F20"/>
                </a:solidFill>
                <a:latin typeface="Calibri Light"/>
                <a:cs typeface="Calibri Light"/>
              </a:rPr>
              <a:t> </a:t>
            </a:r>
            <a:r>
              <a:rPr sz="1500" dirty="0">
                <a:solidFill>
                  <a:srgbClr val="231F20"/>
                </a:solidFill>
                <a:latin typeface="Calibri Light"/>
                <a:cs typeface="Calibri Light"/>
              </a:rPr>
              <a:t>including</a:t>
            </a:r>
            <a:r>
              <a:rPr sz="1500" spc="8" dirty="0">
                <a:solidFill>
                  <a:srgbClr val="231F20"/>
                </a:solidFill>
                <a:latin typeface="Calibri Light"/>
                <a:cs typeface="Calibri Light"/>
              </a:rPr>
              <a:t> </a:t>
            </a:r>
            <a:r>
              <a:rPr sz="1500" spc="-12" dirty="0">
                <a:solidFill>
                  <a:srgbClr val="231F20"/>
                </a:solidFill>
                <a:latin typeface="Calibri Light"/>
                <a:cs typeface="Calibri Light"/>
              </a:rPr>
              <a:t>unwanted</a:t>
            </a:r>
            <a:r>
              <a:rPr sz="1500" dirty="0">
                <a:solidFill>
                  <a:srgbClr val="231F20"/>
                </a:solidFill>
                <a:latin typeface="Calibri Light"/>
                <a:cs typeface="Calibri Light"/>
              </a:rPr>
              <a:t> </a:t>
            </a:r>
            <a:r>
              <a:rPr sz="1500" spc="-8" dirty="0">
                <a:solidFill>
                  <a:srgbClr val="231F20"/>
                </a:solidFill>
                <a:latin typeface="Calibri Light"/>
                <a:cs typeface="Calibri Light"/>
              </a:rPr>
              <a:t>touching</a:t>
            </a:r>
            <a:r>
              <a:rPr sz="1500" spc="4" dirty="0">
                <a:solidFill>
                  <a:srgbClr val="231F20"/>
                </a:solidFill>
                <a:latin typeface="Calibri Light"/>
                <a:cs typeface="Calibri Light"/>
              </a:rPr>
              <a:t> </a:t>
            </a:r>
            <a:r>
              <a:rPr sz="1500" dirty="0">
                <a:solidFill>
                  <a:srgbClr val="231F20"/>
                </a:solidFill>
                <a:latin typeface="Calibri Light"/>
                <a:cs typeface="Calibri Light"/>
              </a:rPr>
              <a:t>and</a:t>
            </a:r>
            <a:r>
              <a:rPr sz="1500" spc="8" dirty="0">
                <a:solidFill>
                  <a:srgbClr val="231F20"/>
                </a:solidFill>
                <a:latin typeface="Calibri Light"/>
                <a:cs typeface="Calibri Light"/>
              </a:rPr>
              <a:t> </a:t>
            </a:r>
            <a:r>
              <a:rPr sz="1500" spc="-8" dirty="0">
                <a:solidFill>
                  <a:srgbClr val="231F20"/>
                </a:solidFill>
                <a:latin typeface="Calibri Light"/>
                <a:cs typeface="Calibri Light"/>
              </a:rPr>
              <a:t>sexual</a:t>
            </a:r>
            <a:r>
              <a:rPr sz="1500" spc="4" dirty="0">
                <a:solidFill>
                  <a:srgbClr val="231F20"/>
                </a:solidFill>
                <a:latin typeface="Calibri Light"/>
                <a:cs typeface="Calibri Light"/>
              </a:rPr>
              <a:t> </a:t>
            </a:r>
            <a:r>
              <a:rPr sz="1500" spc="-8" dirty="0">
                <a:solidFill>
                  <a:srgbClr val="231F20"/>
                </a:solidFill>
                <a:latin typeface="Calibri Light"/>
                <a:cs typeface="Calibri Light"/>
              </a:rPr>
              <a:t>penetration,</a:t>
            </a:r>
            <a:r>
              <a:rPr sz="1500" spc="8" dirty="0">
                <a:solidFill>
                  <a:srgbClr val="231F20"/>
                </a:solidFill>
                <a:latin typeface="Calibri Light"/>
                <a:cs typeface="Calibri Light"/>
              </a:rPr>
              <a:t> </a:t>
            </a:r>
            <a:r>
              <a:rPr sz="1500" spc="-12" dirty="0">
                <a:solidFill>
                  <a:srgbClr val="231F20"/>
                </a:solidFill>
                <a:latin typeface="Calibri Light"/>
                <a:cs typeface="Calibri Light"/>
              </a:rPr>
              <a:t>exposure</a:t>
            </a:r>
            <a:r>
              <a:rPr sz="1500" spc="4" dirty="0">
                <a:solidFill>
                  <a:srgbClr val="231F20"/>
                </a:solidFill>
                <a:latin typeface="Calibri Light"/>
                <a:cs typeface="Calibri Light"/>
              </a:rPr>
              <a:t> </a:t>
            </a:r>
            <a:r>
              <a:rPr sz="1500" spc="-8" dirty="0">
                <a:solidFill>
                  <a:srgbClr val="231F20"/>
                </a:solidFill>
                <a:latin typeface="Calibri Light"/>
                <a:cs typeface="Calibri Light"/>
              </a:rPr>
              <a:t>to</a:t>
            </a:r>
            <a:r>
              <a:rPr sz="1500" dirty="0">
                <a:solidFill>
                  <a:srgbClr val="231F20"/>
                </a:solidFill>
                <a:latin typeface="Calibri Light"/>
                <a:cs typeface="Calibri Light"/>
              </a:rPr>
              <a:t> </a:t>
            </a:r>
            <a:r>
              <a:rPr sz="1500" spc="-8" dirty="0">
                <a:solidFill>
                  <a:srgbClr val="231F20"/>
                </a:solidFill>
                <a:latin typeface="Calibri Light"/>
                <a:cs typeface="Calibri Light"/>
              </a:rPr>
              <a:t>sexual</a:t>
            </a:r>
            <a:r>
              <a:rPr sz="1500" spc="8" dirty="0">
                <a:solidFill>
                  <a:srgbClr val="231F20"/>
                </a:solidFill>
                <a:latin typeface="Calibri Light"/>
                <a:cs typeface="Calibri Light"/>
              </a:rPr>
              <a:t> </a:t>
            </a:r>
            <a:r>
              <a:rPr sz="1500" dirty="0">
                <a:solidFill>
                  <a:srgbClr val="231F20"/>
                </a:solidFill>
                <a:latin typeface="Calibri Light"/>
                <a:cs typeface="Calibri Light"/>
              </a:rPr>
              <a:t>acts,</a:t>
            </a:r>
            <a:r>
              <a:rPr sz="1500" spc="8" dirty="0">
                <a:solidFill>
                  <a:srgbClr val="231F20"/>
                </a:solidFill>
                <a:latin typeface="Calibri Light"/>
                <a:cs typeface="Calibri Light"/>
              </a:rPr>
              <a:t> </a:t>
            </a:r>
            <a:r>
              <a:rPr sz="1500" dirty="0">
                <a:solidFill>
                  <a:srgbClr val="231F20"/>
                </a:solidFill>
                <a:latin typeface="Calibri Light"/>
                <a:cs typeface="Calibri Light"/>
              </a:rPr>
              <a:t>and </a:t>
            </a:r>
            <a:r>
              <a:rPr sz="1500" spc="-329" dirty="0">
                <a:solidFill>
                  <a:srgbClr val="231F20"/>
                </a:solidFill>
                <a:latin typeface="Calibri Light"/>
                <a:cs typeface="Calibri Light"/>
              </a:rPr>
              <a:t> </a:t>
            </a:r>
            <a:r>
              <a:rPr sz="1500" spc="-8" dirty="0">
                <a:solidFill>
                  <a:srgbClr val="231F20"/>
                </a:solidFill>
                <a:latin typeface="Calibri Light"/>
                <a:cs typeface="Calibri Light"/>
              </a:rPr>
              <a:t>sexual</a:t>
            </a:r>
            <a:r>
              <a:rPr sz="1500" spc="-4" dirty="0">
                <a:solidFill>
                  <a:srgbClr val="231F20"/>
                </a:solidFill>
                <a:latin typeface="Calibri Light"/>
                <a:cs typeface="Calibri Light"/>
              </a:rPr>
              <a:t> images </a:t>
            </a:r>
            <a:r>
              <a:rPr sz="1500" spc="-17" dirty="0">
                <a:solidFill>
                  <a:srgbClr val="231F20"/>
                </a:solidFill>
                <a:latin typeface="Calibri Light"/>
                <a:cs typeface="Calibri Light"/>
              </a:rPr>
              <a:t>taken</a:t>
            </a:r>
            <a:r>
              <a:rPr sz="1500" spc="-4" dirty="0">
                <a:solidFill>
                  <a:srgbClr val="231F20"/>
                </a:solidFill>
                <a:latin typeface="Calibri Light"/>
                <a:cs typeface="Calibri Light"/>
              </a:rPr>
              <a:t> </a:t>
            </a:r>
            <a:r>
              <a:rPr sz="1500" dirty="0">
                <a:solidFill>
                  <a:srgbClr val="231F20"/>
                </a:solidFill>
                <a:latin typeface="Calibri Light"/>
                <a:cs typeface="Calibri Light"/>
              </a:rPr>
              <a:t>without </a:t>
            </a:r>
            <a:r>
              <a:rPr sz="1500" spc="-8" dirty="0">
                <a:solidFill>
                  <a:srgbClr val="231F20"/>
                </a:solidFill>
                <a:latin typeface="Calibri Light"/>
                <a:cs typeface="Calibri Light"/>
              </a:rPr>
              <a:t>consent.</a:t>
            </a:r>
            <a:endParaRPr sz="1500" dirty="0">
              <a:latin typeface="Calibri Light"/>
              <a:cs typeface="Calibri Light"/>
            </a:endParaRPr>
          </a:p>
          <a:p>
            <a:pPr marL="446599">
              <a:spcBef>
                <a:spcPts val="1117"/>
              </a:spcBef>
            </a:pPr>
            <a:r>
              <a:rPr sz="1500" b="1" spc="-8" dirty="0">
                <a:solidFill>
                  <a:srgbClr val="231F20"/>
                </a:solidFill>
                <a:latin typeface="Calibri"/>
                <a:cs typeface="Calibri"/>
              </a:rPr>
              <a:t>Family</a:t>
            </a:r>
            <a:r>
              <a:rPr sz="1500" b="1" spc="-17" dirty="0">
                <a:solidFill>
                  <a:srgbClr val="231F20"/>
                </a:solidFill>
                <a:latin typeface="Calibri"/>
                <a:cs typeface="Calibri"/>
              </a:rPr>
              <a:t> </a:t>
            </a:r>
            <a:r>
              <a:rPr sz="1500" b="1" dirty="0">
                <a:solidFill>
                  <a:srgbClr val="231F20"/>
                </a:solidFill>
                <a:latin typeface="Calibri"/>
                <a:cs typeface="Calibri"/>
              </a:rPr>
              <a:t>and</a:t>
            </a:r>
            <a:r>
              <a:rPr sz="1500" b="1" spc="-12" dirty="0">
                <a:solidFill>
                  <a:srgbClr val="231F20"/>
                </a:solidFill>
                <a:latin typeface="Calibri"/>
                <a:cs typeface="Calibri"/>
              </a:rPr>
              <a:t> </a:t>
            </a:r>
            <a:r>
              <a:rPr sz="1500" b="1" spc="-8" dirty="0">
                <a:solidFill>
                  <a:srgbClr val="231F20"/>
                </a:solidFill>
                <a:latin typeface="Calibri"/>
                <a:cs typeface="Calibri"/>
              </a:rPr>
              <a:t>Domestic</a:t>
            </a:r>
            <a:r>
              <a:rPr sz="1500" b="1" spc="-21" dirty="0">
                <a:solidFill>
                  <a:srgbClr val="231F20"/>
                </a:solidFill>
                <a:latin typeface="Calibri"/>
                <a:cs typeface="Calibri"/>
              </a:rPr>
              <a:t> </a:t>
            </a:r>
            <a:r>
              <a:rPr sz="1500" b="1" spc="-4" dirty="0">
                <a:solidFill>
                  <a:srgbClr val="231F20"/>
                </a:solidFill>
                <a:latin typeface="Calibri"/>
                <a:cs typeface="Calibri"/>
              </a:rPr>
              <a:t>Violence</a:t>
            </a:r>
            <a:endParaRPr sz="1500" dirty="0">
              <a:latin typeface="Calibri"/>
              <a:cs typeface="Calibri"/>
            </a:endParaRPr>
          </a:p>
          <a:p>
            <a:pPr marL="872032" marR="110591">
              <a:spcBef>
                <a:spcPts val="54"/>
              </a:spcBef>
            </a:pPr>
            <a:r>
              <a:rPr sz="1500" spc="-4" dirty="0">
                <a:solidFill>
                  <a:srgbClr val="231F20"/>
                </a:solidFill>
                <a:latin typeface="Calibri Light"/>
                <a:cs typeface="Calibri Light"/>
              </a:rPr>
              <a:t>Acts</a:t>
            </a:r>
            <a:r>
              <a:rPr sz="1500" dirty="0">
                <a:solidFill>
                  <a:srgbClr val="231F20"/>
                </a:solidFill>
                <a:latin typeface="Calibri Light"/>
                <a:cs typeface="Calibri Light"/>
              </a:rPr>
              <a:t> </a:t>
            </a:r>
            <a:r>
              <a:rPr sz="1500" spc="-4" dirty="0">
                <a:solidFill>
                  <a:srgbClr val="231F20"/>
                </a:solidFill>
                <a:latin typeface="Calibri Light"/>
                <a:cs typeface="Calibri Light"/>
              </a:rPr>
              <a:t>of</a:t>
            </a:r>
            <a:r>
              <a:rPr sz="1500" dirty="0">
                <a:solidFill>
                  <a:srgbClr val="231F20"/>
                </a:solidFill>
                <a:latin typeface="Calibri Light"/>
                <a:cs typeface="Calibri Light"/>
              </a:rPr>
              <a:t> violence,</a:t>
            </a:r>
            <a:r>
              <a:rPr sz="1500" spc="4" dirty="0">
                <a:solidFill>
                  <a:srgbClr val="231F20"/>
                </a:solidFill>
                <a:latin typeface="Calibri Light"/>
                <a:cs typeface="Calibri Light"/>
              </a:rPr>
              <a:t> </a:t>
            </a:r>
            <a:r>
              <a:rPr sz="1500" spc="-8" dirty="0">
                <a:solidFill>
                  <a:srgbClr val="231F20"/>
                </a:solidFill>
                <a:latin typeface="Calibri Light"/>
                <a:cs typeface="Calibri Light"/>
              </a:rPr>
              <a:t>coercion</a:t>
            </a:r>
            <a:r>
              <a:rPr sz="1500" dirty="0">
                <a:solidFill>
                  <a:srgbClr val="231F20"/>
                </a:solidFill>
                <a:latin typeface="Calibri Light"/>
                <a:cs typeface="Calibri Light"/>
              </a:rPr>
              <a:t> and</a:t>
            </a:r>
            <a:r>
              <a:rPr sz="1500" spc="4" dirty="0">
                <a:solidFill>
                  <a:srgbClr val="231F20"/>
                </a:solidFill>
                <a:latin typeface="Calibri Light"/>
                <a:cs typeface="Calibri Light"/>
              </a:rPr>
              <a:t> </a:t>
            </a:r>
            <a:r>
              <a:rPr sz="1500" spc="-12" dirty="0">
                <a:solidFill>
                  <a:srgbClr val="231F20"/>
                </a:solidFill>
                <a:latin typeface="Calibri Light"/>
                <a:cs typeface="Calibri Light"/>
              </a:rPr>
              <a:t>control</a:t>
            </a:r>
            <a:r>
              <a:rPr sz="1500" spc="4" dirty="0">
                <a:solidFill>
                  <a:srgbClr val="231F20"/>
                </a:solidFill>
                <a:latin typeface="Calibri Light"/>
                <a:cs typeface="Calibri Light"/>
              </a:rPr>
              <a:t> </a:t>
            </a:r>
            <a:r>
              <a:rPr sz="1500" spc="-8" dirty="0">
                <a:solidFill>
                  <a:srgbClr val="231F20"/>
                </a:solidFill>
                <a:latin typeface="Calibri Light"/>
                <a:cs typeface="Calibri Light"/>
              </a:rPr>
              <a:t>perpetrated</a:t>
            </a:r>
            <a:r>
              <a:rPr sz="1500" dirty="0">
                <a:solidFill>
                  <a:srgbClr val="231F20"/>
                </a:solidFill>
                <a:latin typeface="Calibri Light"/>
                <a:cs typeface="Calibri Light"/>
              </a:rPr>
              <a:t> </a:t>
            </a:r>
            <a:r>
              <a:rPr sz="1500" spc="-4" dirty="0">
                <a:solidFill>
                  <a:srgbClr val="231F20"/>
                </a:solidFill>
                <a:latin typeface="Calibri Light"/>
                <a:cs typeface="Calibri Light"/>
              </a:rPr>
              <a:t>by</a:t>
            </a:r>
            <a:r>
              <a:rPr sz="1500" spc="4" dirty="0">
                <a:solidFill>
                  <a:srgbClr val="231F20"/>
                </a:solidFill>
                <a:latin typeface="Calibri Light"/>
                <a:cs typeface="Calibri Light"/>
              </a:rPr>
              <a:t> </a:t>
            </a:r>
            <a:r>
              <a:rPr sz="1500" dirty="0">
                <a:solidFill>
                  <a:srgbClr val="231F20"/>
                </a:solidFill>
                <a:latin typeface="Calibri Light"/>
                <a:cs typeface="Calibri Light"/>
              </a:rPr>
              <a:t>someone</a:t>
            </a:r>
            <a:r>
              <a:rPr sz="1500" spc="4" dirty="0">
                <a:solidFill>
                  <a:srgbClr val="231F20"/>
                </a:solidFill>
                <a:latin typeface="Calibri Light"/>
                <a:cs typeface="Calibri Light"/>
              </a:rPr>
              <a:t> </a:t>
            </a:r>
            <a:r>
              <a:rPr sz="1500" dirty="0">
                <a:solidFill>
                  <a:srgbClr val="231F20"/>
                </a:solidFill>
                <a:latin typeface="Calibri Light"/>
                <a:cs typeface="Calibri Light"/>
              </a:rPr>
              <a:t>in</a:t>
            </a:r>
            <a:r>
              <a:rPr sz="1500" spc="4" dirty="0">
                <a:solidFill>
                  <a:srgbClr val="231F20"/>
                </a:solidFill>
                <a:latin typeface="Calibri Light"/>
                <a:cs typeface="Calibri Light"/>
              </a:rPr>
              <a:t> </a:t>
            </a:r>
            <a:r>
              <a:rPr sz="1500" dirty="0">
                <a:solidFill>
                  <a:srgbClr val="231F20"/>
                </a:solidFill>
                <a:latin typeface="Calibri Light"/>
                <a:cs typeface="Calibri Light"/>
              </a:rPr>
              <a:t>a</a:t>
            </a:r>
            <a:r>
              <a:rPr sz="1500" spc="8" dirty="0">
                <a:solidFill>
                  <a:srgbClr val="231F20"/>
                </a:solidFill>
                <a:latin typeface="Calibri Light"/>
                <a:cs typeface="Calibri Light"/>
              </a:rPr>
              <a:t> </a:t>
            </a:r>
            <a:r>
              <a:rPr sz="1500" spc="-8" dirty="0">
                <a:solidFill>
                  <a:srgbClr val="231F20"/>
                </a:solidFill>
                <a:latin typeface="Calibri Light"/>
                <a:cs typeface="Calibri Light"/>
              </a:rPr>
              <a:t>family</a:t>
            </a:r>
            <a:r>
              <a:rPr sz="1500" spc="4" dirty="0">
                <a:solidFill>
                  <a:srgbClr val="231F20"/>
                </a:solidFill>
                <a:latin typeface="Calibri Light"/>
                <a:cs typeface="Calibri Light"/>
              </a:rPr>
              <a:t> </a:t>
            </a:r>
            <a:r>
              <a:rPr sz="1500" spc="-4" dirty="0">
                <a:solidFill>
                  <a:srgbClr val="231F20"/>
                </a:solidFill>
                <a:latin typeface="Calibri Light"/>
                <a:cs typeface="Calibri Light"/>
              </a:rPr>
              <a:t>or</a:t>
            </a:r>
            <a:r>
              <a:rPr sz="1500" dirty="0">
                <a:solidFill>
                  <a:srgbClr val="231F20"/>
                </a:solidFill>
                <a:latin typeface="Calibri Light"/>
                <a:cs typeface="Calibri Light"/>
              </a:rPr>
              <a:t> </a:t>
            </a:r>
            <a:r>
              <a:rPr sz="1500" spc="-17" dirty="0">
                <a:solidFill>
                  <a:srgbClr val="231F20"/>
                </a:solidFill>
                <a:latin typeface="Calibri Light"/>
                <a:cs typeface="Calibri Light"/>
              </a:rPr>
              <a:t>family-like</a:t>
            </a:r>
            <a:r>
              <a:rPr sz="1500" dirty="0">
                <a:solidFill>
                  <a:srgbClr val="231F20"/>
                </a:solidFill>
                <a:latin typeface="Calibri Light"/>
                <a:cs typeface="Calibri Light"/>
              </a:rPr>
              <a:t> </a:t>
            </a:r>
            <a:r>
              <a:rPr sz="1500" spc="-8" dirty="0">
                <a:solidFill>
                  <a:srgbClr val="231F20"/>
                </a:solidFill>
                <a:latin typeface="Calibri Light"/>
                <a:cs typeface="Calibri Light"/>
              </a:rPr>
              <a:t>relationship,</a:t>
            </a:r>
            <a:r>
              <a:rPr sz="1500" spc="4" dirty="0">
                <a:solidFill>
                  <a:srgbClr val="231F20"/>
                </a:solidFill>
                <a:latin typeface="Calibri Light"/>
                <a:cs typeface="Calibri Light"/>
              </a:rPr>
              <a:t> </a:t>
            </a:r>
            <a:r>
              <a:rPr sz="1500" spc="-8" dirty="0">
                <a:solidFill>
                  <a:srgbClr val="231F20"/>
                </a:solidFill>
                <a:latin typeface="Calibri Light"/>
                <a:cs typeface="Calibri Light"/>
              </a:rPr>
              <a:t>most</a:t>
            </a:r>
            <a:r>
              <a:rPr sz="1500" spc="8" dirty="0">
                <a:solidFill>
                  <a:srgbClr val="231F20"/>
                </a:solidFill>
                <a:latin typeface="Calibri Light"/>
                <a:cs typeface="Calibri Light"/>
              </a:rPr>
              <a:t> </a:t>
            </a:r>
            <a:r>
              <a:rPr sz="1500" spc="-8" dirty="0">
                <a:solidFill>
                  <a:srgbClr val="231F20"/>
                </a:solidFill>
                <a:latin typeface="Calibri Light"/>
                <a:cs typeface="Calibri Light"/>
              </a:rPr>
              <a:t>commonly</a:t>
            </a:r>
            <a:r>
              <a:rPr sz="1500" dirty="0">
                <a:solidFill>
                  <a:srgbClr val="231F20"/>
                </a:solidFill>
                <a:latin typeface="Calibri Light"/>
                <a:cs typeface="Calibri Light"/>
              </a:rPr>
              <a:t> </a:t>
            </a:r>
            <a:r>
              <a:rPr sz="1500" spc="-4" dirty="0">
                <a:solidFill>
                  <a:srgbClr val="231F20"/>
                </a:solidFill>
                <a:latin typeface="Calibri Light"/>
                <a:cs typeface="Calibri Light"/>
              </a:rPr>
              <a:t>occurring</a:t>
            </a:r>
            <a:r>
              <a:rPr sz="1500" dirty="0">
                <a:solidFill>
                  <a:srgbClr val="231F20"/>
                </a:solidFill>
                <a:latin typeface="Calibri Light"/>
                <a:cs typeface="Calibri Light"/>
              </a:rPr>
              <a:t> in </a:t>
            </a:r>
            <a:r>
              <a:rPr sz="1500" spc="-325" dirty="0">
                <a:solidFill>
                  <a:srgbClr val="231F20"/>
                </a:solidFill>
                <a:latin typeface="Calibri Light"/>
                <a:cs typeface="Calibri Light"/>
              </a:rPr>
              <a:t> </a:t>
            </a:r>
            <a:r>
              <a:rPr sz="1500" dirty="0">
                <a:solidFill>
                  <a:srgbClr val="231F20"/>
                </a:solidFill>
                <a:latin typeface="Calibri Light"/>
                <a:cs typeface="Calibri Light"/>
              </a:rPr>
              <a:t>the</a:t>
            </a:r>
            <a:r>
              <a:rPr sz="1500" spc="-4" dirty="0">
                <a:solidFill>
                  <a:srgbClr val="231F20"/>
                </a:solidFill>
                <a:latin typeface="Calibri Light"/>
                <a:cs typeface="Calibri Light"/>
              </a:rPr>
              <a:t> </a:t>
            </a:r>
            <a:r>
              <a:rPr sz="1500" dirty="0">
                <a:solidFill>
                  <a:srgbClr val="231F20"/>
                </a:solidFill>
                <a:latin typeface="Calibri Light"/>
                <a:cs typeface="Calibri Light"/>
              </a:rPr>
              <a:t>home </a:t>
            </a:r>
            <a:r>
              <a:rPr sz="1500" spc="-4" dirty="0">
                <a:solidFill>
                  <a:srgbClr val="231F20"/>
                </a:solidFill>
                <a:latin typeface="Calibri Light"/>
                <a:cs typeface="Calibri Light"/>
              </a:rPr>
              <a:t>or </a:t>
            </a:r>
            <a:r>
              <a:rPr sz="1500" dirty="0">
                <a:solidFill>
                  <a:srgbClr val="231F20"/>
                </a:solidFill>
                <a:latin typeface="Calibri Light"/>
                <a:cs typeface="Calibri Light"/>
              </a:rPr>
              <a:t>in </a:t>
            </a:r>
            <a:r>
              <a:rPr sz="1500" spc="-8" dirty="0">
                <a:solidFill>
                  <a:srgbClr val="231F20"/>
                </a:solidFill>
                <a:latin typeface="Calibri Light"/>
                <a:cs typeface="Calibri Light"/>
              </a:rPr>
              <a:t>private.</a:t>
            </a:r>
            <a:endParaRPr sz="1500" dirty="0">
              <a:latin typeface="Calibri Light"/>
              <a:cs typeface="Calibri Light"/>
            </a:endParaRPr>
          </a:p>
          <a:p>
            <a:pPr marL="446599">
              <a:spcBef>
                <a:spcPts val="633"/>
              </a:spcBef>
            </a:pPr>
            <a:r>
              <a:rPr sz="1500" b="1" spc="-4" dirty="0">
                <a:solidFill>
                  <a:srgbClr val="231F20"/>
                </a:solidFill>
                <a:latin typeface="Calibri"/>
                <a:cs typeface="Calibri"/>
              </a:rPr>
              <a:t>Violence</a:t>
            </a:r>
            <a:r>
              <a:rPr sz="1500" b="1" spc="-21" dirty="0">
                <a:solidFill>
                  <a:srgbClr val="231F20"/>
                </a:solidFill>
                <a:latin typeface="Calibri"/>
                <a:cs typeface="Calibri"/>
              </a:rPr>
              <a:t> </a:t>
            </a:r>
            <a:r>
              <a:rPr sz="1500" b="1" spc="-8" dirty="0">
                <a:solidFill>
                  <a:srgbClr val="231F20"/>
                </a:solidFill>
                <a:latin typeface="Calibri"/>
                <a:cs typeface="Calibri"/>
              </a:rPr>
              <a:t>Against</a:t>
            </a:r>
            <a:r>
              <a:rPr sz="1500" b="1" spc="-17" dirty="0">
                <a:solidFill>
                  <a:srgbClr val="231F20"/>
                </a:solidFill>
                <a:latin typeface="Calibri"/>
                <a:cs typeface="Calibri"/>
              </a:rPr>
              <a:t> </a:t>
            </a:r>
            <a:r>
              <a:rPr sz="1500" b="1" spc="-12" dirty="0">
                <a:solidFill>
                  <a:srgbClr val="231F20"/>
                </a:solidFill>
                <a:latin typeface="Calibri"/>
                <a:cs typeface="Calibri"/>
              </a:rPr>
              <a:t>LGBTIQ+</a:t>
            </a:r>
            <a:r>
              <a:rPr sz="1500" b="1" spc="-17" dirty="0">
                <a:solidFill>
                  <a:srgbClr val="231F20"/>
                </a:solidFill>
                <a:latin typeface="Calibri"/>
                <a:cs typeface="Calibri"/>
              </a:rPr>
              <a:t> </a:t>
            </a:r>
            <a:r>
              <a:rPr sz="1500" b="1" spc="-8" dirty="0">
                <a:solidFill>
                  <a:srgbClr val="231F20"/>
                </a:solidFill>
                <a:latin typeface="Calibri"/>
                <a:cs typeface="Calibri"/>
              </a:rPr>
              <a:t>People</a:t>
            </a:r>
            <a:endParaRPr sz="1500" dirty="0">
              <a:latin typeface="Calibri"/>
              <a:cs typeface="Calibri"/>
            </a:endParaRPr>
          </a:p>
          <a:p>
            <a:pPr marL="872032" marR="35982">
              <a:spcBef>
                <a:spcPts val="75"/>
              </a:spcBef>
            </a:pPr>
            <a:r>
              <a:rPr sz="1500" spc="-12" dirty="0">
                <a:solidFill>
                  <a:srgbClr val="231F20"/>
                </a:solidFill>
                <a:latin typeface="Calibri Light"/>
                <a:cs typeface="Calibri Light"/>
              </a:rPr>
              <a:t>Internationally,</a:t>
            </a:r>
            <a:r>
              <a:rPr sz="1500" dirty="0">
                <a:solidFill>
                  <a:srgbClr val="231F20"/>
                </a:solidFill>
                <a:latin typeface="Calibri Light"/>
                <a:cs typeface="Calibri Light"/>
              </a:rPr>
              <a:t> </a:t>
            </a:r>
            <a:r>
              <a:rPr sz="1500" spc="-8" dirty="0">
                <a:solidFill>
                  <a:srgbClr val="231F20"/>
                </a:solidFill>
                <a:latin typeface="Calibri Light"/>
                <a:cs typeface="Calibri Light"/>
              </a:rPr>
              <a:t>there</a:t>
            </a:r>
            <a:r>
              <a:rPr sz="1500" dirty="0">
                <a:solidFill>
                  <a:srgbClr val="231F20"/>
                </a:solidFill>
                <a:latin typeface="Calibri Light"/>
                <a:cs typeface="Calibri Light"/>
              </a:rPr>
              <a:t> is</a:t>
            </a:r>
            <a:r>
              <a:rPr sz="1500" spc="4" dirty="0">
                <a:solidFill>
                  <a:srgbClr val="231F20"/>
                </a:solidFill>
                <a:latin typeface="Calibri Light"/>
                <a:cs typeface="Calibri Light"/>
              </a:rPr>
              <a:t> </a:t>
            </a:r>
            <a:r>
              <a:rPr sz="1500" spc="-8" dirty="0">
                <a:solidFill>
                  <a:srgbClr val="231F20"/>
                </a:solidFill>
                <a:latin typeface="Calibri Light"/>
                <a:cs typeface="Calibri Light"/>
              </a:rPr>
              <a:t>emerging</a:t>
            </a:r>
            <a:r>
              <a:rPr sz="1500" spc="4" dirty="0">
                <a:solidFill>
                  <a:srgbClr val="231F20"/>
                </a:solidFill>
                <a:latin typeface="Calibri Light"/>
                <a:cs typeface="Calibri Light"/>
              </a:rPr>
              <a:t> </a:t>
            </a:r>
            <a:r>
              <a:rPr sz="1500" spc="-4" dirty="0">
                <a:solidFill>
                  <a:srgbClr val="231F20"/>
                </a:solidFill>
                <a:latin typeface="Calibri Light"/>
                <a:cs typeface="Calibri Light"/>
              </a:rPr>
              <a:t>evidence</a:t>
            </a:r>
            <a:r>
              <a:rPr sz="1500" spc="4" dirty="0">
                <a:solidFill>
                  <a:srgbClr val="231F20"/>
                </a:solidFill>
                <a:latin typeface="Calibri Light"/>
                <a:cs typeface="Calibri Light"/>
              </a:rPr>
              <a:t> </a:t>
            </a:r>
            <a:r>
              <a:rPr sz="1500" dirty="0">
                <a:solidFill>
                  <a:srgbClr val="231F20"/>
                </a:solidFill>
                <a:latin typeface="Calibri Light"/>
                <a:cs typeface="Calibri Light"/>
              </a:rPr>
              <a:t>and</a:t>
            </a:r>
            <a:r>
              <a:rPr sz="1500" spc="4" dirty="0">
                <a:solidFill>
                  <a:srgbClr val="231F20"/>
                </a:solidFill>
                <a:latin typeface="Calibri Light"/>
                <a:cs typeface="Calibri Light"/>
              </a:rPr>
              <a:t> </a:t>
            </a:r>
            <a:r>
              <a:rPr sz="1500" spc="-8" dirty="0">
                <a:solidFill>
                  <a:srgbClr val="231F20"/>
                </a:solidFill>
                <a:latin typeface="Calibri Light"/>
                <a:cs typeface="Calibri Light"/>
              </a:rPr>
              <a:t>increasing</a:t>
            </a:r>
            <a:r>
              <a:rPr sz="1500" dirty="0">
                <a:solidFill>
                  <a:srgbClr val="231F20"/>
                </a:solidFill>
                <a:latin typeface="Calibri Light"/>
                <a:cs typeface="Calibri Light"/>
              </a:rPr>
              <a:t> </a:t>
            </a:r>
            <a:r>
              <a:rPr sz="1500" spc="-8" dirty="0">
                <a:solidFill>
                  <a:srgbClr val="231F20"/>
                </a:solidFill>
                <a:latin typeface="Calibri Light"/>
                <a:cs typeface="Calibri Light"/>
              </a:rPr>
              <a:t>recognition</a:t>
            </a:r>
            <a:r>
              <a:rPr sz="1500" spc="-4" dirty="0">
                <a:solidFill>
                  <a:srgbClr val="231F20"/>
                </a:solidFill>
                <a:latin typeface="Calibri Light"/>
                <a:cs typeface="Calibri Light"/>
              </a:rPr>
              <a:t> </a:t>
            </a:r>
            <a:r>
              <a:rPr sz="1500" spc="-8" dirty="0">
                <a:solidFill>
                  <a:srgbClr val="231F20"/>
                </a:solidFill>
                <a:latin typeface="Calibri Light"/>
                <a:cs typeface="Calibri Light"/>
              </a:rPr>
              <a:t>that</a:t>
            </a:r>
            <a:r>
              <a:rPr sz="1500" spc="4" dirty="0">
                <a:solidFill>
                  <a:srgbClr val="231F20"/>
                </a:solidFill>
                <a:latin typeface="Calibri Light"/>
                <a:cs typeface="Calibri Light"/>
              </a:rPr>
              <a:t> </a:t>
            </a:r>
            <a:r>
              <a:rPr sz="1500" spc="-12" dirty="0">
                <a:solidFill>
                  <a:srgbClr val="231F20"/>
                </a:solidFill>
                <a:latin typeface="Calibri Light"/>
                <a:cs typeface="Calibri Light"/>
              </a:rPr>
              <a:t>gender-based</a:t>
            </a:r>
            <a:r>
              <a:rPr sz="1500" dirty="0">
                <a:solidFill>
                  <a:srgbClr val="231F20"/>
                </a:solidFill>
                <a:latin typeface="Calibri Light"/>
                <a:cs typeface="Calibri Light"/>
              </a:rPr>
              <a:t> violence</a:t>
            </a:r>
            <a:r>
              <a:rPr sz="1500" spc="4" dirty="0">
                <a:solidFill>
                  <a:srgbClr val="231F20"/>
                </a:solidFill>
                <a:latin typeface="Calibri Light"/>
                <a:cs typeface="Calibri Light"/>
              </a:rPr>
              <a:t> </a:t>
            </a:r>
            <a:r>
              <a:rPr sz="1500" dirty="0">
                <a:solidFill>
                  <a:srgbClr val="231F20"/>
                </a:solidFill>
                <a:latin typeface="Calibri Light"/>
                <a:cs typeface="Calibri Light"/>
              </a:rPr>
              <a:t>also</a:t>
            </a:r>
            <a:r>
              <a:rPr sz="1500" spc="4" dirty="0">
                <a:solidFill>
                  <a:srgbClr val="231F20"/>
                </a:solidFill>
                <a:latin typeface="Calibri Light"/>
                <a:cs typeface="Calibri Light"/>
              </a:rPr>
              <a:t> </a:t>
            </a:r>
            <a:r>
              <a:rPr sz="1500" dirty="0">
                <a:solidFill>
                  <a:srgbClr val="231F20"/>
                </a:solidFill>
                <a:latin typeface="Calibri Light"/>
                <a:cs typeface="Calibri Light"/>
              </a:rPr>
              <a:t>includes</a:t>
            </a:r>
            <a:r>
              <a:rPr sz="1500" spc="4" dirty="0">
                <a:solidFill>
                  <a:srgbClr val="231F20"/>
                </a:solidFill>
                <a:latin typeface="Calibri Light"/>
                <a:cs typeface="Calibri Light"/>
              </a:rPr>
              <a:t> </a:t>
            </a:r>
            <a:r>
              <a:rPr sz="1500" spc="-4" dirty="0">
                <a:solidFill>
                  <a:srgbClr val="231F20"/>
                </a:solidFill>
                <a:latin typeface="Calibri Light"/>
                <a:cs typeface="Calibri Light"/>
              </a:rPr>
              <a:t>harmful</a:t>
            </a:r>
            <a:r>
              <a:rPr sz="1500" spc="4" dirty="0">
                <a:solidFill>
                  <a:srgbClr val="231F20"/>
                </a:solidFill>
                <a:latin typeface="Calibri Light"/>
                <a:cs typeface="Calibri Light"/>
              </a:rPr>
              <a:t> </a:t>
            </a:r>
            <a:r>
              <a:rPr sz="1500" dirty="0">
                <a:solidFill>
                  <a:srgbClr val="231F20"/>
                </a:solidFill>
                <a:latin typeface="Calibri Light"/>
                <a:cs typeface="Calibri Light"/>
              </a:rPr>
              <a:t>acts </a:t>
            </a:r>
            <a:r>
              <a:rPr sz="1500" spc="4" dirty="0">
                <a:solidFill>
                  <a:srgbClr val="231F20"/>
                </a:solidFill>
                <a:latin typeface="Calibri Light"/>
                <a:cs typeface="Calibri Light"/>
              </a:rPr>
              <a:t> </a:t>
            </a:r>
            <a:r>
              <a:rPr sz="1500" spc="-8" dirty="0">
                <a:solidFill>
                  <a:srgbClr val="231F20"/>
                </a:solidFill>
                <a:latin typeface="Calibri Light"/>
                <a:cs typeface="Calibri Light"/>
              </a:rPr>
              <a:t>directed</a:t>
            </a:r>
            <a:r>
              <a:rPr sz="1500" spc="-4" dirty="0">
                <a:solidFill>
                  <a:srgbClr val="231F20"/>
                </a:solidFill>
                <a:latin typeface="Calibri Light"/>
                <a:cs typeface="Calibri Light"/>
              </a:rPr>
              <a:t> </a:t>
            </a:r>
            <a:r>
              <a:rPr sz="1500" spc="-12" dirty="0">
                <a:solidFill>
                  <a:srgbClr val="231F20"/>
                </a:solidFill>
                <a:latin typeface="Calibri Light"/>
                <a:cs typeface="Calibri Light"/>
              </a:rPr>
              <a:t>towards</a:t>
            </a:r>
            <a:r>
              <a:rPr sz="1500" dirty="0">
                <a:solidFill>
                  <a:srgbClr val="231F20"/>
                </a:solidFill>
                <a:latin typeface="Calibri Light"/>
                <a:cs typeface="Calibri Light"/>
              </a:rPr>
              <a:t> someone </a:t>
            </a:r>
            <a:r>
              <a:rPr sz="1500" spc="-4" dirty="0">
                <a:solidFill>
                  <a:srgbClr val="231F20"/>
                </a:solidFill>
                <a:latin typeface="Calibri Light"/>
                <a:cs typeface="Calibri Light"/>
              </a:rPr>
              <a:t>because</a:t>
            </a:r>
            <a:r>
              <a:rPr sz="1500" spc="4" dirty="0">
                <a:solidFill>
                  <a:srgbClr val="231F20"/>
                </a:solidFill>
                <a:latin typeface="Calibri Light"/>
                <a:cs typeface="Calibri Light"/>
              </a:rPr>
              <a:t> </a:t>
            </a:r>
            <a:r>
              <a:rPr sz="1500" spc="-4" dirty="0">
                <a:solidFill>
                  <a:srgbClr val="231F20"/>
                </a:solidFill>
                <a:latin typeface="Calibri Light"/>
                <a:cs typeface="Calibri Light"/>
              </a:rPr>
              <a:t>of </a:t>
            </a:r>
            <a:r>
              <a:rPr sz="1500" dirty="0">
                <a:solidFill>
                  <a:srgbClr val="231F20"/>
                </a:solidFill>
                <a:latin typeface="Calibri Light"/>
                <a:cs typeface="Calibri Light"/>
              </a:rPr>
              <a:t>their </a:t>
            </a:r>
            <a:r>
              <a:rPr sz="1500" spc="4" dirty="0">
                <a:solidFill>
                  <a:srgbClr val="231F20"/>
                </a:solidFill>
                <a:latin typeface="Calibri Light"/>
                <a:cs typeface="Calibri Light"/>
              </a:rPr>
              <a:t>gender-</a:t>
            </a:r>
            <a:r>
              <a:rPr sz="1500" spc="-4" dirty="0">
                <a:solidFill>
                  <a:srgbClr val="231F20"/>
                </a:solidFill>
                <a:latin typeface="Calibri Light"/>
                <a:cs typeface="Calibri Light"/>
              </a:rPr>
              <a:t> </a:t>
            </a:r>
            <a:r>
              <a:rPr sz="1500" dirty="0">
                <a:solidFill>
                  <a:srgbClr val="231F20"/>
                </a:solidFill>
                <a:latin typeface="Calibri Light"/>
                <a:cs typeface="Calibri Light"/>
              </a:rPr>
              <a:t>such</a:t>
            </a:r>
            <a:r>
              <a:rPr sz="1500" spc="4" dirty="0">
                <a:solidFill>
                  <a:srgbClr val="231F20"/>
                </a:solidFill>
                <a:latin typeface="Calibri Light"/>
                <a:cs typeface="Calibri Light"/>
              </a:rPr>
              <a:t> </a:t>
            </a:r>
            <a:r>
              <a:rPr sz="1500" dirty="0">
                <a:solidFill>
                  <a:srgbClr val="231F20"/>
                </a:solidFill>
                <a:latin typeface="Calibri Light"/>
                <a:cs typeface="Calibri Light"/>
              </a:rPr>
              <a:t>as someone </a:t>
            </a:r>
            <a:r>
              <a:rPr sz="1500" spc="-12" dirty="0">
                <a:solidFill>
                  <a:srgbClr val="231F20"/>
                </a:solidFill>
                <a:latin typeface="Calibri Light"/>
                <a:cs typeface="Calibri Light"/>
              </a:rPr>
              <a:t>from</a:t>
            </a:r>
            <a:r>
              <a:rPr sz="1500" dirty="0">
                <a:solidFill>
                  <a:srgbClr val="231F20"/>
                </a:solidFill>
                <a:latin typeface="Calibri Light"/>
                <a:cs typeface="Calibri Light"/>
              </a:rPr>
              <a:t> the lesbian, </a:t>
            </a:r>
            <a:r>
              <a:rPr sz="1500" spc="-50" dirty="0">
                <a:solidFill>
                  <a:srgbClr val="231F20"/>
                </a:solidFill>
                <a:latin typeface="Calibri Light"/>
                <a:cs typeface="Calibri Light"/>
              </a:rPr>
              <a:t>gay,</a:t>
            </a:r>
            <a:r>
              <a:rPr sz="1500" dirty="0">
                <a:solidFill>
                  <a:srgbClr val="231F20"/>
                </a:solidFill>
                <a:latin typeface="Calibri Light"/>
                <a:cs typeface="Calibri Light"/>
              </a:rPr>
              <a:t> </a:t>
            </a:r>
            <a:r>
              <a:rPr sz="1500" spc="-8" dirty="0">
                <a:solidFill>
                  <a:srgbClr val="231F20"/>
                </a:solidFill>
                <a:latin typeface="Calibri Light"/>
                <a:cs typeface="Calibri Light"/>
              </a:rPr>
              <a:t>trans,</a:t>
            </a:r>
            <a:r>
              <a:rPr sz="1500" spc="4" dirty="0">
                <a:solidFill>
                  <a:srgbClr val="231F20"/>
                </a:solidFill>
                <a:latin typeface="Calibri Light"/>
                <a:cs typeface="Calibri Light"/>
              </a:rPr>
              <a:t> </a:t>
            </a:r>
            <a:r>
              <a:rPr sz="1500" spc="-12" dirty="0">
                <a:solidFill>
                  <a:srgbClr val="231F20"/>
                </a:solidFill>
                <a:latin typeface="Calibri Light"/>
                <a:cs typeface="Calibri Light"/>
              </a:rPr>
              <a:t>intersex,</a:t>
            </a:r>
            <a:r>
              <a:rPr sz="1500" spc="-4" dirty="0">
                <a:solidFill>
                  <a:srgbClr val="231F20"/>
                </a:solidFill>
                <a:latin typeface="Calibri Light"/>
                <a:cs typeface="Calibri Light"/>
              </a:rPr>
              <a:t> </a:t>
            </a:r>
            <a:r>
              <a:rPr sz="1500" dirty="0">
                <a:solidFill>
                  <a:srgbClr val="231F20"/>
                </a:solidFill>
                <a:latin typeface="Calibri Light"/>
                <a:cs typeface="Calibri Light"/>
              </a:rPr>
              <a:t>queer and</a:t>
            </a:r>
            <a:r>
              <a:rPr sz="1500" spc="4" dirty="0">
                <a:solidFill>
                  <a:srgbClr val="231F20"/>
                </a:solidFill>
                <a:latin typeface="Calibri Light"/>
                <a:cs typeface="Calibri Light"/>
              </a:rPr>
              <a:t> </a:t>
            </a:r>
            <a:r>
              <a:rPr sz="1500" spc="-4" dirty="0">
                <a:solidFill>
                  <a:srgbClr val="231F20"/>
                </a:solidFill>
                <a:latin typeface="Calibri Light"/>
                <a:cs typeface="Calibri Light"/>
              </a:rPr>
              <a:t>questioning </a:t>
            </a:r>
            <a:r>
              <a:rPr sz="1500" spc="-329" dirty="0">
                <a:solidFill>
                  <a:srgbClr val="231F20"/>
                </a:solidFill>
                <a:latin typeface="Calibri Light"/>
                <a:cs typeface="Calibri Light"/>
              </a:rPr>
              <a:t> </a:t>
            </a:r>
            <a:r>
              <a:rPr sz="1500" spc="-12" dirty="0">
                <a:solidFill>
                  <a:srgbClr val="231F20"/>
                </a:solidFill>
                <a:latin typeface="Calibri Light"/>
                <a:cs typeface="Calibri Light"/>
              </a:rPr>
              <a:t>(LGBTIQ+)</a:t>
            </a:r>
            <a:r>
              <a:rPr sz="1500" spc="-8" dirty="0">
                <a:solidFill>
                  <a:srgbClr val="231F20"/>
                </a:solidFill>
                <a:latin typeface="Calibri Light"/>
                <a:cs typeface="Calibri Light"/>
              </a:rPr>
              <a:t> </a:t>
            </a:r>
            <a:r>
              <a:rPr sz="1500" spc="-12" dirty="0" err="1">
                <a:solidFill>
                  <a:srgbClr val="231F20"/>
                </a:solidFill>
                <a:latin typeface="Calibri Light"/>
                <a:cs typeface="Calibri Light"/>
              </a:rPr>
              <a:t>community.</a:t>
            </a:r>
            <a:r>
              <a:rPr sz="1312" spc="-18" baseline="31746" dirty="0" err="1">
                <a:solidFill>
                  <a:srgbClr val="231F20"/>
                </a:solidFill>
                <a:latin typeface="Calibri Light"/>
                <a:cs typeface="Calibri Light"/>
              </a:rPr>
              <a:t>ii</a:t>
            </a:r>
            <a:endParaRPr sz="1312" baseline="31746" dirty="0">
              <a:latin typeface="Calibri Light"/>
              <a:cs typeface="Calibri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4" dirty="0"/>
              <a:t>A</a:t>
            </a:r>
            <a:r>
              <a:rPr spc="-29" dirty="0"/>
              <a:t> </a:t>
            </a:r>
            <a:r>
              <a:rPr spc="-33" dirty="0"/>
              <a:t>NATIONAL</a:t>
            </a:r>
            <a:r>
              <a:rPr spc="-29" dirty="0"/>
              <a:t> </a:t>
            </a:r>
            <a:r>
              <a:rPr spc="-8" dirty="0"/>
              <a:t>CRISIS</a:t>
            </a:r>
          </a:p>
        </p:txBody>
      </p:sp>
      <p:sp>
        <p:nvSpPr>
          <p:cNvPr id="5" name="object 5"/>
          <p:cNvSpPr txBox="1"/>
          <p:nvPr/>
        </p:nvSpPr>
        <p:spPr>
          <a:xfrm>
            <a:off x="3084672" y="2031833"/>
            <a:ext cx="1435629" cy="792952"/>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3</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12">
                <a:solidFill>
                  <a:srgbClr val="231F20"/>
                </a:solidFill>
                <a:latin typeface="Calibri Light"/>
                <a:cs typeface="Calibri Light"/>
              </a:rPr>
              <a:t>physical</a:t>
            </a:r>
            <a:r>
              <a:rPr sz="1500" spc="-33">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6" name="object 6"/>
          <p:cNvSpPr txBox="1"/>
          <p:nvPr/>
        </p:nvSpPr>
        <p:spPr>
          <a:xfrm>
            <a:off x="3084672" y="3880123"/>
            <a:ext cx="1435629" cy="1023784"/>
          </a:xfrm>
          <a:prstGeom prst="rect">
            <a:avLst/>
          </a:prstGeom>
        </p:spPr>
        <p:txBody>
          <a:bodyPr vert="horz" wrap="square" lIns="0" tIns="10583" rIns="0" bIns="0" rtlCol="0">
            <a:spAutoFit/>
          </a:bodyPr>
          <a:lstStyle/>
          <a:p>
            <a:pPr marL="10583">
              <a:spcBef>
                <a:spcPts val="83"/>
              </a:spcBef>
            </a:pPr>
            <a:r>
              <a:rPr sz="2000" spc="-4">
                <a:solidFill>
                  <a:srgbClr val="020303"/>
                </a:solidFill>
                <a:latin typeface="Calibri Light"/>
                <a:cs typeface="Calibri Light"/>
              </a:rPr>
              <a:t>1</a:t>
            </a:r>
            <a:r>
              <a:rPr sz="2000" spc="-33">
                <a:solidFill>
                  <a:srgbClr val="020303"/>
                </a:solidFill>
                <a:latin typeface="Calibri Light"/>
                <a:cs typeface="Calibri Light"/>
              </a:rPr>
              <a:t> </a:t>
            </a:r>
            <a:r>
              <a:rPr sz="2000" spc="-4">
                <a:solidFill>
                  <a:srgbClr val="020303"/>
                </a:solidFill>
                <a:latin typeface="Calibri Light"/>
                <a:cs typeface="Calibri Light"/>
              </a:rPr>
              <a:t>in</a:t>
            </a:r>
            <a:r>
              <a:rPr sz="2000" spc="-29">
                <a:solidFill>
                  <a:srgbClr val="020303"/>
                </a:solidFill>
                <a:latin typeface="Calibri Light"/>
                <a:cs typeface="Calibri Light"/>
              </a:rPr>
              <a:t> </a:t>
            </a:r>
            <a:r>
              <a:rPr sz="2000" spc="-4">
                <a:solidFill>
                  <a:srgbClr val="020303"/>
                </a:solidFill>
                <a:latin typeface="Calibri Light"/>
                <a:cs typeface="Calibri Light"/>
              </a:rPr>
              <a:t>4</a:t>
            </a:r>
            <a:r>
              <a:rPr sz="2000" spc="-29">
                <a:solidFill>
                  <a:srgbClr val="020303"/>
                </a:solidFill>
                <a:latin typeface="Calibri Light"/>
                <a:cs typeface="Calibri Light"/>
              </a:rPr>
              <a:t> Women</a:t>
            </a:r>
            <a:endParaRPr sz="2000">
              <a:latin typeface="Calibri Light"/>
              <a:cs typeface="Calibri Light"/>
            </a:endParaRPr>
          </a:p>
          <a:p>
            <a:pPr marL="10583" marR="57148">
              <a:spcBef>
                <a:spcPts val="62"/>
              </a:spcBef>
            </a:pPr>
            <a:r>
              <a:rPr sz="1500" spc="-12">
                <a:solidFill>
                  <a:srgbClr val="231F20"/>
                </a:solidFill>
                <a:latin typeface="Calibri Light"/>
                <a:cs typeface="Calibri Light"/>
              </a:rPr>
              <a:t>Have </a:t>
            </a:r>
            <a:r>
              <a:rPr sz="1500" spc="-8">
                <a:solidFill>
                  <a:srgbClr val="231F20"/>
                </a:solidFill>
                <a:latin typeface="Calibri Light"/>
                <a:cs typeface="Calibri Light"/>
              </a:rPr>
              <a:t>experienced </a:t>
            </a:r>
            <a:r>
              <a:rPr sz="1500" spc="-333">
                <a:solidFill>
                  <a:srgbClr val="231F20"/>
                </a:solidFill>
                <a:latin typeface="Calibri Light"/>
                <a:cs typeface="Calibri Light"/>
              </a:rPr>
              <a:t> </a:t>
            </a:r>
            <a:r>
              <a:rPr sz="1500" spc="-8">
                <a:solidFill>
                  <a:srgbClr val="231F20"/>
                </a:solidFill>
                <a:latin typeface="Calibri Light"/>
                <a:cs typeface="Calibri Light"/>
              </a:rPr>
              <a:t>workplace sexual </a:t>
            </a:r>
            <a:r>
              <a:rPr sz="1500" spc="-4">
                <a:solidFill>
                  <a:srgbClr val="231F20"/>
                </a:solidFill>
                <a:latin typeface="Calibri Light"/>
                <a:cs typeface="Calibri Light"/>
              </a:rPr>
              <a:t> harrassment.</a:t>
            </a:r>
            <a:endParaRPr sz="1500">
              <a:latin typeface="Calibri Light"/>
              <a:cs typeface="Calibri Light"/>
            </a:endParaRPr>
          </a:p>
        </p:txBody>
      </p:sp>
      <p:sp>
        <p:nvSpPr>
          <p:cNvPr id="8" name="object 8"/>
          <p:cNvSpPr txBox="1"/>
          <p:nvPr/>
        </p:nvSpPr>
        <p:spPr>
          <a:xfrm>
            <a:off x="8531627" y="2029987"/>
            <a:ext cx="1382183" cy="1049432"/>
          </a:xfrm>
          <a:prstGeom prst="rect">
            <a:avLst/>
          </a:prstGeom>
        </p:spPr>
        <p:txBody>
          <a:bodyPr vert="horz" wrap="square" lIns="0" tIns="10583" rIns="0" bIns="0" rtlCol="0">
            <a:spAutoFit/>
          </a:bodyPr>
          <a:lstStyle/>
          <a:p>
            <a:pPr marL="10583">
              <a:lnSpc>
                <a:spcPts val="2200"/>
              </a:lnSpc>
              <a:spcBef>
                <a:spcPts val="83"/>
              </a:spcBef>
            </a:pPr>
            <a:r>
              <a:rPr sz="2000" spc="-8" dirty="0">
                <a:solidFill>
                  <a:srgbClr val="020303"/>
                </a:solidFill>
                <a:latin typeface="Calibri Light"/>
                <a:cs typeface="Calibri Light"/>
              </a:rPr>
              <a:t>Nearly</a:t>
            </a:r>
            <a:r>
              <a:rPr sz="2000" spc="-21" dirty="0">
                <a:solidFill>
                  <a:srgbClr val="020303"/>
                </a:solidFill>
                <a:latin typeface="Calibri Light"/>
                <a:cs typeface="Calibri Light"/>
              </a:rPr>
              <a:t> </a:t>
            </a:r>
            <a:r>
              <a:rPr sz="2000" spc="-4" dirty="0">
                <a:solidFill>
                  <a:srgbClr val="020303"/>
                </a:solidFill>
                <a:latin typeface="Calibri Light"/>
                <a:cs typeface="Calibri Light"/>
              </a:rPr>
              <a:t>1</a:t>
            </a:r>
            <a:r>
              <a:rPr sz="2000" spc="-17" dirty="0">
                <a:solidFill>
                  <a:srgbClr val="020303"/>
                </a:solidFill>
                <a:latin typeface="Calibri Light"/>
                <a:cs typeface="Calibri Light"/>
              </a:rPr>
              <a:t> </a:t>
            </a:r>
            <a:r>
              <a:rPr sz="2000" spc="-4" dirty="0">
                <a:solidFill>
                  <a:srgbClr val="020303"/>
                </a:solidFill>
                <a:latin typeface="Calibri Light"/>
                <a:cs typeface="Calibri Light"/>
              </a:rPr>
              <a:t>in</a:t>
            </a:r>
            <a:r>
              <a:rPr sz="2000" spc="-17" dirty="0">
                <a:solidFill>
                  <a:srgbClr val="020303"/>
                </a:solidFill>
                <a:latin typeface="Calibri Light"/>
                <a:cs typeface="Calibri Light"/>
              </a:rPr>
              <a:t> </a:t>
            </a:r>
            <a:r>
              <a:rPr sz="2000" spc="-4" dirty="0">
                <a:solidFill>
                  <a:srgbClr val="020303"/>
                </a:solidFill>
                <a:latin typeface="Calibri Light"/>
                <a:cs typeface="Calibri Light"/>
              </a:rPr>
              <a:t>5</a:t>
            </a:r>
            <a:endParaRPr sz="2000" dirty="0">
              <a:latin typeface="Calibri Light"/>
              <a:cs typeface="Calibri Light"/>
            </a:endParaRPr>
          </a:p>
          <a:p>
            <a:pPr marL="10583">
              <a:lnSpc>
                <a:spcPts val="2200"/>
              </a:lnSpc>
            </a:pPr>
            <a:r>
              <a:rPr sz="2000" spc="-29" dirty="0">
                <a:solidFill>
                  <a:srgbClr val="020303"/>
                </a:solidFill>
                <a:latin typeface="Calibri Light"/>
                <a:cs typeface="Calibri Light"/>
              </a:rPr>
              <a:t>Women</a:t>
            </a:r>
            <a:endParaRPr sz="2000" dirty="0">
              <a:latin typeface="Calibri Light"/>
              <a:cs typeface="Calibri Light"/>
            </a:endParaRPr>
          </a:p>
          <a:p>
            <a:pPr marL="10583" marR="4233">
              <a:spcBef>
                <a:spcPts val="75"/>
              </a:spcBef>
            </a:pPr>
            <a:r>
              <a:rPr sz="1500" spc="-12" dirty="0">
                <a:solidFill>
                  <a:srgbClr val="231F20"/>
                </a:solidFill>
                <a:latin typeface="Calibri Light"/>
                <a:cs typeface="Calibri Light"/>
              </a:rPr>
              <a:t>Have</a:t>
            </a:r>
            <a:r>
              <a:rPr sz="1500" spc="-58" dirty="0">
                <a:solidFill>
                  <a:srgbClr val="231F20"/>
                </a:solidFill>
                <a:latin typeface="Calibri Light"/>
                <a:cs typeface="Calibri Light"/>
              </a:rPr>
              <a:t> </a:t>
            </a:r>
            <a:r>
              <a:rPr sz="1500" spc="-8" dirty="0">
                <a:solidFill>
                  <a:srgbClr val="231F20"/>
                </a:solidFill>
                <a:latin typeface="Calibri Light"/>
                <a:cs typeface="Calibri Light"/>
              </a:rPr>
              <a:t>experienced </a:t>
            </a:r>
            <a:r>
              <a:rPr sz="1500" spc="-325" dirty="0">
                <a:solidFill>
                  <a:srgbClr val="231F20"/>
                </a:solidFill>
                <a:latin typeface="Calibri Light"/>
                <a:cs typeface="Calibri Light"/>
              </a:rPr>
              <a:t> </a:t>
            </a:r>
            <a:r>
              <a:rPr sz="1500" spc="-8" dirty="0">
                <a:solidFill>
                  <a:srgbClr val="231F20"/>
                </a:solidFill>
                <a:latin typeface="Calibri Light"/>
                <a:cs typeface="Calibri Light"/>
              </a:rPr>
              <a:t>sexual</a:t>
            </a:r>
            <a:r>
              <a:rPr sz="1500" spc="-17" dirty="0">
                <a:solidFill>
                  <a:srgbClr val="231F20"/>
                </a:solidFill>
                <a:latin typeface="Calibri Light"/>
                <a:cs typeface="Calibri Light"/>
              </a:rPr>
              <a:t> </a:t>
            </a:r>
            <a:r>
              <a:rPr sz="1500" dirty="0">
                <a:solidFill>
                  <a:srgbClr val="231F20"/>
                </a:solidFill>
                <a:latin typeface="Calibri Light"/>
                <a:cs typeface="Calibri Light"/>
              </a:rPr>
              <a:t>violence.</a:t>
            </a:r>
            <a:endParaRPr sz="1500" dirty="0">
              <a:latin typeface="Calibri Light"/>
              <a:cs typeface="Calibri Light"/>
            </a:endParaRPr>
          </a:p>
        </p:txBody>
      </p:sp>
      <p:sp>
        <p:nvSpPr>
          <p:cNvPr id="7" name="object 7"/>
          <p:cNvSpPr txBox="1"/>
          <p:nvPr/>
        </p:nvSpPr>
        <p:spPr>
          <a:xfrm>
            <a:off x="8531701" y="3880123"/>
            <a:ext cx="1435629" cy="1254617"/>
          </a:xfrm>
          <a:prstGeom prst="rect">
            <a:avLst/>
          </a:prstGeom>
        </p:spPr>
        <p:txBody>
          <a:bodyPr vert="horz" wrap="square" lIns="0" tIns="10583" rIns="0" bIns="0" rtlCol="0">
            <a:spAutoFit/>
          </a:bodyPr>
          <a:lstStyle/>
          <a:p>
            <a:pPr marL="10583">
              <a:spcBef>
                <a:spcPts val="83"/>
              </a:spcBef>
            </a:pPr>
            <a:r>
              <a:rPr sz="2000" spc="-4" dirty="0">
                <a:solidFill>
                  <a:srgbClr val="020303"/>
                </a:solidFill>
                <a:latin typeface="Calibri Light"/>
                <a:cs typeface="Calibri Light"/>
              </a:rPr>
              <a:t>1</a:t>
            </a:r>
            <a:r>
              <a:rPr sz="2000" spc="-33" dirty="0">
                <a:solidFill>
                  <a:srgbClr val="020303"/>
                </a:solidFill>
                <a:latin typeface="Calibri Light"/>
                <a:cs typeface="Calibri Light"/>
              </a:rPr>
              <a:t> </a:t>
            </a:r>
            <a:r>
              <a:rPr sz="2000" spc="-4" dirty="0">
                <a:solidFill>
                  <a:srgbClr val="020303"/>
                </a:solidFill>
                <a:latin typeface="Calibri Light"/>
                <a:cs typeface="Calibri Light"/>
              </a:rPr>
              <a:t>in</a:t>
            </a:r>
            <a:r>
              <a:rPr sz="2000" spc="-29" dirty="0">
                <a:solidFill>
                  <a:srgbClr val="020303"/>
                </a:solidFill>
                <a:latin typeface="Calibri Light"/>
                <a:cs typeface="Calibri Light"/>
              </a:rPr>
              <a:t> </a:t>
            </a:r>
            <a:r>
              <a:rPr sz="2000" spc="-4" dirty="0">
                <a:solidFill>
                  <a:srgbClr val="020303"/>
                </a:solidFill>
                <a:latin typeface="Calibri Light"/>
                <a:cs typeface="Calibri Light"/>
              </a:rPr>
              <a:t>4</a:t>
            </a:r>
            <a:r>
              <a:rPr sz="2000" spc="-29" dirty="0">
                <a:solidFill>
                  <a:srgbClr val="020303"/>
                </a:solidFill>
                <a:latin typeface="Calibri Light"/>
                <a:cs typeface="Calibri Light"/>
              </a:rPr>
              <a:t> Women</a:t>
            </a:r>
            <a:endParaRPr sz="2000" dirty="0">
              <a:latin typeface="Calibri Light"/>
              <a:cs typeface="Calibri Light"/>
            </a:endParaRPr>
          </a:p>
          <a:p>
            <a:pPr marL="10583" marR="57148">
              <a:spcBef>
                <a:spcPts val="62"/>
              </a:spcBef>
            </a:pPr>
            <a:r>
              <a:rPr sz="1500" spc="-12" dirty="0">
                <a:solidFill>
                  <a:srgbClr val="231F20"/>
                </a:solidFill>
                <a:latin typeface="Calibri Light"/>
                <a:cs typeface="Calibri Light"/>
              </a:rPr>
              <a:t>Have </a:t>
            </a:r>
            <a:r>
              <a:rPr sz="1500" spc="-8" dirty="0">
                <a:solidFill>
                  <a:srgbClr val="231F20"/>
                </a:solidFill>
                <a:latin typeface="Calibri Light"/>
                <a:cs typeface="Calibri Light"/>
              </a:rPr>
              <a:t>experienced </a:t>
            </a:r>
            <a:r>
              <a:rPr sz="1500" spc="-333" dirty="0">
                <a:solidFill>
                  <a:srgbClr val="231F20"/>
                </a:solidFill>
                <a:latin typeface="Calibri Light"/>
                <a:cs typeface="Calibri Light"/>
              </a:rPr>
              <a:t> </a:t>
            </a:r>
            <a:r>
              <a:rPr sz="1500" spc="-12" dirty="0">
                <a:solidFill>
                  <a:srgbClr val="231F20"/>
                </a:solidFill>
                <a:latin typeface="Calibri Light"/>
                <a:cs typeface="Calibri Light"/>
              </a:rPr>
              <a:t>physical </a:t>
            </a:r>
            <a:r>
              <a:rPr sz="1500" dirty="0">
                <a:solidFill>
                  <a:srgbClr val="231F20"/>
                </a:solidFill>
                <a:latin typeface="Calibri Light"/>
                <a:cs typeface="Calibri Light"/>
              </a:rPr>
              <a:t>violence </a:t>
            </a:r>
            <a:r>
              <a:rPr sz="1500" spc="4" dirty="0">
                <a:solidFill>
                  <a:srgbClr val="231F20"/>
                </a:solidFill>
                <a:latin typeface="Calibri Light"/>
                <a:cs typeface="Calibri Light"/>
              </a:rPr>
              <a:t> </a:t>
            </a:r>
            <a:r>
              <a:rPr sz="1500" spc="-4" dirty="0">
                <a:solidFill>
                  <a:srgbClr val="231F20"/>
                </a:solidFill>
                <a:latin typeface="Calibri Light"/>
                <a:cs typeface="Calibri Light"/>
              </a:rPr>
              <a:t>by </a:t>
            </a:r>
            <a:r>
              <a:rPr sz="1500" dirty="0">
                <a:solidFill>
                  <a:srgbClr val="231F20"/>
                </a:solidFill>
                <a:latin typeface="Calibri Light"/>
                <a:cs typeface="Calibri Light"/>
              </a:rPr>
              <a:t>a </a:t>
            </a:r>
            <a:r>
              <a:rPr sz="1500" spc="-8" dirty="0">
                <a:solidFill>
                  <a:srgbClr val="231F20"/>
                </a:solidFill>
                <a:latin typeface="Calibri Light"/>
                <a:cs typeface="Calibri Light"/>
              </a:rPr>
              <a:t>current </a:t>
            </a:r>
            <a:r>
              <a:rPr sz="1500" spc="-4" dirty="0">
                <a:solidFill>
                  <a:srgbClr val="231F20"/>
                </a:solidFill>
                <a:latin typeface="Calibri Light"/>
                <a:cs typeface="Calibri Light"/>
              </a:rPr>
              <a:t>or </a:t>
            </a:r>
            <a:r>
              <a:rPr sz="1500" dirty="0">
                <a:solidFill>
                  <a:srgbClr val="231F20"/>
                </a:solidFill>
                <a:latin typeface="Calibri Light"/>
                <a:cs typeface="Calibri Light"/>
              </a:rPr>
              <a:t> </a:t>
            </a:r>
            <a:r>
              <a:rPr sz="1500" spc="-12" dirty="0">
                <a:solidFill>
                  <a:srgbClr val="231F20"/>
                </a:solidFill>
                <a:latin typeface="Calibri Light"/>
                <a:cs typeface="Calibri Light"/>
              </a:rPr>
              <a:t>former</a:t>
            </a:r>
            <a:r>
              <a:rPr sz="1500" spc="-17" dirty="0">
                <a:solidFill>
                  <a:srgbClr val="231F20"/>
                </a:solidFill>
                <a:latin typeface="Calibri Light"/>
                <a:cs typeface="Calibri Light"/>
              </a:rPr>
              <a:t> </a:t>
            </a:r>
            <a:r>
              <a:rPr sz="1500" spc="-21" dirty="0">
                <a:solidFill>
                  <a:srgbClr val="231F20"/>
                </a:solidFill>
                <a:latin typeface="Calibri Light"/>
                <a:cs typeface="Calibri Light"/>
              </a:rPr>
              <a:t>partner.</a:t>
            </a:r>
            <a:endParaRPr sz="1500" dirty="0">
              <a:latin typeface="Calibri Light"/>
              <a:cs typeface="Calibri Light"/>
            </a:endParaRPr>
          </a:p>
        </p:txBody>
      </p:sp>
      <p:pic>
        <p:nvPicPr>
          <p:cNvPr id="2" name="object 2">
            <a:extLst>
              <a:ext uri="{C183D7F6-B498-43B3-948B-1728B52AA6E4}">
                <adec:decorative xmlns:adec="http://schemas.microsoft.com/office/drawing/2017/decorative" val="1"/>
              </a:ext>
            </a:extLst>
          </p:cNvPr>
          <p:cNvPicPr/>
          <p:nvPr/>
        </p:nvPicPr>
        <p:blipFill rotWithShape="1">
          <a:blip r:embed="rId3" cstate="print"/>
          <a:srcRect r="58294" b="34234"/>
          <a:stretch/>
        </p:blipFill>
        <p:spPr>
          <a:xfrm>
            <a:off x="5663010" y="2029987"/>
            <a:ext cx="2723001" cy="3125398"/>
          </a:xfrm>
          <a:prstGeom prst="rect">
            <a:avLst/>
          </a:prstGeom>
        </p:spPr>
      </p:pic>
      <p:pic>
        <p:nvPicPr>
          <p:cNvPr id="3" name="object 3">
            <a:extLst>
              <a:ext uri="{C183D7F6-B498-43B3-948B-1728B52AA6E4}">
                <adec:decorative xmlns:adec="http://schemas.microsoft.com/office/drawing/2017/decorative" val="1"/>
              </a:ext>
            </a:extLst>
          </p:cNvPr>
          <p:cNvPicPr/>
          <p:nvPr/>
        </p:nvPicPr>
        <p:blipFill>
          <a:blip r:embed="rId4" cstate="print"/>
          <a:stretch>
            <a:fillRect/>
          </a:stretch>
        </p:blipFill>
        <p:spPr>
          <a:xfrm>
            <a:off x="676034" y="3961226"/>
            <a:ext cx="1971458" cy="1194159"/>
          </a:xfrm>
          <a:prstGeom prst="rect">
            <a:avLst/>
          </a:prstGeom>
        </p:spPr>
      </p:pic>
      <p:pic>
        <p:nvPicPr>
          <p:cNvPr id="4" name="object 4">
            <a:extLst>
              <a:ext uri="{C183D7F6-B498-43B3-948B-1728B52AA6E4}">
                <adec:decorative xmlns:adec="http://schemas.microsoft.com/office/drawing/2017/decorative" val="1"/>
              </a:ext>
            </a:extLst>
          </p:cNvPr>
          <p:cNvPicPr/>
          <p:nvPr/>
        </p:nvPicPr>
        <p:blipFill>
          <a:blip r:embed="rId5" cstate="print"/>
          <a:stretch>
            <a:fillRect/>
          </a:stretch>
        </p:blipFill>
        <p:spPr>
          <a:xfrm>
            <a:off x="1170821" y="2105739"/>
            <a:ext cx="1476671" cy="1194159"/>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TYPES</a:t>
            </a:r>
            <a:r>
              <a:rPr spc="-33" dirty="0"/>
              <a:t> </a:t>
            </a:r>
            <a:r>
              <a:rPr spc="-8" dirty="0"/>
              <a:t>OF</a:t>
            </a:r>
            <a:r>
              <a:rPr spc="-33" dirty="0"/>
              <a:t> </a:t>
            </a:r>
            <a:r>
              <a:rPr spc="-8" dirty="0"/>
              <a:t>VIOLENCE</a:t>
            </a:r>
          </a:p>
        </p:txBody>
      </p:sp>
      <p:sp>
        <p:nvSpPr>
          <p:cNvPr id="35" name="object 35"/>
          <p:cNvSpPr txBox="1"/>
          <p:nvPr/>
        </p:nvSpPr>
        <p:spPr>
          <a:xfrm>
            <a:off x="1053042" y="2061527"/>
            <a:ext cx="3251770" cy="2887458"/>
          </a:xfrm>
          <a:prstGeom prst="rect">
            <a:avLst/>
          </a:prstGeom>
          <a:ln w="12700">
            <a:solidFill>
              <a:srgbClr val="C7964B"/>
            </a:solidFill>
          </a:ln>
        </p:spPr>
        <p:txBody>
          <a:bodyPr vert="horz" wrap="square" lIns="0" tIns="4763" rIns="0" bIns="0" rtlCol="0">
            <a:spAutoFit/>
          </a:bodyPr>
          <a:lstStyle/>
          <a:p>
            <a:pPr>
              <a:spcBef>
                <a:spcPts val="37"/>
              </a:spcBef>
            </a:pPr>
            <a:endParaRPr sz="1417">
              <a:latin typeface="Times New Roman"/>
              <a:cs typeface="Times New Roman"/>
            </a:endParaRPr>
          </a:p>
          <a:p>
            <a:pPr marL="239174"/>
            <a:r>
              <a:rPr sz="2000" b="1" spc="-8">
                <a:solidFill>
                  <a:srgbClr val="020303"/>
                </a:solidFill>
                <a:latin typeface="Calibri"/>
                <a:cs typeface="Calibri"/>
              </a:rPr>
              <a:t>VIOLENCE</a:t>
            </a:r>
            <a:r>
              <a:rPr sz="2000" b="1" spc="-25">
                <a:solidFill>
                  <a:srgbClr val="020303"/>
                </a:solidFill>
                <a:latin typeface="Calibri"/>
                <a:cs typeface="Calibri"/>
              </a:rPr>
              <a:t> </a:t>
            </a:r>
            <a:r>
              <a:rPr sz="2000" b="1" spc="-29">
                <a:solidFill>
                  <a:srgbClr val="020303"/>
                </a:solidFill>
                <a:latin typeface="Calibri"/>
                <a:cs typeface="Calibri"/>
              </a:rPr>
              <a:t>CREATES</a:t>
            </a:r>
            <a:endParaRPr sz="2000">
              <a:latin typeface="Calibri"/>
              <a:cs typeface="Calibri"/>
            </a:endParaRPr>
          </a:p>
          <a:p>
            <a:pPr>
              <a:spcBef>
                <a:spcPts val="25"/>
              </a:spcBef>
            </a:pPr>
            <a:endParaRPr sz="1375">
              <a:latin typeface="Calibri"/>
              <a:cs typeface="Calibri"/>
            </a:endParaRPr>
          </a:p>
          <a:p>
            <a:pPr marL="1014413" marR="1108560" indent="-342900">
              <a:lnSpc>
                <a:spcPct val="180400"/>
              </a:lnSpc>
              <a:buClr>
                <a:schemeClr val="accent4">
                  <a:lumMod val="50000"/>
                </a:schemeClr>
              </a:buClr>
              <a:buFont typeface="Calibri Light" panose="020F0302020204030204" pitchFamily="34" charset="0"/>
              <a:buChar char="→"/>
            </a:pPr>
            <a:r>
              <a:rPr sz="2000" spc="-8">
                <a:solidFill>
                  <a:srgbClr val="231F20"/>
                </a:solidFill>
                <a:latin typeface="Calibri Light"/>
                <a:cs typeface="Calibri Light"/>
              </a:rPr>
              <a:t>FEAR</a:t>
            </a:r>
            <a:endParaRPr lang="en-AU" sz="2000" spc="-8">
              <a:solidFill>
                <a:srgbClr val="231F20"/>
              </a:solidFill>
              <a:latin typeface="Calibri Light"/>
              <a:cs typeface="Calibri Light"/>
            </a:endParaRPr>
          </a:p>
          <a:p>
            <a:pPr marL="1014413" marR="1108560" indent="-342900" defTabSz="941388">
              <a:lnSpc>
                <a:spcPct val="180400"/>
              </a:lnSpc>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POW</a:t>
            </a:r>
            <a:r>
              <a:rPr lang="en-AU" sz="2000" spc="-4">
                <a:solidFill>
                  <a:srgbClr val="231F20"/>
                </a:solidFill>
                <a:latin typeface="Calibri Light"/>
                <a:cs typeface="Calibri Light"/>
              </a:rPr>
              <a:t>E</a:t>
            </a:r>
            <a:r>
              <a:rPr sz="2000" spc="-4">
                <a:solidFill>
                  <a:srgbClr val="231F20"/>
                </a:solidFill>
                <a:latin typeface="Calibri Light"/>
                <a:cs typeface="Calibri Light"/>
              </a:rPr>
              <a:t>R</a:t>
            </a:r>
            <a:endParaRPr lang="en-AU" sz="2000" spc="-4">
              <a:solidFill>
                <a:srgbClr val="231F20"/>
              </a:solidFill>
              <a:latin typeface="Calibri Light"/>
              <a:cs typeface="Calibri Light"/>
            </a:endParaRPr>
          </a:p>
          <a:p>
            <a:pPr marL="1014413" marR="1108560" indent="-342900">
              <a:lnSpc>
                <a:spcPct val="180400"/>
              </a:lnSpc>
              <a:buClr>
                <a:schemeClr val="accent4">
                  <a:lumMod val="50000"/>
                </a:schemeClr>
              </a:buClr>
              <a:buFont typeface="Calibri Light" panose="020F0302020204030204" pitchFamily="34" charset="0"/>
              <a:buChar char="→"/>
            </a:pPr>
            <a:r>
              <a:rPr sz="2000" spc="-17">
                <a:solidFill>
                  <a:srgbClr val="231F20"/>
                </a:solidFill>
                <a:latin typeface="Calibri Light"/>
                <a:cs typeface="Calibri Light"/>
              </a:rPr>
              <a:t>C</a:t>
            </a:r>
            <a:r>
              <a:rPr sz="2000" spc="-4">
                <a:solidFill>
                  <a:srgbClr val="231F20"/>
                </a:solidFill>
                <a:latin typeface="Calibri Light"/>
                <a:cs typeface="Calibri Light"/>
              </a:rPr>
              <a:t>ONT</a:t>
            </a:r>
            <a:r>
              <a:rPr sz="2000" spc="-17">
                <a:solidFill>
                  <a:srgbClr val="231F20"/>
                </a:solidFill>
                <a:latin typeface="Calibri Light"/>
                <a:cs typeface="Calibri Light"/>
              </a:rPr>
              <a:t>R</a:t>
            </a:r>
            <a:r>
              <a:rPr sz="2000" spc="-4">
                <a:solidFill>
                  <a:srgbClr val="231F20"/>
                </a:solidFill>
                <a:latin typeface="Calibri Light"/>
                <a:cs typeface="Calibri Light"/>
              </a:rPr>
              <a:t>OL</a:t>
            </a:r>
            <a:endParaRPr lang="en-AU" sz="2000" spc="-4">
              <a:solidFill>
                <a:srgbClr val="231F20"/>
              </a:solidFill>
              <a:latin typeface="Calibri Light"/>
              <a:cs typeface="Calibri Light"/>
            </a:endParaRPr>
          </a:p>
          <a:p>
            <a:pPr marL="671513" marR="1108560">
              <a:lnSpc>
                <a:spcPct val="180400"/>
              </a:lnSpc>
            </a:pPr>
            <a:endParaRPr sz="2000">
              <a:latin typeface="Calibri Light"/>
              <a:cs typeface="Calibri Light"/>
            </a:endParaRPr>
          </a:p>
        </p:txBody>
      </p:sp>
      <p:sp>
        <p:nvSpPr>
          <p:cNvPr id="3" name="object 3"/>
          <p:cNvSpPr txBox="1"/>
          <p:nvPr/>
        </p:nvSpPr>
        <p:spPr>
          <a:xfrm>
            <a:off x="5088610" y="1525570"/>
            <a:ext cx="5237531" cy="318463"/>
          </a:xfrm>
          <a:prstGeom prst="rect">
            <a:avLst/>
          </a:prstGeom>
        </p:spPr>
        <p:txBody>
          <a:bodyPr vert="horz" wrap="square" lIns="0" tIns="10583" rIns="0" bIns="0" rtlCol="0">
            <a:spAutoFit/>
          </a:bodyPr>
          <a:lstStyle/>
          <a:p>
            <a:pPr marL="10583">
              <a:spcBef>
                <a:spcPts val="83"/>
              </a:spcBef>
            </a:pPr>
            <a:r>
              <a:rPr sz="2000" b="1" spc="-17">
                <a:solidFill>
                  <a:srgbClr val="231F20"/>
                </a:solidFill>
                <a:latin typeface="Calibri"/>
                <a:cs typeface="Calibri"/>
              </a:rPr>
              <a:t>Different</a:t>
            </a:r>
            <a:r>
              <a:rPr sz="2000" b="1" spc="-4">
                <a:solidFill>
                  <a:srgbClr val="231F20"/>
                </a:solidFill>
                <a:latin typeface="Calibri"/>
                <a:cs typeface="Calibri"/>
              </a:rPr>
              <a:t> </a:t>
            </a:r>
            <a:r>
              <a:rPr sz="2000" b="1">
                <a:solidFill>
                  <a:srgbClr val="231F20"/>
                </a:solidFill>
                <a:latin typeface="Calibri"/>
                <a:cs typeface="Calibri"/>
              </a:rPr>
              <a:t>types of </a:t>
            </a:r>
            <a:r>
              <a:rPr sz="2000" b="1" spc="-4">
                <a:solidFill>
                  <a:srgbClr val="231F20"/>
                </a:solidFill>
                <a:latin typeface="Calibri"/>
                <a:cs typeface="Calibri"/>
              </a:rPr>
              <a:t>abusive </a:t>
            </a:r>
            <a:r>
              <a:rPr sz="2000" b="1">
                <a:solidFill>
                  <a:srgbClr val="231F20"/>
                </a:solidFill>
                <a:latin typeface="Calibri"/>
                <a:cs typeface="Calibri"/>
              </a:rPr>
              <a:t>and </a:t>
            </a:r>
            <a:r>
              <a:rPr sz="2000" b="1" spc="-8">
                <a:solidFill>
                  <a:srgbClr val="231F20"/>
                </a:solidFill>
                <a:latin typeface="Calibri"/>
                <a:cs typeface="Calibri"/>
              </a:rPr>
              <a:t>violent</a:t>
            </a:r>
            <a:r>
              <a:rPr sz="2000" b="1">
                <a:solidFill>
                  <a:srgbClr val="231F20"/>
                </a:solidFill>
                <a:latin typeface="Calibri"/>
                <a:cs typeface="Calibri"/>
              </a:rPr>
              <a:t> </a:t>
            </a:r>
            <a:r>
              <a:rPr sz="2000" b="1" spc="-8">
                <a:solidFill>
                  <a:srgbClr val="231F20"/>
                </a:solidFill>
                <a:latin typeface="Calibri"/>
                <a:cs typeface="Calibri"/>
              </a:rPr>
              <a:t>behaviour:</a:t>
            </a:r>
            <a:endParaRPr sz="2000">
              <a:latin typeface="Calibri"/>
              <a:cs typeface="Calibri"/>
            </a:endParaRPr>
          </a:p>
        </p:txBody>
      </p:sp>
      <p:sp>
        <p:nvSpPr>
          <p:cNvPr id="4" name="object 4"/>
          <p:cNvSpPr txBox="1"/>
          <p:nvPr/>
        </p:nvSpPr>
        <p:spPr>
          <a:xfrm>
            <a:off x="5197877" y="3376697"/>
            <a:ext cx="621771" cy="241519"/>
          </a:xfrm>
          <a:prstGeom prst="rect">
            <a:avLst/>
          </a:prstGeom>
        </p:spPr>
        <p:txBody>
          <a:bodyPr vert="horz" wrap="square" lIns="0" tIns="10583" rIns="0" bIns="0" rtlCol="0">
            <a:spAutoFit/>
          </a:bodyPr>
          <a:lstStyle/>
          <a:p>
            <a:pPr marL="10583">
              <a:spcBef>
                <a:spcPts val="83"/>
              </a:spcBef>
            </a:pPr>
            <a:r>
              <a:rPr sz="1500" spc="-12" dirty="0">
                <a:solidFill>
                  <a:srgbClr val="231F20"/>
                </a:solidFill>
                <a:latin typeface="Calibri Light"/>
                <a:cs typeface="Calibri Light"/>
              </a:rPr>
              <a:t>Physical</a:t>
            </a:r>
            <a:endParaRPr sz="1500" dirty="0">
              <a:latin typeface="Calibri Light"/>
              <a:cs typeface="Calibri Light"/>
            </a:endParaRPr>
          </a:p>
        </p:txBody>
      </p:sp>
      <p:sp>
        <p:nvSpPr>
          <p:cNvPr id="6" name="object 6"/>
          <p:cNvSpPr txBox="1"/>
          <p:nvPr/>
        </p:nvSpPr>
        <p:spPr>
          <a:xfrm>
            <a:off x="7204032" y="3376697"/>
            <a:ext cx="461963" cy="241519"/>
          </a:xfrm>
          <a:prstGeom prst="rect">
            <a:avLst/>
          </a:prstGeom>
        </p:spPr>
        <p:txBody>
          <a:bodyPr vert="horz" wrap="square" lIns="0" tIns="10583" rIns="0" bIns="0" rtlCol="0">
            <a:spAutoFit/>
          </a:bodyPr>
          <a:lstStyle/>
          <a:p>
            <a:pPr marL="10583">
              <a:spcBef>
                <a:spcPts val="83"/>
              </a:spcBef>
            </a:pPr>
            <a:r>
              <a:rPr sz="1500" dirty="0">
                <a:solidFill>
                  <a:srgbClr val="231F20"/>
                </a:solidFill>
                <a:latin typeface="Calibri Light"/>
                <a:cs typeface="Calibri Light"/>
              </a:rPr>
              <a:t>Social</a:t>
            </a:r>
            <a:endParaRPr sz="1500" dirty="0">
              <a:latin typeface="Calibri Light"/>
              <a:cs typeface="Calibri Light"/>
            </a:endParaRPr>
          </a:p>
        </p:txBody>
      </p:sp>
      <p:sp>
        <p:nvSpPr>
          <p:cNvPr id="8" name="object 8"/>
          <p:cNvSpPr txBox="1"/>
          <p:nvPr/>
        </p:nvSpPr>
        <p:spPr>
          <a:xfrm>
            <a:off x="8846523" y="3376697"/>
            <a:ext cx="1028700" cy="472351"/>
          </a:xfrm>
          <a:prstGeom prst="rect">
            <a:avLst/>
          </a:prstGeom>
        </p:spPr>
        <p:txBody>
          <a:bodyPr vert="horz" wrap="square" lIns="0" tIns="10583" rIns="0" bIns="0" rtlCol="0">
            <a:spAutoFit/>
          </a:bodyPr>
          <a:lstStyle/>
          <a:p>
            <a:pPr marL="10583" marR="4233" indent="30161">
              <a:spcBef>
                <a:spcPts val="83"/>
              </a:spcBef>
            </a:pPr>
            <a:r>
              <a:rPr sz="1500" spc="-4" dirty="0">
                <a:solidFill>
                  <a:srgbClr val="231F20"/>
                </a:solidFill>
                <a:latin typeface="Calibri Light"/>
                <a:cs typeface="Calibri Light"/>
              </a:rPr>
              <a:t>Emotional </a:t>
            </a:r>
            <a:r>
              <a:rPr sz="1500" dirty="0">
                <a:solidFill>
                  <a:srgbClr val="231F20"/>
                </a:solidFill>
                <a:latin typeface="Calibri Light"/>
                <a:cs typeface="Calibri Light"/>
              </a:rPr>
              <a:t>&amp; </a:t>
            </a:r>
            <a:r>
              <a:rPr sz="1500" spc="-329" dirty="0">
                <a:solidFill>
                  <a:srgbClr val="231F20"/>
                </a:solidFill>
                <a:latin typeface="Calibri Light"/>
                <a:cs typeface="Calibri Light"/>
              </a:rPr>
              <a:t> </a:t>
            </a:r>
            <a:r>
              <a:rPr sz="1500" spc="-33" dirty="0">
                <a:solidFill>
                  <a:srgbClr val="231F20"/>
                </a:solidFill>
                <a:latin typeface="Calibri Light"/>
                <a:cs typeface="Calibri Light"/>
              </a:rPr>
              <a:t>Ps</a:t>
            </a:r>
            <a:r>
              <a:rPr sz="1500" spc="-21" dirty="0">
                <a:solidFill>
                  <a:srgbClr val="231F20"/>
                </a:solidFill>
                <a:latin typeface="Calibri Light"/>
                <a:cs typeface="Calibri Light"/>
              </a:rPr>
              <a:t>y</a:t>
            </a:r>
            <a:r>
              <a:rPr sz="1500" spc="-4" dirty="0">
                <a:solidFill>
                  <a:srgbClr val="231F20"/>
                </a:solidFill>
                <a:latin typeface="Calibri Light"/>
                <a:cs typeface="Calibri Light"/>
              </a:rPr>
              <a:t>chologi</a:t>
            </a:r>
            <a:r>
              <a:rPr sz="1500" spc="-17" dirty="0">
                <a:solidFill>
                  <a:srgbClr val="231F20"/>
                </a:solidFill>
                <a:latin typeface="Calibri Light"/>
                <a:cs typeface="Calibri Light"/>
              </a:rPr>
              <a:t>c</a:t>
            </a:r>
            <a:r>
              <a:rPr sz="1500" dirty="0">
                <a:solidFill>
                  <a:srgbClr val="231F20"/>
                </a:solidFill>
                <a:latin typeface="Calibri Light"/>
                <a:cs typeface="Calibri Light"/>
              </a:rPr>
              <a:t>al</a:t>
            </a:r>
            <a:endParaRPr sz="1500" dirty="0">
              <a:latin typeface="Calibri Light"/>
              <a:cs typeface="Calibri Light"/>
            </a:endParaRPr>
          </a:p>
        </p:txBody>
      </p:sp>
      <p:sp>
        <p:nvSpPr>
          <p:cNvPr id="5" name="object 5"/>
          <p:cNvSpPr txBox="1"/>
          <p:nvPr/>
        </p:nvSpPr>
        <p:spPr>
          <a:xfrm>
            <a:off x="5162063" y="5217689"/>
            <a:ext cx="693738"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Financial</a:t>
            </a:r>
            <a:endParaRPr sz="1500">
              <a:latin typeface="Calibri Light"/>
              <a:cs typeface="Calibri Light"/>
            </a:endParaRPr>
          </a:p>
        </p:txBody>
      </p:sp>
      <p:sp>
        <p:nvSpPr>
          <p:cNvPr id="7" name="object 7"/>
          <p:cNvSpPr txBox="1"/>
          <p:nvPr/>
        </p:nvSpPr>
        <p:spPr>
          <a:xfrm>
            <a:off x="7039821" y="5217689"/>
            <a:ext cx="790046" cy="472351"/>
          </a:xfrm>
          <a:prstGeom prst="rect">
            <a:avLst/>
          </a:prstGeom>
        </p:spPr>
        <p:txBody>
          <a:bodyPr vert="horz" wrap="square" lIns="0" tIns="10583" rIns="0" bIns="0" rtlCol="0">
            <a:spAutoFit/>
          </a:bodyPr>
          <a:lstStyle/>
          <a:p>
            <a:pPr marL="80430" marR="4233" indent="-70376">
              <a:spcBef>
                <a:spcPts val="83"/>
              </a:spcBef>
            </a:pPr>
            <a:r>
              <a:rPr sz="1500" spc="-8">
                <a:solidFill>
                  <a:srgbClr val="231F20"/>
                </a:solidFill>
                <a:latin typeface="Calibri Light"/>
                <a:cs typeface="Calibri Light"/>
              </a:rPr>
              <a:t>Cultural</a:t>
            </a:r>
            <a:r>
              <a:rPr sz="1500" spc="-67">
                <a:solidFill>
                  <a:srgbClr val="231F20"/>
                </a:solidFill>
                <a:latin typeface="Calibri Light"/>
                <a:cs typeface="Calibri Light"/>
              </a:rPr>
              <a:t> </a:t>
            </a:r>
            <a:r>
              <a:rPr sz="1500">
                <a:solidFill>
                  <a:srgbClr val="231F20"/>
                </a:solidFill>
                <a:latin typeface="Calibri Light"/>
                <a:cs typeface="Calibri Light"/>
              </a:rPr>
              <a:t>&amp; </a:t>
            </a:r>
            <a:r>
              <a:rPr sz="1500" spc="-325">
                <a:solidFill>
                  <a:srgbClr val="231F20"/>
                </a:solidFill>
                <a:latin typeface="Calibri Light"/>
                <a:cs typeface="Calibri Light"/>
              </a:rPr>
              <a:t> </a:t>
            </a:r>
            <a:r>
              <a:rPr sz="1500">
                <a:solidFill>
                  <a:srgbClr val="231F20"/>
                </a:solidFill>
                <a:latin typeface="Calibri Light"/>
                <a:cs typeface="Calibri Light"/>
              </a:rPr>
              <a:t>Spiritual</a:t>
            </a:r>
            <a:endParaRPr sz="1500">
              <a:latin typeface="Calibri Light"/>
              <a:cs typeface="Calibri Light"/>
            </a:endParaRPr>
          </a:p>
        </p:txBody>
      </p:sp>
      <p:sp>
        <p:nvSpPr>
          <p:cNvPr id="9" name="object 9"/>
          <p:cNvSpPr txBox="1"/>
          <p:nvPr/>
        </p:nvSpPr>
        <p:spPr>
          <a:xfrm>
            <a:off x="9107318" y="5217689"/>
            <a:ext cx="508000"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a:t>
            </a:r>
            <a:r>
              <a:rPr sz="1500" spc="-25">
                <a:solidFill>
                  <a:srgbClr val="231F20"/>
                </a:solidFill>
                <a:latin typeface="Calibri Light"/>
                <a:cs typeface="Calibri Light"/>
              </a:rPr>
              <a:t>e</a:t>
            </a:r>
            <a:r>
              <a:rPr sz="1500" spc="-17">
                <a:solidFill>
                  <a:srgbClr val="231F20"/>
                </a:solidFill>
                <a:latin typeface="Calibri Light"/>
                <a:cs typeface="Calibri Light"/>
              </a:rPr>
              <a:t>x</a:t>
            </a:r>
            <a:r>
              <a:rPr sz="1500">
                <a:solidFill>
                  <a:srgbClr val="231F20"/>
                </a:solidFill>
                <a:latin typeface="Calibri Light"/>
                <a:cs typeface="Calibri Light"/>
              </a:rPr>
              <a:t>ual</a:t>
            </a:r>
            <a:endParaRPr sz="1500">
              <a:latin typeface="Calibri Light"/>
              <a:cs typeface="Calibri Light"/>
            </a:endParaRPr>
          </a:p>
        </p:txBody>
      </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0" y="2217042"/>
            <a:ext cx="6096000" cy="4371704"/>
          </a:xfrm>
          <a:prstGeom prst="rect">
            <a:avLst/>
          </a:prstGeom>
        </p:spPr>
      </p:pic>
      <p:grpSp>
        <p:nvGrpSpPr>
          <p:cNvPr id="10" name="object 10">
            <a:extLst>
              <a:ext uri="{C183D7F6-B498-43B3-948B-1728B52AA6E4}">
                <adec:decorative xmlns:adec="http://schemas.microsoft.com/office/drawing/2017/decorative" val="1"/>
              </a:ext>
            </a:extLst>
          </p:cNvPr>
          <p:cNvGrpSpPr/>
          <p:nvPr/>
        </p:nvGrpSpPr>
        <p:grpSpPr>
          <a:xfrm>
            <a:off x="6895193" y="2271027"/>
            <a:ext cx="1068917" cy="1068917"/>
            <a:chOff x="8274232" y="2725233"/>
            <a:chExt cx="1282700" cy="1282700"/>
          </a:xfrm>
        </p:grpSpPr>
        <p:sp>
          <p:nvSpPr>
            <p:cNvPr id="11" name="object 11"/>
            <p:cNvSpPr/>
            <p:nvPr/>
          </p:nvSpPr>
          <p:spPr>
            <a:xfrm>
              <a:off x="8274232" y="2725233"/>
              <a:ext cx="1282700" cy="1282700"/>
            </a:xfrm>
            <a:custGeom>
              <a:avLst/>
              <a:gdLst/>
              <a:ahLst/>
              <a:cxnLst/>
              <a:rect l="l" t="t" r="r" b="b"/>
              <a:pathLst>
                <a:path w="1282700" h="1282700">
                  <a:moveTo>
                    <a:pt x="641172" y="0"/>
                  </a:moveTo>
                  <a:lnTo>
                    <a:pt x="593321" y="1758"/>
                  </a:lnTo>
                  <a:lnTo>
                    <a:pt x="546426" y="6951"/>
                  </a:lnTo>
                  <a:lnTo>
                    <a:pt x="500609" y="15455"/>
                  </a:lnTo>
                  <a:lnTo>
                    <a:pt x="455996" y="27146"/>
                  </a:lnTo>
                  <a:lnTo>
                    <a:pt x="412709" y="41899"/>
                  </a:lnTo>
                  <a:lnTo>
                    <a:pt x="370873" y="59591"/>
                  </a:lnTo>
                  <a:lnTo>
                    <a:pt x="330612" y="80097"/>
                  </a:lnTo>
                  <a:lnTo>
                    <a:pt x="292050" y="103295"/>
                  </a:lnTo>
                  <a:lnTo>
                    <a:pt x="255311" y="129059"/>
                  </a:lnTo>
                  <a:lnTo>
                    <a:pt x="220519" y="157266"/>
                  </a:lnTo>
                  <a:lnTo>
                    <a:pt x="187798" y="187791"/>
                  </a:lnTo>
                  <a:lnTo>
                    <a:pt x="157271" y="220512"/>
                  </a:lnTo>
                  <a:lnTo>
                    <a:pt x="129063" y="255303"/>
                  </a:lnTo>
                  <a:lnTo>
                    <a:pt x="103298" y="292041"/>
                  </a:lnTo>
                  <a:lnTo>
                    <a:pt x="80100" y="330603"/>
                  </a:lnTo>
                  <a:lnTo>
                    <a:pt x="59593" y="370863"/>
                  </a:lnTo>
                  <a:lnTo>
                    <a:pt x="41900" y="412698"/>
                  </a:lnTo>
                  <a:lnTo>
                    <a:pt x="27147" y="455984"/>
                  </a:lnTo>
                  <a:lnTo>
                    <a:pt x="15456" y="500597"/>
                  </a:lnTo>
                  <a:lnTo>
                    <a:pt x="6952" y="546413"/>
                  </a:lnTo>
                  <a:lnTo>
                    <a:pt x="1758" y="593309"/>
                  </a:lnTo>
                  <a:lnTo>
                    <a:pt x="0" y="641159"/>
                  </a:lnTo>
                  <a:lnTo>
                    <a:pt x="1758" y="689009"/>
                  </a:lnTo>
                  <a:lnTo>
                    <a:pt x="6952" y="735905"/>
                  </a:lnTo>
                  <a:lnTo>
                    <a:pt x="15456" y="781721"/>
                  </a:lnTo>
                  <a:lnTo>
                    <a:pt x="27147" y="826334"/>
                  </a:lnTo>
                  <a:lnTo>
                    <a:pt x="41900" y="869620"/>
                  </a:lnTo>
                  <a:lnTo>
                    <a:pt x="59593" y="911455"/>
                  </a:lnTo>
                  <a:lnTo>
                    <a:pt x="80100" y="951715"/>
                  </a:lnTo>
                  <a:lnTo>
                    <a:pt x="103298" y="990277"/>
                  </a:lnTo>
                  <a:lnTo>
                    <a:pt x="129063" y="1027015"/>
                  </a:lnTo>
                  <a:lnTo>
                    <a:pt x="157271" y="1061806"/>
                  </a:lnTo>
                  <a:lnTo>
                    <a:pt x="187798" y="1094527"/>
                  </a:lnTo>
                  <a:lnTo>
                    <a:pt x="220519" y="1125052"/>
                  </a:lnTo>
                  <a:lnTo>
                    <a:pt x="255311" y="1153259"/>
                  </a:lnTo>
                  <a:lnTo>
                    <a:pt x="292050" y="1179023"/>
                  </a:lnTo>
                  <a:lnTo>
                    <a:pt x="330612" y="1202221"/>
                  </a:lnTo>
                  <a:lnTo>
                    <a:pt x="370873" y="1222727"/>
                  </a:lnTo>
                  <a:lnTo>
                    <a:pt x="412709" y="1240419"/>
                  </a:lnTo>
                  <a:lnTo>
                    <a:pt x="455996" y="1255172"/>
                  </a:lnTo>
                  <a:lnTo>
                    <a:pt x="500609" y="1266863"/>
                  </a:lnTo>
                  <a:lnTo>
                    <a:pt x="546426" y="1275367"/>
                  </a:lnTo>
                  <a:lnTo>
                    <a:pt x="593321" y="1280560"/>
                  </a:lnTo>
                  <a:lnTo>
                    <a:pt x="641172" y="1282319"/>
                  </a:lnTo>
                  <a:lnTo>
                    <a:pt x="689022" y="1280560"/>
                  </a:lnTo>
                  <a:lnTo>
                    <a:pt x="735917" y="1275367"/>
                  </a:lnTo>
                  <a:lnTo>
                    <a:pt x="781733" y="1266863"/>
                  </a:lnTo>
                  <a:lnTo>
                    <a:pt x="826347" y="1255172"/>
                  </a:lnTo>
                  <a:lnTo>
                    <a:pt x="869633" y="1240419"/>
                  </a:lnTo>
                  <a:lnTo>
                    <a:pt x="911468" y="1222727"/>
                  </a:lnTo>
                  <a:lnTo>
                    <a:pt x="951728" y="1202221"/>
                  </a:lnTo>
                  <a:lnTo>
                    <a:pt x="990289" y="1179023"/>
                  </a:lnTo>
                  <a:lnTo>
                    <a:pt x="1027028" y="1153259"/>
                  </a:lnTo>
                  <a:lnTo>
                    <a:pt x="1061819" y="1125052"/>
                  </a:lnTo>
                  <a:lnTo>
                    <a:pt x="1094539" y="1094527"/>
                  </a:lnTo>
                  <a:lnTo>
                    <a:pt x="1125065" y="1061806"/>
                  </a:lnTo>
                  <a:lnTo>
                    <a:pt x="1153272" y="1027015"/>
                  </a:lnTo>
                  <a:lnTo>
                    <a:pt x="1179036" y="990277"/>
                  </a:lnTo>
                  <a:lnTo>
                    <a:pt x="1202233" y="951715"/>
                  </a:lnTo>
                  <a:lnTo>
                    <a:pt x="1222740" y="911455"/>
                  </a:lnTo>
                  <a:lnTo>
                    <a:pt x="1240432" y="869620"/>
                  </a:lnTo>
                  <a:lnTo>
                    <a:pt x="1255185" y="826334"/>
                  </a:lnTo>
                  <a:lnTo>
                    <a:pt x="1266876" y="781721"/>
                  </a:lnTo>
                  <a:lnTo>
                    <a:pt x="1275379" y="735905"/>
                  </a:lnTo>
                  <a:lnTo>
                    <a:pt x="1280573" y="689009"/>
                  </a:lnTo>
                  <a:lnTo>
                    <a:pt x="1282331" y="641159"/>
                  </a:lnTo>
                  <a:lnTo>
                    <a:pt x="1280573" y="593309"/>
                  </a:lnTo>
                  <a:lnTo>
                    <a:pt x="1275379" y="546413"/>
                  </a:lnTo>
                  <a:lnTo>
                    <a:pt x="1266876" y="500597"/>
                  </a:lnTo>
                  <a:lnTo>
                    <a:pt x="1255185" y="455984"/>
                  </a:lnTo>
                  <a:lnTo>
                    <a:pt x="1240432" y="412698"/>
                  </a:lnTo>
                  <a:lnTo>
                    <a:pt x="1222740" y="370863"/>
                  </a:lnTo>
                  <a:lnTo>
                    <a:pt x="1202233" y="330603"/>
                  </a:lnTo>
                  <a:lnTo>
                    <a:pt x="1179036" y="292041"/>
                  </a:lnTo>
                  <a:lnTo>
                    <a:pt x="1153272" y="255303"/>
                  </a:lnTo>
                  <a:lnTo>
                    <a:pt x="1125065" y="220512"/>
                  </a:lnTo>
                  <a:lnTo>
                    <a:pt x="1094539" y="187791"/>
                  </a:lnTo>
                  <a:lnTo>
                    <a:pt x="1061819" y="157266"/>
                  </a:lnTo>
                  <a:lnTo>
                    <a:pt x="1027028" y="129059"/>
                  </a:lnTo>
                  <a:lnTo>
                    <a:pt x="990289" y="103295"/>
                  </a:lnTo>
                  <a:lnTo>
                    <a:pt x="951728" y="80097"/>
                  </a:lnTo>
                  <a:lnTo>
                    <a:pt x="911468" y="59591"/>
                  </a:lnTo>
                  <a:lnTo>
                    <a:pt x="869633" y="41899"/>
                  </a:lnTo>
                  <a:lnTo>
                    <a:pt x="826347" y="27146"/>
                  </a:lnTo>
                  <a:lnTo>
                    <a:pt x="781733" y="15455"/>
                  </a:lnTo>
                  <a:lnTo>
                    <a:pt x="735917" y="6951"/>
                  </a:lnTo>
                  <a:lnTo>
                    <a:pt x="689022" y="1758"/>
                  </a:lnTo>
                  <a:lnTo>
                    <a:pt x="641172" y="0"/>
                  </a:lnTo>
                  <a:close/>
                </a:path>
              </a:pathLst>
            </a:custGeom>
            <a:solidFill>
              <a:srgbClr val="C7964B"/>
            </a:solidFill>
          </p:spPr>
          <p:txBody>
            <a:bodyPr wrap="square" lIns="0" tIns="0" rIns="0" bIns="0" rtlCol="0"/>
            <a:lstStyle/>
            <a:p>
              <a:endParaRPr sz="1500"/>
            </a:p>
          </p:txBody>
        </p:sp>
        <p:sp>
          <p:nvSpPr>
            <p:cNvPr id="12" name="object 12"/>
            <p:cNvSpPr/>
            <p:nvPr/>
          </p:nvSpPr>
          <p:spPr>
            <a:xfrm>
              <a:off x="8583371" y="3033826"/>
              <a:ext cx="665480" cy="665480"/>
            </a:xfrm>
            <a:custGeom>
              <a:avLst/>
              <a:gdLst/>
              <a:ahLst/>
              <a:cxnLst/>
              <a:rect l="l" t="t" r="r" b="b"/>
              <a:pathLst>
                <a:path w="665479" h="665479">
                  <a:moveTo>
                    <a:pt x="613498" y="168503"/>
                  </a:moveTo>
                  <a:lnTo>
                    <a:pt x="613410" y="26047"/>
                  </a:lnTo>
                  <a:lnTo>
                    <a:pt x="612660" y="22440"/>
                  </a:lnTo>
                  <a:lnTo>
                    <a:pt x="612482" y="22072"/>
                  </a:lnTo>
                  <a:lnTo>
                    <a:pt x="610819" y="18542"/>
                  </a:lnTo>
                  <a:lnTo>
                    <a:pt x="605358" y="10236"/>
                  </a:lnTo>
                  <a:lnTo>
                    <a:pt x="598309" y="4546"/>
                  </a:lnTo>
                  <a:lnTo>
                    <a:pt x="590765" y="1651"/>
                  </a:lnTo>
                  <a:lnTo>
                    <a:pt x="590765" y="173723"/>
                  </a:lnTo>
                  <a:lnTo>
                    <a:pt x="588200" y="176288"/>
                  </a:lnTo>
                  <a:lnTo>
                    <a:pt x="544474" y="176364"/>
                  </a:lnTo>
                  <a:lnTo>
                    <a:pt x="531952" y="209702"/>
                  </a:lnTo>
                  <a:lnTo>
                    <a:pt x="531075" y="209981"/>
                  </a:lnTo>
                  <a:lnTo>
                    <a:pt x="521512" y="198120"/>
                  </a:lnTo>
                  <a:lnTo>
                    <a:pt x="515581" y="190690"/>
                  </a:lnTo>
                  <a:lnTo>
                    <a:pt x="510552" y="184150"/>
                  </a:lnTo>
                  <a:lnTo>
                    <a:pt x="506361" y="178612"/>
                  </a:lnTo>
                  <a:lnTo>
                    <a:pt x="501370" y="176326"/>
                  </a:lnTo>
                  <a:lnTo>
                    <a:pt x="501218" y="176250"/>
                  </a:lnTo>
                  <a:lnTo>
                    <a:pt x="276517" y="176326"/>
                  </a:lnTo>
                  <a:lnTo>
                    <a:pt x="161671" y="176263"/>
                  </a:lnTo>
                  <a:lnTo>
                    <a:pt x="157187" y="177965"/>
                  </a:lnTo>
                  <a:lnTo>
                    <a:pt x="153479" y="182943"/>
                  </a:lnTo>
                  <a:lnTo>
                    <a:pt x="148259" y="189763"/>
                  </a:lnTo>
                  <a:lnTo>
                    <a:pt x="141363" y="198399"/>
                  </a:lnTo>
                  <a:lnTo>
                    <a:pt x="131330" y="210820"/>
                  </a:lnTo>
                  <a:lnTo>
                    <a:pt x="131292" y="197929"/>
                  </a:lnTo>
                  <a:lnTo>
                    <a:pt x="131229" y="188341"/>
                  </a:lnTo>
                  <a:lnTo>
                    <a:pt x="128409" y="179628"/>
                  </a:lnTo>
                  <a:lnTo>
                    <a:pt x="119710" y="176542"/>
                  </a:lnTo>
                  <a:lnTo>
                    <a:pt x="107988" y="176390"/>
                  </a:lnTo>
                  <a:lnTo>
                    <a:pt x="101930" y="176314"/>
                  </a:lnTo>
                  <a:lnTo>
                    <a:pt x="96126" y="176390"/>
                  </a:lnTo>
                  <a:lnTo>
                    <a:pt x="95453" y="176390"/>
                  </a:lnTo>
                  <a:lnTo>
                    <a:pt x="88976" y="176377"/>
                  </a:lnTo>
                  <a:lnTo>
                    <a:pt x="75425" y="176199"/>
                  </a:lnTo>
                  <a:lnTo>
                    <a:pt x="72415" y="173342"/>
                  </a:lnTo>
                  <a:lnTo>
                    <a:pt x="72428" y="25628"/>
                  </a:lnTo>
                  <a:lnTo>
                    <a:pt x="75958" y="22250"/>
                  </a:lnTo>
                  <a:lnTo>
                    <a:pt x="523138" y="22161"/>
                  </a:lnTo>
                  <a:lnTo>
                    <a:pt x="578472" y="22161"/>
                  </a:lnTo>
                  <a:lnTo>
                    <a:pt x="578866" y="22148"/>
                  </a:lnTo>
                  <a:lnTo>
                    <a:pt x="590765" y="173723"/>
                  </a:lnTo>
                  <a:lnTo>
                    <a:pt x="590765" y="1651"/>
                  </a:lnTo>
                  <a:lnTo>
                    <a:pt x="589838" y="1282"/>
                  </a:lnTo>
                  <a:lnTo>
                    <a:pt x="580085" y="228"/>
                  </a:lnTo>
                  <a:lnTo>
                    <a:pt x="95110" y="203"/>
                  </a:lnTo>
                  <a:lnTo>
                    <a:pt x="88493" y="0"/>
                  </a:lnTo>
                  <a:lnTo>
                    <a:pt x="52209" y="21399"/>
                  </a:lnTo>
                  <a:lnTo>
                    <a:pt x="50444" y="32194"/>
                  </a:lnTo>
                  <a:lnTo>
                    <a:pt x="50634" y="65798"/>
                  </a:lnTo>
                  <a:lnTo>
                    <a:pt x="50609" y="166865"/>
                  </a:lnTo>
                  <a:lnTo>
                    <a:pt x="82080" y="198183"/>
                  </a:lnTo>
                  <a:lnTo>
                    <a:pt x="89522" y="198208"/>
                  </a:lnTo>
                  <a:lnTo>
                    <a:pt x="96977" y="198399"/>
                  </a:lnTo>
                  <a:lnTo>
                    <a:pt x="108496" y="197929"/>
                  </a:lnTo>
                  <a:lnTo>
                    <a:pt x="109550" y="199402"/>
                  </a:lnTo>
                  <a:lnTo>
                    <a:pt x="109474" y="203301"/>
                  </a:lnTo>
                  <a:lnTo>
                    <a:pt x="109359" y="230352"/>
                  </a:lnTo>
                  <a:lnTo>
                    <a:pt x="109486" y="246938"/>
                  </a:lnTo>
                  <a:lnTo>
                    <a:pt x="113626" y="251574"/>
                  </a:lnTo>
                  <a:lnTo>
                    <a:pt x="124663" y="252539"/>
                  </a:lnTo>
                  <a:lnTo>
                    <a:pt x="127647" y="249809"/>
                  </a:lnTo>
                  <a:lnTo>
                    <a:pt x="157530" y="213067"/>
                  </a:lnTo>
                  <a:lnTo>
                    <a:pt x="159321" y="210820"/>
                  </a:lnTo>
                  <a:lnTo>
                    <a:pt x="168744" y="199085"/>
                  </a:lnTo>
                  <a:lnTo>
                    <a:pt x="171043" y="198107"/>
                  </a:lnTo>
                  <a:lnTo>
                    <a:pt x="174548" y="198107"/>
                  </a:lnTo>
                  <a:lnTo>
                    <a:pt x="253301" y="198196"/>
                  </a:lnTo>
                  <a:lnTo>
                    <a:pt x="493179" y="198132"/>
                  </a:lnTo>
                  <a:lnTo>
                    <a:pt x="495376" y="198907"/>
                  </a:lnTo>
                  <a:lnTo>
                    <a:pt x="501472" y="207060"/>
                  </a:lnTo>
                  <a:lnTo>
                    <a:pt x="505968" y="212293"/>
                  </a:lnTo>
                  <a:lnTo>
                    <a:pt x="536930" y="250253"/>
                  </a:lnTo>
                  <a:lnTo>
                    <a:pt x="540334" y="252552"/>
                  </a:lnTo>
                  <a:lnTo>
                    <a:pt x="551383" y="250380"/>
                  </a:lnTo>
                  <a:lnTo>
                    <a:pt x="554659" y="246418"/>
                  </a:lnTo>
                  <a:lnTo>
                    <a:pt x="554774" y="224218"/>
                  </a:lnTo>
                  <a:lnTo>
                    <a:pt x="554736" y="209981"/>
                  </a:lnTo>
                  <a:lnTo>
                    <a:pt x="554609" y="199085"/>
                  </a:lnTo>
                  <a:lnTo>
                    <a:pt x="555853" y="198018"/>
                  </a:lnTo>
                  <a:lnTo>
                    <a:pt x="567550" y="198335"/>
                  </a:lnTo>
                  <a:lnTo>
                    <a:pt x="583819" y="198158"/>
                  </a:lnTo>
                  <a:lnTo>
                    <a:pt x="584441" y="198018"/>
                  </a:lnTo>
                  <a:lnTo>
                    <a:pt x="595109" y="195668"/>
                  </a:lnTo>
                  <a:lnTo>
                    <a:pt x="604570" y="189191"/>
                  </a:lnTo>
                  <a:lnTo>
                    <a:pt x="611060" y="179781"/>
                  </a:lnTo>
                  <a:lnTo>
                    <a:pt x="613498" y="168503"/>
                  </a:lnTo>
                  <a:close/>
                </a:path>
                <a:path w="665479" h="665479">
                  <a:moveTo>
                    <a:pt x="664895" y="596455"/>
                  </a:moveTo>
                  <a:lnTo>
                    <a:pt x="660806" y="581215"/>
                  </a:lnTo>
                  <a:lnTo>
                    <a:pt x="645909" y="541845"/>
                  </a:lnTo>
                  <a:lnTo>
                    <a:pt x="644105" y="539140"/>
                  </a:lnTo>
                  <a:lnTo>
                    <a:pt x="644105" y="609155"/>
                  </a:lnTo>
                  <a:lnTo>
                    <a:pt x="639114" y="615505"/>
                  </a:lnTo>
                  <a:lnTo>
                    <a:pt x="573722" y="615505"/>
                  </a:lnTo>
                  <a:lnTo>
                    <a:pt x="572985" y="614235"/>
                  </a:lnTo>
                  <a:lnTo>
                    <a:pt x="572947" y="546925"/>
                  </a:lnTo>
                  <a:lnTo>
                    <a:pt x="567004" y="543115"/>
                  </a:lnTo>
                  <a:lnTo>
                    <a:pt x="554621" y="545655"/>
                  </a:lnTo>
                  <a:lnTo>
                    <a:pt x="551815" y="549465"/>
                  </a:lnTo>
                  <a:lnTo>
                    <a:pt x="551726" y="615505"/>
                  </a:lnTo>
                  <a:lnTo>
                    <a:pt x="435203" y="615505"/>
                  </a:lnTo>
                  <a:lnTo>
                    <a:pt x="433844" y="614235"/>
                  </a:lnTo>
                  <a:lnTo>
                    <a:pt x="433146" y="610425"/>
                  </a:lnTo>
                  <a:lnTo>
                    <a:pt x="425399" y="582485"/>
                  </a:lnTo>
                  <a:lnTo>
                    <a:pt x="413918" y="554545"/>
                  </a:lnTo>
                  <a:lnTo>
                    <a:pt x="412635" y="552526"/>
                  </a:lnTo>
                  <a:lnTo>
                    <a:pt x="412635" y="625665"/>
                  </a:lnTo>
                  <a:lnTo>
                    <a:pt x="412330" y="632015"/>
                  </a:lnTo>
                  <a:lnTo>
                    <a:pt x="409346" y="638365"/>
                  </a:lnTo>
                  <a:lnTo>
                    <a:pt x="404266" y="642175"/>
                  </a:lnTo>
                  <a:lnTo>
                    <a:pt x="397649" y="643445"/>
                  </a:lnTo>
                  <a:lnTo>
                    <a:pt x="329907" y="643445"/>
                  </a:lnTo>
                  <a:lnTo>
                    <a:pt x="329628" y="642175"/>
                  </a:lnTo>
                  <a:lnTo>
                    <a:pt x="329514" y="569785"/>
                  </a:lnTo>
                  <a:lnTo>
                    <a:pt x="328041" y="562165"/>
                  </a:lnTo>
                  <a:lnTo>
                    <a:pt x="323342" y="558355"/>
                  </a:lnTo>
                  <a:lnTo>
                    <a:pt x="311746" y="559625"/>
                  </a:lnTo>
                  <a:lnTo>
                    <a:pt x="307860" y="563435"/>
                  </a:lnTo>
                  <a:lnTo>
                    <a:pt x="307835" y="625665"/>
                  </a:lnTo>
                  <a:lnTo>
                    <a:pt x="307936" y="642175"/>
                  </a:lnTo>
                  <a:lnTo>
                    <a:pt x="306705" y="643445"/>
                  </a:lnTo>
                  <a:lnTo>
                    <a:pt x="127203" y="643445"/>
                  </a:lnTo>
                  <a:lnTo>
                    <a:pt x="127127" y="560895"/>
                  </a:lnTo>
                  <a:lnTo>
                    <a:pt x="119837" y="555815"/>
                  </a:lnTo>
                  <a:lnTo>
                    <a:pt x="106781" y="562165"/>
                  </a:lnTo>
                  <a:lnTo>
                    <a:pt x="105257" y="565975"/>
                  </a:lnTo>
                  <a:lnTo>
                    <a:pt x="105244" y="638365"/>
                  </a:lnTo>
                  <a:lnTo>
                    <a:pt x="105384" y="642175"/>
                  </a:lnTo>
                  <a:lnTo>
                    <a:pt x="104521" y="643445"/>
                  </a:lnTo>
                  <a:lnTo>
                    <a:pt x="37045" y="643445"/>
                  </a:lnTo>
                  <a:lnTo>
                    <a:pt x="29883" y="642175"/>
                  </a:lnTo>
                  <a:lnTo>
                    <a:pt x="24549" y="637095"/>
                  </a:lnTo>
                  <a:lnTo>
                    <a:pt x="21602" y="630745"/>
                  </a:lnTo>
                  <a:lnTo>
                    <a:pt x="21590" y="621855"/>
                  </a:lnTo>
                  <a:lnTo>
                    <a:pt x="34772" y="577405"/>
                  </a:lnTo>
                  <a:lnTo>
                    <a:pt x="56362" y="539305"/>
                  </a:lnTo>
                  <a:lnTo>
                    <a:pt x="86385" y="506285"/>
                  </a:lnTo>
                  <a:lnTo>
                    <a:pt x="124853" y="479615"/>
                  </a:lnTo>
                  <a:lnTo>
                    <a:pt x="150812" y="468185"/>
                  </a:lnTo>
                  <a:lnTo>
                    <a:pt x="153187" y="468185"/>
                  </a:lnTo>
                  <a:lnTo>
                    <a:pt x="155943" y="470725"/>
                  </a:lnTo>
                  <a:lnTo>
                    <a:pt x="164058" y="479615"/>
                  </a:lnTo>
                  <a:lnTo>
                    <a:pt x="172720" y="485965"/>
                  </a:lnTo>
                  <a:lnTo>
                    <a:pt x="181927" y="493585"/>
                  </a:lnTo>
                  <a:lnTo>
                    <a:pt x="191706" y="499935"/>
                  </a:lnTo>
                  <a:lnTo>
                    <a:pt x="205346" y="505015"/>
                  </a:lnTo>
                  <a:lnTo>
                    <a:pt x="218770" y="506285"/>
                  </a:lnTo>
                  <a:lnTo>
                    <a:pt x="232029" y="503745"/>
                  </a:lnTo>
                  <a:lnTo>
                    <a:pt x="265264" y="483425"/>
                  </a:lnTo>
                  <a:lnTo>
                    <a:pt x="280555" y="468185"/>
                  </a:lnTo>
                  <a:lnTo>
                    <a:pt x="283273" y="468185"/>
                  </a:lnTo>
                  <a:lnTo>
                    <a:pt x="323049" y="487235"/>
                  </a:lnTo>
                  <a:lnTo>
                    <a:pt x="353415" y="511365"/>
                  </a:lnTo>
                  <a:lnTo>
                    <a:pt x="378472" y="540575"/>
                  </a:lnTo>
                  <a:lnTo>
                    <a:pt x="398145" y="574865"/>
                  </a:lnTo>
                  <a:lnTo>
                    <a:pt x="410121" y="612965"/>
                  </a:lnTo>
                  <a:lnTo>
                    <a:pt x="412635" y="625665"/>
                  </a:lnTo>
                  <a:lnTo>
                    <a:pt x="412635" y="552526"/>
                  </a:lnTo>
                  <a:lnTo>
                    <a:pt x="398640" y="530415"/>
                  </a:lnTo>
                  <a:lnTo>
                    <a:pt x="379552" y="506285"/>
                  </a:lnTo>
                  <a:lnTo>
                    <a:pt x="376999" y="503745"/>
                  </a:lnTo>
                  <a:lnTo>
                    <a:pt x="377012" y="502475"/>
                  </a:lnTo>
                  <a:lnTo>
                    <a:pt x="379869" y="499935"/>
                  </a:lnTo>
                  <a:lnTo>
                    <a:pt x="389915" y="492315"/>
                  </a:lnTo>
                  <a:lnTo>
                    <a:pt x="398322" y="487235"/>
                  </a:lnTo>
                  <a:lnTo>
                    <a:pt x="400418" y="485965"/>
                  </a:lnTo>
                  <a:lnTo>
                    <a:pt x="411416" y="479615"/>
                  </a:lnTo>
                  <a:lnTo>
                    <a:pt x="422922" y="475805"/>
                  </a:lnTo>
                  <a:lnTo>
                    <a:pt x="426059" y="474535"/>
                  </a:lnTo>
                  <a:lnTo>
                    <a:pt x="428053" y="474535"/>
                  </a:lnTo>
                  <a:lnTo>
                    <a:pt x="430491" y="477075"/>
                  </a:lnTo>
                  <a:lnTo>
                    <a:pt x="437769" y="483425"/>
                  </a:lnTo>
                  <a:lnTo>
                    <a:pt x="471855" y="503745"/>
                  </a:lnTo>
                  <a:lnTo>
                    <a:pt x="481228" y="505015"/>
                  </a:lnTo>
                  <a:lnTo>
                    <a:pt x="490601" y="503745"/>
                  </a:lnTo>
                  <a:lnTo>
                    <a:pt x="500049" y="501205"/>
                  </a:lnTo>
                  <a:lnTo>
                    <a:pt x="508762" y="496125"/>
                  </a:lnTo>
                  <a:lnTo>
                    <a:pt x="516928" y="489775"/>
                  </a:lnTo>
                  <a:lnTo>
                    <a:pt x="524573" y="484695"/>
                  </a:lnTo>
                  <a:lnTo>
                    <a:pt x="525780" y="483425"/>
                  </a:lnTo>
                  <a:lnTo>
                    <a:pt x="531761" y="477075"/>
                  </a:lnTo>
                  <a:lnTo>
                    <a:pt x="534619" y="474535"/>
                  </a:lnTo>
                  <a:lnTo>
                    <a:pt x="536968" y="473265"/>
                  </a:lnTo>
                  <a:lnTo>
                    <a:pt x="540715" y="475805"/>
                  </a:lnTo>
                  <a:lnTo>
                    <a:pt x="575665" y="494855"/>
                  </a:lnTo>
                  <a:lnTo>
                    <a:pt x="624979" y="550735"/>
                  </a:lnTo>
                  <a:lnTo>
                    <a:pt x="639406" y="587565"/>
                  </a:lnTo>
                  <a:lnTo>
                    <a:pt x="641515" y="596455"/>
                  </a:lnTo>
                  <a:lnTo>
                    <a:pt x="644105" y="609155"/>
                  </a:lnTo>
                  <a:lnTo>
                    <a:pt x="644105" y="539140"/>
                  </a:lnTo>
                  <a:lnTo>
                    <a:pt x="623963" y="508825"/>
                  </a:lnTo>
                  <a:lnTo>
                    <a:pt x="595058" y="480885"/>
                  </a:lnTo>
                  <a:lnTo>
                    <a:pt x="582460" y="473265"/>
                  </a:lnTo>
                  <a:lnTo>
                    <a:pt x="559346" y="459295"/>
                  </a:lnTo>
                  <a:lnTo>
                    <a:pt x="556704" y="458025"/>
                  </a:lnTo>
                  <a:lnTo>
                    <a:pt x="552246" y="458025"/>
                  </a:lnTo>
                  <a:lnTo>
                    <a:pt x="551522" y="452945"/>
                  </a:lnTo>
                  <a:lnTo>
                    <a:pt x="570953" y="413575"/>
                  </a:lnTo>
                  <a:lnTo>
                    <a:pt x="573938" y="395795"/>
                  </a:lnTo>
                  <a:lnTo>
                    <a:pt x="573112" y="376745"/>
                  </a:lnTo>
                  <a:lnTo>
                    <a:pt x="561936" y="346265"/>
                  </a:lnTo>
                  <a:lnTo>
                    <a:pt x="551218" y="333552"/>
                  </a:lnTo>
                  <a:lnTo>
                    <a:pt x="551218" y="388175"/>
                  </a:lnTo>
                  <a:lnTo>
                    <a:pt x="550468" y="399605"/>
                  </a:lnTo>
                  <a:lnTo>
                    <a:pt x="534860" y="437705"/>
                  </a:lnTo>
                  <a:lnTo>
                    <a:pt x="502297" y="473265"/>
                  </a:lnTo>
                  <a:lnTo>
                    <a:pt x="481342" y="483425"/>
                  </a:lnTo>
                  <a:lnTo>
                    <a:pt x="471512" y="480885"/>
                  </a:lnTo>
                  <a:lnTo>
                    <a:pt x="462305" y="474535"/>
                  </a:lnTo>
                  <a:lnTo>
                    <a:pt x="460463" y="473265"/>
                  </a:lnTo>
                  <a:lnTo>
                    <a:pt x="433616" y="445325"/>
                  </a:lnTo>
                  <a:lnTo>
                    <a:pt x="412762" y="404685"/>
                  </a:lnTo>
                  <a:lnTo>
                    <a:pt x="411264" y="397065"/>
                  </a:lnTo>
                  <a:lnTo>
                    <a:pt x="411594" y="390715"/>
                  </a:lnTo>
                  <a:lnTo>
                    <a:pt x="416267" y="365315"/>
                  </a:lnTo>
                  <a:lnTo>
                    <a:pt x="429475" y="343725"/>
                  </a:lnTo>
                  <a:lnTo>
                    <a:pt x="449097" y="328485"/>
                  </a:lnTo>
                  <a:lnTo>
                    <a:pt x="473024" y="320865"/>
                  </a:lnTo>
                  <a:lnTo>
                    <a:pt x="498729" y="322135"/>
                  </a:lnTo>
                  <a:lnTo>
                    <a:pt x="521614" y="333565"/>
                  </a:lnTo>
                  <a:lnTo>
                    <a:pt x="539381" y="351345"/>
                  </a:lnTo>
                  <a:lnTo>
                    <a:pt x="549681" y="375475"/>
                  </a:lnTo>
                  <a:lnTo>
                    <a:pt x="551218" y="388175"/>
                  </a:lnTo>
                  <a:lnTo>
                    <a:pt x="551218" y="333552"/>
                  </a:lnTo>
                  <a:lnTo>
                    <a:pt x="540524" y="320865"/>
                  </a:lnTo>
                  <a:lnTo>
                    <a:pt x="511505" y="304355"/>
                  </a:lnTo>
                  <a:lnTo>
                    <a:pt x="477532" y="299275"/>
                  </a:lnTo>
                  <a:lnTo>
                    <a:pt x="462521" y="301815"/>
                  </a:lnTo>
                  <a:lnTo>
                    <a:pt x="423316" y="320865"/>
                  </a:lnTo>
                  <a:lnTo>
                    <a:pt x="396036" y="358965"/>
                  </a:lnTo>
                  <a:lnTo>
                    <a:pt x="391033" y="380555"/>
                  </a:lnTo>
                  <a:lnTo>
                    <a:pt x="392226" y="405955"/>
                  </a:lnTo>
                  <a:lnTo>
                    <a:pt x="412026" y="451675"/>
                  </a:lnTo>
                  <a:lnTo>
                    <a:pt x="413816" y="454215"/>
                  </a:lnTo>
                  <a:lnTo>
                    <a:pt x="413346" y="455485"/>
                  </a:lnTo>
                  <a:lnTo>
                    <a:pt x="378294" y="474535"/>
                  </a:lnTo>
                  <a:lnTo>
                    <a:pt x="368528" y="482155"/>
                  </a:lnTo>
                  <a:lnTo>
                    <a:pt x="361048" y="487235"/>
                  </a:lnTo>
                  <a:lnTo>
                    <a:pt x="353491" y="482155"/>
                  </a:lnTo>
                  <a:lnTo>
                    <a:pt x="341249" y="473265"/>
                  </a:lnTo>
                  <a:lnTo>
                    <a:pt x="333933" y="468185"/>
                  </a:lnTo>
                  <a:lnTo>
                    <a:pt x="328460" y="464375"/>
                  </a:lnTo>
                  <a:lnTo>
                    <a:pt x="315150" y="458025"/>
                  </a:lnTo>
                  <a:lnTo>
                    <a:pt x="298551" y="450405"/>
                  </a:lnTo>
                  <a:lnTo>
                    <a:pt x="297561" y="450405"/>
                  </a:lnTo>
                  <a:lnTo>
                    <a:pt x="302907" y="442785"/>
                  </a:lnTo>
                  <a:lnTo>
                    <a:pt x="305765" y="437705"/>
                  </a:lnTo>
                  <a:lnTo>
                    <a:pt x="308432" y="433895"/>
                  </a:lnTo>
                  <a:lnTo>
                    <a:pt x="318262" y="413575"/>
                  </a:lnTo>
                  <a:lnTo>
                    <a:pt x="324789" y="393255"/>
                  </a:lnTo>
                  <a:lnTo>
                    <a:pt x="327240" y="371665"/>
                  </a:lnTo>
                  <a:lnTo>
                    <a:pt x="324840" y="348805"/>
                  </a:lnTo>
                  <a:lnTo>
                    <a:pt x="309943" y="313245"/>
                  </a:lnTo>
                  <a:lnTo>
                    <a:pt x="304241" y="307098"/>
                  </a:lnTo>
                  <a:lnTo>
                    <a:pt x="304241" y="374205"/>
                  </a:lnTo>
                  <a:lnTo>
                    <a:pt x="301269" y="391985"/>
                  </a:lnTo>
                  <a:lnTo>
                    <a:pt x="284251" y="427545"/>
                  </a:lnTo>
                  <a:lnTo>
                    <a:pt x="258089" y="459295"/>
                  </a:lnTo>
                  <a:lnTo>
                    <a:pt x="231178" y="479615"/>
                  </a:lnTo>
                  <a:lnTo>
                    <a:pt x="224167" y="483425"/>
                  </a:lnTo>
                  <a:lnTo>
                    <a:pt x="217208" y="483425"/>
                  </a:lnTo>
                  <a:lnTo>
                    <a:pt x="210273" y="482155"/>
                  </a:lnTo>
                  <a:lnTo>
                    <a:pt x="175907" y="458025"/>
                  </a:lnTo>
                  <a:lnTo>
                    <a:pt x="150736" y="426275"/>
                  </a:lnTo>
                  <a:lnTo>
                    <a:pt x="133629" y="389445"/>
                  </a:lnTo>
                  <a:lnTo>
                    <a:pt x="131013" y="372935"/>
                  </a:lnTo>
                  <a:lnTo>
                    <a:pt x="131318" y="369125"/>
                  </a:lnTo>
                  <a:lnTo>
                    <a:pt x="147193" y="319595"/>
                  </a:lnTo>
                  <a:lnTo>
                    <a:pt x="189217" y="289115"/>
                  </a:lnTo>
                  <a:lnTo>
                    <a:pt x="222440" y="284035"/>
                  </a:lnTo>
                  <a:lnTo>
                    <a:pt x="253834" y="291655"/>
                  </a:lnTo>
                  <a:lnTo>
                    <a:pt x="280187" y="310705"/>
                  </a:lnTo>
                  <a:lnTo>
                    <a:pt x="298272" y="338645"/>
                  </a:lnTo>
                  <a:lnTo>
                    <a:pt x="303301" y="356425"/>
                  </a:lnTo>
                  <a:lnTo>
                    <a:pt x="304241" y="374205"/>
                  </a:lnTo>
                  <a:lnTo>
                    <a:pt x="304241" y="307098"/>
                  </a:lnTo>
                  <a:lnTo>
                    <a:pt x="284060" y="285305"/>
                  </a:lnTo>
                  <a:lnTo>
                    <a:pt x="281584" y="284035"/>
                  </a:lnTo>
                  <a:lnTo>
                    <a:pt x="249555" y="267525"/>
                  </a:lnTo>
                  <a:lnTo>
                    <a:pt x="208838" y="263715"/>
                  </a:lnTo>
                  <a:lnTo>
                    <a:pt x="166243" y="276415"/>
                  </a:lnTo>
                  <a:lnTo>
                    <a:pt x="132816" y="306895"/>
                  </a:lnTo>
                  <a:lnTo>
                    <a:pt x="114401" y="342455"/>
                  </a:lnTo>
                  <a:lnTo>
                    <a:pt x="110807" y="361505"/>
                  </a:lnTo>
                  <a:lnTo>
                    <a:pt x="111175" y="381825"/>
                  </a:lnTo>
                  <a:lnTo>
                    <a:pt x="114579" y="399605"/>
                  </a:lnTo>
                  <a:lnTo>
                    <a:pt x="120370" y="414845"/>
                  </a:lnTo>
                  <a:lnTo>
                    <a:pt x="128092" y="431355"/>
                  </a:lnTo>
                  <a:lnTo>
                    <a:pt x="137261" y="445325"/>
                  </a:lnTo>
                  <a:lnTo>
                    <a:pt x="140131" y="450405"/>
                  </a:lnTo>
                  <a:lnTo>
                    <a:pt x="135293" y="451675"/>
                  </a:lnTo>
                  <a:lnTo>
                    <a:pt x="94056" y="474535"/>
                  </a:lnTo>
                  <a:lnTo>
                    <a:pt x="59855" y="501205"/>
                  </a:lnTo>
                  <a:lnTo>
                    <a:pt x="32740" y="535495"/>
                  </a:lnTo>
                  <a:lnTo>
                    <a:pt x="12776" y="573595"/>
                  </a:lnTo>
                  <a:lnTo>
                    <a:pt x="0" y="619315"/>
                  </a:lnTo>
                  <a:lnTo>
                    <a:pt x="482" y="637095"/>
                  </a:lnTo>
                  <a:lnTo>
                    <a:pt x="8166" y="652335"/>
                  </a:lnTo>
                  <a:lnTo>
                    <a:pt x="21551" y="662495"/>
                  </a:lnTo>
                  <a:lnTo>
                    <a:pt x="39141" y="665035"/>
                  </a:lnTo>
                  <a:lnTo>
                    <a:pt x="397662" y="665035"/>
                  </a:lnTo>
                  <a:lnTo>
                    <a:pt x="431546" y="643445"/>
                  </a:lnTo>
                  <a:lnTo>
                    <a:pt x="434124" y="638365"/>
                  </a:lnTo>
                  <a:lnTo>
                    <a:pt x="435914" y="637095"/>
                  </a:lnTo>
                  <a:lnTo>
                    <a:pt x="631736" y="637095"/>
                  </a:lnTo>
                  <a:lnTo>
                    <a:pt x="644372" y="634555"/>
                  </a:lnTo>
                  <a:lnTo>
                    <a:pt x="654875" y="628205"/>
                  </a:lnTo>
                  <a:lnTo>
                    <a:pt x="662076" y="616775"/>
                  </a:lnTo>
                  <a:lnTo>
                    <a:pt x="662355" y="615505"/>
                  </a:lnTo>
                  <a:lnTo>
                    <a:pt x="664819" y="604075"/>
                  </a:lnTo>
                  <a:lnTo>
                    <a:pt x="664895" y="596455"/>
                  </a:lnTo>
                  <a:close/>
                </a:path>
              </a:pathLst>
            </a:custGeom>
            <a:solidFill>
              <a:srgbClr val="FFFFFF"/>
            </a:solidFill>
          </p:spPr>
          <p:txBody>
            <a:bodyPr wrap="square" lIns="0" tIns="0" rIns="0" bIns="0" rtlCol="0"/>
            <a:lstStyle/>
            <a:p>
              <a:endParaRPr sz="1500"/>
            </a:p>
          </p:txBody>
        </p:sp>
        <p:pic>
          <p:nvPicPr>
            <p:cNvPr id="13" name="object 13"/>
            <p:cNvPicPr/>
            <p:nvPr/>
          </p:nvPicPr>
          <p:blipFill>
            <a:blip r:embed="rId4" cstate="print"/>
            <a:stretch>
              <a:fillRect/>
            </a:stretch>
          </p:blipFill>
          <p:spPr>
            <a:xfrm>
              <a:off x="8703464" y="3091122"/>
              <a:ext cx="83840" cy="83870"/>
            </a:xfrm>
            <a:prstGeom prst="rect">
              <a:avLst/>
            </a:prstGeom>
          </p:spPr>
        </p:pic>
        <p:pic>
          <p:nvPicPr>
            <p:cNvPr id="14" name="object 14"/>
            <p:cNvPicPr/>
            <p:nvPr/>
          </p:nvPicPr>
          <p:blipFill>
            <a:blip r:embed="rId5" cstate="print"/>
            <a:stretch>
              <a:fillRect/>
            </a:stretch>
          </p:blipFill>
          <p:spPr>
            <a:xfrm>
              <a:off x="8816229" y="3091072"/>
              <a:ext cx="84137" cy="83921"/>
            </a:xfrm>
            <a:prstGeom prst="rect">
              <a:avLst/>
            </a:prstGeom>
          </p:spPr>
        </p:pic>
        <p:pic>
          <p:nvPicPr>
            <p:cNvPr id="15" name="object 15"/>
            <p:cNvPicPr/>
            <p:nvPr/>
          </p:nvPicPr>
          <p:blipFill>
            <a:blip r:embed="rId6" cstate="print"/>
            <a:stretch>
              <a:fillRect/>
            </a:stretch>
          </p:blipFill>
          <p:spPr>
            <a:xfrm>
              <a:off x="9043460" y="3091059"/>
              <a:ext cx="83972" cy="83934"/>
            </a:xfrm>
            <a:prstGeom prst="rect">
              <a:avLst/>
            </a:prstGeom>
          </p:spPr>
        </p:pic>
        <p:pic>
          <p:nvPicPr>
            <p:cNvPr id="16" name="object 16"/>
            <p:cNvPicPr/>
            <p:nvPr/>
          </p:nvPicPr>
          <p:blipFill>
            <a:blip r:embed="rId7" cstate="print"/>
            <a:stretch>
              <a:fillRect/>
            </a:stretch>
          </p:blipFill>
          <p:spPr>
            <a:xfrm>
              <a:off x="8930419" y="3091072"/>
              <a:ext cx="84074" cy="83921"/>
            </a:xfrm>
            <a:prstGeom prst="rect">
              <a:avLst/>
            </a:prstGeom>
          </p:spPr>
        </p:pic>
      </p:grpSp>
      <p:grpSp>
        <p:nvGrpSpPr>
          <p:cNvPr id="17" name="object 17">
            <a:extLst>
              <a:ext uri="{C183D7F6-B498-43B3-948B-1728B52AA6E4}">
                <adec:decorative xmlns:adec="http://schemas.microsoft.com/office/drawing/2017/decorative" val="1"/>
              </a:ext>
            </a:extLst>
          </p:cNvPr>
          <p:cNvGrpSpPr/>
          <p:nvPr/>
        </p:nvGrpSpPr>
        <p:grpSpPr>
          <a:xfrm>
            <a:off x="8821360" y="4104244"/>
            <a:ext cx="1068917" cy="1068917"/>
            <a:chOff x="10585632" y="4925093"/>
            <a:chExt cx="1282700" cy="1282700"/>
          </a:xfrm>
        </p:grpSpPr>
        <p:sp>
          <p:nvSpPr>
            <p:cNvPr id="18" name="object 18"/>
            <p:cNvSpPr/>
            <p:nvPr/>
          </p:nvSpPr>
          <p:spPr>
            <a:xfrm>
              <a:off x="10585632" y="4925093"/>
              <a:ext cx="1282700" cy="1282700"/>
            </a:xfrm>
            <a:custGeom>
              <a:avLst/>
              <a:gdLst/>
              <a:ahLst/>
              <a:cxnLst/>
              <a:rect l="l" t="t" r="r" b="b"/>
              <a:pathLst>
                <a:path w="1282700" h="1282700">
                  <a:moveTo>
                    <a:pt x="641172" y="0"/>
                  </a:moveTo>
                  <a:lnTo>
                    <a:pt x="593321" y="1758"/>
                  </a:lnTo>
                  <a:lnTo>
                    <a:pt x="546426" y="6951"/>
                  </a:lnTo>
                  <a:lnTo>
                    <a:pt x="500609" y="15455"/>
                  </a:lnTo>
                  <a:lnTo>
                    <a:pt x="455996" y="27146"/>
                  </a:lnTo>
                  <a:lnTo>
                    <a:pt x="412709" y="41899"/>
                  </a:lnTo>
                  <a:lnTo>
                    <a:pt x="370873" y="59591"/>
                  </a:lnTo>
                  <a:lnTo>
                    <a:pt x="330612" y="80097"/>
                  </a:lnTo>
                  <a:lnTo>
                    <a:pt x="292050" y="103295"/>
                  </a:lnTo>
                  <a:lnTo>
                    <a:pt x="255311" y="129059"/>
                  </a:lnTo>
                  <a:lnTo>
                    <a:pt x="220519" y="157266"/>
                  </a:lnTo>
                  <a:lnTo>
                    <a:pt x="187798" y="187791"/>
                  </a:lnTo>
                  <a:lnTo>
                    <a:pt x="157271" y="220512"/>
                  </a:lnTo>
                  <a:lnTo>
                    <a:pt x="129063" y="255303"/>
                  </a:lnTo>
                  <a:lnTo>
                    <a:pt x="103298" y="292041"/>
                  </a:lnTo>
                  <a:lnTo>
                    <a:pt x="80100" y="330603"/>
                  </a:lnTo>
                  <a:lnTo>
                    <a:pt x="59593" y="370863"/>
                  </a:lnTo>
                  <a:lnTo>
                    <a:pt x="41900" y="412698"/>
                  </a:lnTo>
                  <a:lnTo>
                    <a:pt x="27147" y="455984"/>
                  </a:lnTo>
                  <a:lnTo>
                    <a:pt x="15456" y="500597"/>
                  </a:lnTo>
                  <a:lnTo>
                    <a:pt x="6952" y="546413"/>
                  </a:lnTo>
                  <a:lnTo>
                    <a:pt x="1758" y="593309"/>
                  </a:lnTo>
                  <a:lnTo>
                    <a:pt x="0" y="641159"/>
                  </a:lnTo>
                  <a:lnTo>
                    <a:pt x="1758" y="689009"/>
                  </a:lnTo>
                  <a:lnTo>
                    <a:pt x="6952" y="735905"/>
                  </a:lnTo>
                  <a:lnTo>
                    <a:pt x="15456" y="781721"/>
                  </a:lnTo>
                  <a:lnTo>
                    <a:pt x="27147" y="826334"/>
                  </a:lnTo>
                  <a:lnTo>
                    <a:pt x="41900" y="869620"/>
                  </a:lnTo>
                  <a:lnTo>
                    <a:pt x="59593" y="911455"/>
                  </a:lnTo>
                  <a:lnTo>
                    <a:pt x="80100" y="951715"/>
                  </a:lnTo>
                  <a:lnTo>
                    <a:pt x="103298" y="990277"/>
                  </a:lnTo>
                  <a:lnTo>
                    <a:pt x="129063" y="1027015"/>
                  </a:lnTo>
                  <a:lnTo>
                    <a:pt x="157271" y="1061806"/>
                  </a:lnTo>
                  <a:lnTo>
                    <a:pt x="187798" y="1094527"/>
                  </a:lnTo>
                  <a:lnTo>
                    <a:pt x="220519" y="1125052"/>
                  </a:lnTo>
                  <a:lnTo>
                    <a:pt x="255311" y="1153259"/>
                  </a:lnTo>
                  <a:lnTo>
                    <a:pt x="292050" y="1179023"/>
                  </a:lnTo>
                  <a:lnTo>
                    <a:pt x="330612" y="1202221"/>
                  </a:lnTo>
                  <a:lnTo>
                    <a:pt x="370873" y="1222727"/>
                  </a:lnTo>
                  <a:lnTo>
                    <a:pt x="412709" y="1240419"/>
                  </a:lnTo>
                  <a:lnTo>
                    <a:pt x="455996" y="1255172"/>
                  </a:lnTo>
                  <a:lnTo>
                    <a:pt x="500609" y="1266863"/>
                  </a:lnTo>
                  <a:lnTo>
                    <a:pt x="546426" y="1275367"/>
                  </a:lnTo>
                  <a:lnTo>
                    <a:pt x="593321" y="1280560"/>
                  </a:lnTo>
                  <a:lnTo>
                    <a:pt x="641172" y="1282319"/>
                  </a:lnTo>
                  <a:lnTo>
                    <a:pt x="689022" y="1280560"/>
                  </a:lnTo>
                  <a:lnTo>
                    <a:pt x="735917" y="1275367"/>
                  </a:lnTo>
                  <a:lnTo>
                    <a:pt x="781733" y="1266863"/>
                  </a:lnTo>
                  <a:lnTo>
                    <a:pt x="826347" y="1255172"/>
                  </a:lnTo>
                  <a:lnTo>
                    <a:pt x="869633" y="1240419"/>
                  </a:lnTo>
                  <a:lnTo>
                    <a:pt x="911468" y="1222727"/>
                  </a:lnTo>
                  <a:lnTo>
                    <a:pt x="951728" y="1202221"/>
                  </a:lnTo>
                  <a:lnTo>
                    <a:pt x="990289" y="1179023"/>
                  </a:lnTo>
                  <a:lnTo>
                    <a:pt x="1027028" y="1153259"/>
                  </a:lnTo>
                  <a:lnTo>
                    <a:pt x="1061819" y="1125052"/>
                  </a:lnTo>
                  <a:lnTo>
                    <a:pt x="1094539" y="1094527"/>
                  </a:lnTo>
                  <a:lnTo>
                    <a:pt x="1125065" y="1061806"/>
                  </a:lnTo>
                  <a:lnTo>
                    <a:pt x="1153272" y="1027015"/>
                  </a:lnTo>
                  <a:lnTo>
                    <a:pt x="1179036" y="990277"/>
                  </a:lnTo>
                  <a:lnTo>
                    <a:pt x="1202233" y="951715"/>
                  </a:lnTo>
                  <a:lnTo>
                    <a:pt x="1222740" y="911455"/>
                  </a:lnTo>
                  <a:lnTo>
                    <a:pt x="1240432" y="869620"/>
                  </a:lnTo>
                  <a:lnTo>
                    <a:pt x="1255185" y="826334"/>
                  </a:lnTo>
                  <a:lnTo>
                    <a:pt x="1266876" y="781721"/>
                  </a:lnTo>
                  <a:lnTo>
                    <a:pt x="1275379" y="735905"/>
                  </a:lnTo>
                  <a:lnTo>
                    <a:pt x="1280573" y="689009"/>
                  </a:lnTo>
                  <a:lnTo>
                    <a:pt x="1282331" y="641159"/>
                  </a:lnTo>
                  <a:lnTo>
                    <a:pt x="1280573" y="593309"/>
                  </a:lnTo>
                  <a:lnTo>
                    <a:pt x="1275379" y="546413"/>
                  </a:lnTo>
                  <a:lnTo>
                    <a:pt x="1266876" y="500597"/>
                  </a:lnTo>
                  <a:lnTo>
                    <a:pt x="1255185" y="455984"/>
                  </a:lnTo>
                  <a:lnTo>
                    <a:pt x="1240432" y="412698"/>
                  </a:lnTo>
                  <a:lnTo>
                    <a:pt x="1222740" y="370863"/>
                  </a:lnTo>
                  <a:lnTo>
                    <a:pt x="1202233" y="330603"/>
                  </a:lnTo>
                  <a:lnTo>
                    <a:pt x="1179036" y="292041"/>
                  </a:lnTo>
                  <a:lnTo>
                    <a:pt x="1153272" y="255303"/>
                  </a:lnTo>
                  <a:lnTo>
                    <a:pt x="1125065" y="220512"/>
                  </a:lnTo>
                  <a:lnTo>
                    <a:pt x="1094539" y="187791"/>
                  </a:lnTo>
                  <a:lnTo>
                    <a:pt x="1061819" y="157266"/>
                  </a:lnTo>
                  <a:lnTo>
                    <a:pt x="1027028" y="129059"/>
                  </a:lnTo>
                  <a:lnTo>
                    <a:pt x="990289" y="103295"/>
                  </a:lnTo>
                  <a:lnTo>
                    <a:pt x="951728" y="80097"/>
                  </a:lnTo>
                  <a:lnTo>
                    <a:pt x="911468" y="59591"/>
                  </a:lnTo>
                  <a:lnTo>
                    <a:pt x="869633" y="41899"/>
                  </a:lnTo>
                  <a:lnTo>
                    <a:pt x="826347" y="27146"/>
                  </a:lnTo>
                  <a:lnTo>
                    <a:pt x="781733" y="15455"/>
                  </a:lnTo>
                  <a:lnTo>
                    <a:pt x="735917" y="6951"/>
                  </a:lnTo>
                  <a:lnTo>
                    <a:pt x="689022" y="1758"/>
                  </a:lnTo>
                  <a:lnTo>
                    <a:pt x="641172" y="0"/>
                  </a:lnTo>
                  <a:close/>
                </a:path>
              </a:pathLst>
            </a:custGeom>
            <a:solidFill>
              <a:srgbClr val="C7964B"/>
            </a:solidFill>
          </p:spPr>
          <p:txBody>
            <a:bodyPr wrap="square" lIns="0" tIns="0" rIns="0" bIns="0" rtlCol="0"/>
            <a:lstStyle/>
            <a:p>
              <a:endParaRPr sz="1500"/>
            </a:p>
          </p:txBody>
        </p:sp>
        <p:sp>
          <p:nvSpPr>
            <p:cNvPr id="19" name="object 19"/>
            <p:cNvSpPr/>
            <p:nvPr/>
          </p:nvSpPr>
          <p:spPr>
            <a:xfrm>
              <a:off x="10873157" y="5283473"/>
              <a:ext cx="707390" cy="570865"/>
            </a:xfrm>
            <a:custGeom>
              <a:avLst/>
              <a:gdLst/>
              <a:ahLst/>
              <a:cxnLst/>
              <a:rect l="l" t="t" r="r" b="b"/>
              <a:pathLst>
                <a:path w="707390" h="570864">
                  <a:moveTo>
                    <a:pt x="185240" y="0"/>
                  </a:moveTo>
                  <a:lnTo>
                    <a:pt x="137376" y="8469"/>
                  </a:lnTo>
                  <a:lnTo>
                    <a:pt x="93552" y="29618"/>
                  </a:lnTo>
                  <a:lnTo>
                    <a:pt x="55833" y="61247"/>
                  </a:lnTo>
                  <a:lnTo>
                    <a:pt x="26290" y="101157"/>
                  </a:lnTo>
                  <a:lnTo>
                    <a:pt x="6988" y="147150"/>
                  </a:lnTo>
                  <a:lnTo>
                    <a:pt x="0" y="197015"/>
                  </a:lnTo>
                  <a:lnTo>
                    <a:pt x="7241" y="248947"/>
                  </a:lnTo>
                  <a:lnTo>
                    <a:pt x="24849" y="291390"/>
                  </a:lnTo>
                  <a:lnTo>
                    <a:pt x="46142" y="323329"/>
                  </a:lnTo>
                  <a:lnTo>
                    <a:pt x="64450" y="343750"/>
                  </a:lnTo>
                  <a:lnTo>
                    <a:pt x="353642" y="570445"/>
                  </a:lnTo>
                  <a:lnTo>
                    <a:pt x="411566" y="525068"/>
                  </a:lnTo>
                  <a:lnTo>
                    <a:pt x="353642" y="525068"/>
                  </a:lnTo>
                  <a:lnTo>
                    <a:pt x="88783" y="317576"/>
                  </a:lnTo>
                  <a:lnTo>
                    <a:pt x="73476" y="300336"/>
                  </a:lnTo>
                  <a:lnTo>
                    <a:pt x="55970" y="273919"/>
                  </a:lnTo>
                  <a:lnTo>
                    <a:pt x="41603" y="239216"/>
                  </a:lnTo>
                  <a:lnTo>
                    <a:pt x="35710" y="197116"/>
                  </a:lnTo>
                  <a:lnTo>
                    <a:pt x="43919" y="148961"/>
                  </a:lnTo>
                  <a:lnTo>
                    <a:pt x="66184" y="105412"/>
                  </a:lnTo>
                  <a:lnTo>
                    <a:pt x="99400" y="69800"/>
                  </a:lnTo>
                  <a:lnTo>
                    <a:pt x="140459" y="45456"/>
                  </a:lnTo>
                  <a:lnTo>
                    <a:pt x="186256" y="35712"/>
                  </a:lnTo>
                  <a:lnTo>
                    <a:pt x="292035" y="35712"/>
                  </a:lnTo>
                  <a:lnTo>
                    <a:pt x="280623" y="26473"/>
                  </a:lnTo>
                  <a:lnTo>
                    <a:pt x="234623" y="6196"/>
                  </a:lnTo>
                  <a:lnTo>
                    <a:pt x="185240" y="0"/>
                  </a:lnTo>
                  <a:close/>
                </a:path>
                <a:path w="707390" h="570864">
                  <a:moveTo>
                    <a:pt x="621007" y="35712"/>
                  </a:moveTo>
                  <a:lnTo>
                    <a:pt x="521028" y="35712"/>
                  </a:lnTo>
                  <a:lnTo>
                    <a:pt x="566825" y="45456"/>
                  </a:lnTo>
                  <a:lnTo>
                    <a:pt x="607884" y="69800"/>
                  </a:lnTo>
                  <a:lnTo>
                    <a:pt x="641100" y="105412"/>
                  </a:lnTo>
                  <a:lnTo>
                    <a:pt x="663365" y="148961"/>
                  </a:lnTo>
                  <a:lnTo>
                    <a:pt x="671574" y="197116"/>
                  </a:lnTo>
                  <a:lnTo>
                    <a:pt x="665688" y="239223"/>
                  </a:lnTo>
                  <a:lnTo>
                    <a:pt x="651324" y="273929"/>
                  </a:lnTo>
                  <a:lnTo>
                    <a:pt x="633815" y="300343"/>
                  </a:lnTo>
                  <a:lnTo>
                    <a:pt x="618500" y="317576"/>
                  </a:lnTo>
                  <a:lnTo>
                    <a:pt x="353642" y="525068"/>
                  </a:lnTo>
                  <a:lnTo>
                    <a:pt x="411566" y="525068"/>
                  </a:lnTo>
                  <a:lnTo>
                    <a:pt x="641335" y="345071"/>
                  </a:lnTo>
                  <a:lnTo>
                    <a:pt x="682440" y="291387"/>
                  </a:lnTo>
                  <a:lnTo>
                    <a:pt x="700048" y="248947"/>
                  </a:lnTo>
                  <a:lnTo>
                    <a:pt x="707299" y="197015"/>
                  </a:lnTo>
                  <a:lnTo>
                    <a:pt x="700304" y="147143"/>
                  </a:lnTo>
                  <a:lnTo>
                    <a:pt x="681001" y="101154"/>
                  </a:lnTo>
                  <a:lnTo>
                    <a:pt x="651457" y="61245"/>
                  </a:lnTo>
                  <a:lnTo>
                    <a:pt x="621007" y="35712"/>
                  </a:lnTo>
                  <a:close/>
                </a:path>
                <a:path w="707390" h="570864">
                  <a:moveTo>
                    <a:pt x="292035" y="35712"/>
                  </a:moveTo>
                  <a:lnTo>
                    <a:pt x="186256" y="35712"/>
                  </a:lnTo>
                  <a:lnTo>
                    <a:pt x="232773" y="42965"/>
                  </a:lnTo>
                  <a:lnTo>
                    <a:pt x="275348" y="66035"/>
                  </a:lnTo>
                  <a:lnTo>
                    <a:pt x="311020" y="102633"/>
                  </a:lnTo>
                  <a:lnTo>
                    <a:pt x="336941" y="150583"/>
                  </a:lnTo>
                  <a:lnTo>
                    <a:pt x="353642" y="194576"/>
                  </a:lnTo>
                  <a:lnTo>
                    <a:pt x="370342" y="150583"/>
                  </a:lnTo>
                  <a:lnTo>
                    <a:pt x="396213" y="102704"/>
                  </a:lnTo>
                  <a:lnTo>
                    <a:pt x="353642" y="102704"/>
                  </a:lnTo>
                  <a:lnTo>
                    <a:pt x="321032" y="59189"/>
                  </a:lnTo>
                  <a:lnTo>
                    <a:pt x="292035" y="35712"/>
                  </a:lnTo>
                  <a:close/>
                </a:path>
                <a:path w="707390" h="570864">
                  <a:moveTo>
                    <a:pt x="522044" y="0"/>
                  </a:moveTo>
                  <a:lnTo>
                    <a:pt x="472639" y="6196"/>
                  </a:lnTo>
                  <a:lnTo>
                    <a:pt x="426642" y="26473"/>
                  </a:lnTo>
                  <a:lnTo>
                    <a:pt x="386245" y="59189"/>
                  </a:lnTo>
                  <a:lnTo>
                    <a:pt x="353642" y="102704"/>
                  </a:lnTo>
                  <a:lnTo>
                    <a:pt x="396213" y="102704"/>
                  </a:lnTo>
                  <a:lnTo>
                    <a:pt x="431952" y="66016"/>
                  </a:lnTo>
                  <a:lnTo>
                    <a:pt x="474468" y="42990"/>
                  </a:lnTo>
                  <a:lnTo>
                    <a:pt x="521028" y="35712"/>
                  </a:lnTo>
                  <a:lnTo>
                    <a:pt x="621007" y="35712"/>
                  </a:lnTo>
                  <a:lnTo>
                    <a:pt x="613738" y="29617"/>
                  </a:lnTo>
                  <a:lnTo>
                    <a:pt x="569912" y="8469"/>
                  </a:lnTo>
                  <a:lnTo>
                    <a:pt x="522044" y="0"/>
                  </a:lnTo>
                  <a:close/>
                </a:path>
              </a:pathLst>
            </a:custGeom>
            <a:solidFill>
              <a:srgbClr val="FFFFFF"/>
            </a:solidFill>
          </p:spPr>
          <p:txBody>
            <a:bodyPr wrap="square" lIns="0" tIns="0" rIns="0" bIns="0" rtlCol="0"/>
            <a:lstStyle/>
            <a:p>
              <a:endParaRPr sz="1500"/>
            </a:p>
          </p:txBody>
        </p:sp>
      </p:grpSp>
      <p:pic>
        <p:nvPicPr>
          <p:cNvPr id="20" name="object 20">
            <a:extLst>
              <a:ext uri="{C183D7F6-B498-43B3-948B-1728B52AA6E4}">
                <adec:decorative xmlns:adec="http://schemas.microsoft.com/office/drawing/2017/decorative" val="1"/>
              </a:ext>
            </a:extLst>
          </p:cNvPr>
          <p:cNvPicPr/>
          <p:nvPr/>
        </p:nvPicPr>
        <p:blipFill>
          <a:blip r:embed="rId8" cstate="print"/>
          <a:stretch>
            <a:fillRect/>
          </a:stretch>
        </p:blipFill>
        <p:spPr>
          <a:xfrm>
            <a:off x="8821361" y="2271028"/>
            <a:ext cx="1068609" cy="1068599"/>
          </a:xfrm>
          <a:prstGeom prst="rect">
            <a:avLst/>
          </a:prstGeom>
        </p:spPr>
      </p:pic>
      <p:grpSp>
        <p:nvGrpSpPr>
          <p:cNvPr id="21" name="object 21">
            <a:extLst>
              <a:ext uri="{C183D7F6-B498-43B3-948B-1728B52AA6E4}">
                <adec:decorative xmlns:adec="http://schemas.microsoft.com/office/drawing/2017/decorative" val="1"/>
              </a:ext>
            </a:extLst>
          </p:cNvPr>
          <p:cNvGrpSpPr/>
          <p:nvPr/>
        </p:nvGrpSpPr>
        <p:grpSpPr>
          <a:xfrm>
            <a:off x="6892590" y="4101635"/>
            <a:ext cx="1071563" cy="1071563"/>
            <a:chOff x="8271108" y="4921962"/>
            <a:chExt cx="1285875" cy="1285875"/>
          </a:xfrm>
        </p:grpSpPr>
        <p:sp>
          <p:nvSpPr>
            <p:cNvPr id="22" name="object 22"/>
            <p:cNvSpPr/>
            <p:nvPr/>
          </p:nvSpPr>
          <p:spPr>
            <a:xfrm>
              <a:off x="8271108" y="4921962"/>
              <a:ext cx="1285875" cy="1285875"/>
            </a:xfrm>
            <a:custGeom>
              <a:avLst/>
              <a:gdLst/>
              <a:ahLst/>
              <a:cxnLst/>
              <a:rect l="l" t="t" r="r" b="b"/>
              <a:pathLst>
                <a:path w="1285875" h="1285875">
                  <a:moveTo>
                    <a:pt x="642721" y="0"/>
                  </a:moveTo>
                  <a:lnTo>
                    <a:pt x="594754" y="1762"/>
                  </a:lnTo>
                  <a:lnTo>
                    <a:pt x="547744" y="6968"/>
                  </a:lnTo>
                  <a:lnTo>
                    <a:pt x="501817" y="15493"/>
                  </a:lnTo>
                  <a:lnTo>
                    <a:pt x="457095" y="27212"/>
                  </a:lnTo>
                  <a:lnTo>
                    <a:pt x="413703" y="42001"/>
                  </a:lnTo>
                  <a:lnTo>
                    <a:pt x="371766" y="59736"/>
                  </a:lnTo>
                  <a:lnTo>
                    <a:pt x="331408" y="80292"/>
                  </a:lnTo>
                  <a:lnTo>
                    <a:pt x="292753" y="103546"/>
                  </a:lnTo>
                  <a:lnTo>
                    <a:pt x="255925" y="129373"/>
                  </a:lnTo>
                  <a:lnTo>
                    <a:pt x="221049" y="157648"/>
                  </a:lnTo>
                  <a:lnTo>
                    <a:pt x="188248" y="188248"/>
                  </a:lnTo>
                  <a:lnTo>
                    <a:pt x="157648" y="221049"/>
                  </a:lnTo>
                  <a:lnTo>
                    <a:pt x="129373" y="255925"/>
                  </a:lnTo>
                  <a:lnTo>
                    <a:pt x="103546" y="292753"/>
                  </a:lnTo>
                  <a:lnTo>
                    <a:pt x="80292" y="331408"/>
                  </a:lnTo>
                  <a:lnTo>
                    <a:pt x="59736" y="371766"/>
                  </a:lnTo>
                  <a:lnTo>
                    <a:pt x="42001" y="413703"/>
                  </a:lnTo>
                  <a:lnTo>
                    <a:pt x="27212" y="457095"/>
                  </a:lnTo>
                  <a:lnTo>
                    <a:pt x="15493" y="501817"/>
                  </a:lnTo>
                  <a:lnTo>
                    <a:pt x="6968" y="547744"/>
                  </a:lnTo>
                  <a:lnTo>
                    <a:pt x="1762" y="594754"/>
                  </a:lnTo>
                  <a:lnTo>
                    <a:pt x="0" y="642721"/>
                  </a:lnTo>
                  <a:lnTo>
                    <a:pt x="1762" y="690688"/>
                  </a:lnTo>
                  <a:lnTo>
                    <a:pt x="6968" y="737698"/>
                  </a:lnTo>
                  <a:lnTo>
                    <a:pt x="15493" y="783626"/>
                  </a:lnTo>
                  <a:lnTo>
                    <a:pt x="27212" y="828347"/>
                  </a:lnTo>
                  <a:lnTo>
                    <a:pt x="42001" y="871739"/>
                  </a:lnTo>
                  <a:lnTo>
                    <a:pt x="59736" y="913676"/>
                  </a:lnTo>
                  <a:lnTo>
                    <a:pt x="80292" y="954034"/>
                  </a:lnTo>
                  <a:lnTo>
                    <a:pt x="103546" y="992690"/>
                  </a:lnTo>
                  <a:lnTo>
                    <a:pt x="129373" y="1029517"/>
                  </a:lnTo>
                  <a:lnTo>
                    <a:pt x="157648" y="1064394"/>
                  </a:lnTo>
                  <a:lnTo>
                    <a:pt x="188248" y="1097194"/>
                  </a:lnTo>
                  <a:lnTo>
                    <a:pt x="221049" y="1127794"/>
                  </a:lnTo>
                  <a:lnTo>
                    <a:pt x="255925" y="1156069"/>
                  </a:lnTo>
                  <a:lnTo>
                    <a:pt x="292753" y="1181896"/>
                  </a:lnTo>
                  <a:lnTo>
                    <a:pt x="331408" y="1205150"/>
                  </a:lnTo>
                  <a:lnTo>
                    <a:pt x="371766" y="1225706"/>
                  </a:lnTo>
                  <a:lnTo>
                    <a:pt x="413703" y="1243441"/>
                  </a:lnTo>
                  <a:lnTo>
                    <a:pt x="457095" y="1258230"/>
                  </a:lnTo>
                  <a:lnTo>
                    <a:pt x="501817" y="1269949"/>
                  </a:lnTo>
                  <a:lnTo>
                    <a:pt x="547744" y="1278474"/>
                  </a:lnTo>
                  <a:lnTo>
                    <a:pt x="594754" y="1283680"/>
                  </a:lnTo>
                  <a:lnTo>
                    <a:pt x="642721" y="1285443"/>
                  </a:lnTo>
                  <a:lnTo>
                    <a:pt x="690690" y="1283680"/>
                  </a:lnTo>
                  <a:lnTo>
                    <a:pt x="737701" y="1278474"/>
                  </a:lnTo>
                  <a:lnTo>
                    <a:pt x="783630" y="1269949"/>
                  </a:lnTo>
                  <a:lnTo>
                    <a:pt x="828353" y="1258230"/>
                  </a:lnTo>
                  <a:lnTo>
                    <a:pt x="871746" y="1243441"/>
                  </a:lnTo>
                  <a:lnTo>
                    <a:pt x="913684" y="1225706"/>
                  </a:lnTo>
                  <a:lnTo>
                    <a:pt x="954043" y="1205150"/>
                  </a:lnTo>
                  <a:lnTo>
                    <a:pt x="992699" y="1181896"/>
                  </a:lnTo>
                  <a:lnTo>
                    <a:pt x="1029527" y="1156069"/>
                  </a:lnTo>
                  <a:lnTo>
                    <a:pt x="1064404" y="1127794"/>
                  </a:lnTo>
                  <a:lnTo>
                    <a:pt x="1097205" y="1097194"/>
                  </a:lnTo>
                  <a:lnTo>
                    <a:pt x="1127805" y="1064394"/>
                  </a:lnTo>
                  <a:lnTo>
                    <a:pt x="1156081" y="1029517"/>
                  </a:lnTo>
                  <a:lnTo>
                    <a:pt x="1181908" y="992690"/>
                  </a:lnTo>
                  <a:lnTo>
                    <a:pt x="1205162" y="954034"/>
                  </a:lnTo>
                  <a:lnTo>
                    <a:pt x="1225719" y="913676"/>
                  </a:lnTo>
                  <a:lnTo>
                    <a:pt x="1243454" y="871739"/>
                  </a:lnTo>
                  <a:lnTo>
                    <a:pt x="1258243" y="828347"/>
                  </a:lnTo>
                  <a:lnTo>
                    <a:pt x="1269962" y="783626"/>
                  </a:lnTo>
                  <a:lnTo>
                    <a:pt x="1278487" y="737698"/>
                  </a:lnTo>
                  <a:lnTo>
                    <a:pt x="1283692" y="690688"/>
                  </a:lnTo>
                  <a:lnTo>
                    <a:pt x="1285455" y="642721"/>
                  </a:lnTo>
                  <a:lnTo>
                    <a:pt x="1283692" y="594754"/>
                  </a:lnTo>
                  <a:lnTo>
                    <a:pt x="1278487" y="547744"/>
                  </a:lnTo>
                  <a:lnTo>
                    <a:pt x="1269962" y="501817"/>
                  </a:lnTo>
                  <a:lnTo>
                    <a:pt x="1258243" y="457095"/>
                  </a:lnTo>
                  <a:lnTo>
                    <a:pt x="1243454" y="413703"/>
                  </a:lnTo>
                  <a:lnTo>
                    <a:pt x="1225719" y="371766"/>
                  </a:lnTo>
                  <a:lnTo>
                    <a:pt x="1205162" y="331408"/>
                  </a:lnTo>
                  <a:lnTo>
                    <a:pt x="1181908" y="292753"/>
                  </a:lnTo>
                  <a:lnTo>
                    <a:pt x="1156081" y="255925"/>
                  </a:lnTo>
                  <a:lnTo>
                    <a:pt x="1127805" y="221049"/>
                  </a:lnTo>
                  <a:lnTo>
                    <a:pt x="1097205" y="188248"/>
                  </a:lnTo>
                  <a:lnTo>
                    <a:pt x="1064404" y="157648"/>
                  </a:lnTo>
                  <a:lnTo>
                    <a:pt x="1029527" y="129373"/>
                  </a:lnTo>
                  <a:lnTo>
                    <a:pt x="992699" y="103546"/>
                  </a:lnTo>
                  <a:lnTo>
                    <a:pt x="954043" y="80292"/>
                  </a:lnTo>
                  <a:lnTo>
                    <a:pt x="913684" y="59736"/>
                  </a:lnTo>
                  <a:lnTo>
                    <a:pt x="871746" y="42001"/>
                  </a:lnTo>
                  <a:lnTo>
                    <a:pt x="828353" y="27212"/>
                  </a:lnTo>
                  <a:lnTo>
                    <a:pt x="783630" y="15493"/>
                  </a:lnTo>
                  <a:lnTo>
                    <a:pt x="737701" y="6968"/>
                  </a:lnTo>
                  <a:lnTo>
                    <a:pt x="690690" y="1762"/>
                  </a:lnTo>
                  <a:lnTo>
                    <a:pt x="642721" y="0"/>
                  </a:lnTo>
                  <a:close/>
                </a:path>
              </a:pathLst>
            </a:custGeom>
            <a:solidFill>
              <a:srgbClr val="C7964B"/>
            </a:solidFill>
          </p:spPr>
          <p:txBody>
            <a:bodyPr wrap="square" lIns="0" tIns="0" rIns="0" bIns="0" rtlCol="0"/>
            <a:lstStyle/>
            <a:p>
              <a:endParaRPr sz="1500"/>
            </a:p>
          </p:txBody>
        </p:sp>
        <p:sp>
          <p:nvSpPr>
            <p:cNvPr id="23" name="object 23"/>
            <p:cNvSpPr/>
            <p:nvPr/>
          </p:nvSpPr>
          <p:spPr>
            <a:xfrm>
              <a:off x="8346300" y="5002301"/>
              <a:ext cx="1125220" cy="1125220"/>
            </a:xfrm>
            <a:custGeom>
              <a:avLst/>
              <a:gdLst/>
              <a:ahLst/>
              <a:cxnLst/>
              <a:rect l="l" t="t" r="r" b="b"/>
              <a:pathLst>
                <a:path w="1125220" h="1125220">
                  <a:moveTo>
                    <a:pt x="1124762" y="562381"/>
                  </a:moveTo>
                  <a:lnTo>
                    <a:pt x="1124343" y="552513"/>
                  </a:lnTo>
                  <a:lnTo>
                    <a:pt x="1124343" y="518934"/>
                  </a:lnTo>
                  <a:lnTo>
                    <a:pt x="1117028" y="457339"/>
                  </a:lnTo>
                  <a:lnTo>
                    <a:pt x="1111656" y="443699"/>
                  </a:lnTo>
                  <a:lnTo>
                    <a:pt x="1106665" y="420585"/>
                  </a:lnTo>
                  <a:lnTo>
                    <a:pt x="1102969" y="408508"/>
                  </a:lnTo>
                  <a:lnTo>
                    <a:pt x="1102969" y="570179"/>
                  </a:lnTo>
                  <a:lnTo>
                    <a:pt x="1101115" y="611555"/>
                  </a:lnTo>
                  <a:lnTo>
                    <a:pt x="1099286" y="625017"/>
                  </a:lnTo>
                  <a:lnTo>
                    <a:pt x="1099286" y="619671"/>
                  </a:lnTo>
                  <a:lnTo>
                    <a:pt x="1091298" y="598208"/>
                  </a:lnTo>
                  <a:lnTo>
                    <a:pt x="1091298" y="673912"/>
                  </a:lnTo>
                  <a:lnTo>
                    <a:pt x="1083970" y="706031"/>
                  </a:lnTo>
                  <a:lnTo>
                    <a:pt x="1069428" y="750951"/>
                  </a:lnTo>
                  <a:lnTo>
                    <a:pt x="1051166" y="794067"/>
                  </a:lnTo>
                  <a:lnTo>
                    <a:pt x="1041869" y="811618"/>
                  </a:lnTo>
                  <a:lnTo>
                    <a:pt x="1041869" y="776770"/>
                  </a:lnTo>
                  <a:lnTo>
                    <a:pt x="1049185" y="725614"/>
                  </a:lnTo>
                  <a:lnTo>
                    <a:pt x="1072146" y="690118"/>
                  </a:lnTo>
                  <a:lnTo>
                    <a:pt x="1091298" y="673912"/>
                  </a:lnTo>
                  <a:lnTo>
                    <a:pt x="1091298" y="598208"/>
                  </a:lnTo>
                  <a:lnTo>
                    <a:pt x="1090930" y="597217"/>
                  </a:lnTo>
                  <a:lnTo>
                    <a:pt x="1099286" y="572173"/>
                  </a:lnTo>
                  <a:lnTo>
                    <a:pt x="1102969" y="570179"/>
                  </a:lnTo>
                  <a:lnTo>
                    <a:pt x="1102969" y="408508"/>
                  </a:lnTo>
                  <a:lnTo>
                    <a:pt x="1075893" y="333121"/>
                  </a:lnTo>
                  <a:lnTo>
                    <a:pt x="1055420" y="292023"/>
                  </a:lnTo>
                  <a:lnTo>
                    <a:pt x="1031760" y="252907"/>
                  </a:lnTo>
                  <a:lnTo>
                    <a:pt x="1013688" y="227863"/>
                  </a:lnTo>
                  <a:lnTo>
                    <a:pt x="1013688" y="429158"/>
                  </a:lnTo>
                  <a:lnTo>
                    <a:pt x="981329" y="421855"/>
                  </a:lnTo>
                  <a:lnTo>
                    <a:pt x="975067" y="418719"/>
                  </a:lnTo>
                  <a:lnTo>
                    <a:pt x="945845" y="420814"/>
                  </a:lnTo>
                  <a:lnTo>
                    <a:pt x="930186" y="418719"/>
                  </a:lnTo>
                  <a:lnTo>
                    <a:pt x="906170" y="429158"/>
                  </a:lnTo>
                  <a:lnTo>
                    <a:pt x="888428" y="420814"/>
                  </a:lnTo>
                  <a:lnTo>
                    <a:pt x="866508" y="406196"/>
                  </a:lnTo>
                  <a:lnTo>
                    <a:pt x="840409" y="378015"/>
                  </a:lnTo>
                  <a:lnTo>
                    <a:pt x="817448" y="375932"/>
                  </a:lnTo>
                  <a:lnTo>
                    <a:pt x="772566" y="376974"/>
                  </a:lnTo>
                  <a:lnTo>
                    <a:pt x="702627" y="408292"/>
                  </a:lnTo>
                  <a:lnTo>
                    <a:pt x="673392" y="441680"/>
                  </a:lnTo>
                  <a:lnTo>
                    <a:pt x="658774" y="484492"/>
                  </a:lnTo>
                  <a:lnTo>
                    <a:pt x="658774" y="525195"/>
                  </a:lnTo>
                  <a:lnTo>
                    <a:pt x="647293" y="538759"/>
                  </a:lnTo>
                  <a:lnTo>
                    <a:pt x="647293" y="600354"/>
                  </a:lnTo>
                  <a:lnTo>
                    <a:pt x="678611" y="628535"/>
                  </a:lnTo>
                  <a:lnTo>
                    <a:pt x="705751" y="650455"/>
                  </a:lnTo>
                  <a:lnTo>
                    <a:pt x="753770" y="645236"/>
                  </a:lnTo>
                  <a:lnTo>
                    <a:pt x="801789" y="656729"/>
                  </a:lnTo>
                  <a:lnTo>
                    <a:pt x="830491" y="667156"/>
                  </a:lnTo>
                  <a:lnTo>
                    <a:pt x="848766" y="688035"/>
                  </a:lnTo>
                  <a:lnTo>
                    <a:pt x="853986" y="712038"/>
                  </a:lnTo>
                  <a:lnTo>
                    <a:pt x="860247" y="738149"/>
                  </a:lnTo>
                  <a:lnTo>
                    <a:pt x="873810" y="764235"/>
                  </a:lnTo>
                  <a:lnTo>
                    <a:pt x="883208" y="790333"/>
                  </a:lnTo>
                  <a:lnTo>
                    <a:pt x="879030" y="814349"/>
                  </a:lnTo>
                  <a:lnTo>
                    <a:pt x="858151" y="828954"/>
                  </a:lnTo>
                  <a:lnTo>
                    <a:pt x="857110" y="848791"/>
                  </a:lnTo>
                  <a:lnTo>
                    <a:pt x="858151" y="863396"/>
                  </a:lnTo>
                  <a:lnTo>
                    <a:pt x="875906" y="894715"/>
                  </a:lnTo>
                  <a:lnTo>
                    <a:pt x="877989" y="917689"/>
                  </a:lnTo>
                  <a:lnTo>
                    <a:pt x="887387" y="947953"/>
                  </a:lnTo>
                  <a:lnTo>
                    <a:pt x="910348" y="974051"/>
                  </a:lnTo>
                  <a:lnTo>
                    <a:pt x="914273" y="972693"/>
                  </a:lnTo>
                  <a:lnTo>
                    <a:pt x="910717" y="975956"/>
                  </a:lnTo>
                  <a:lnTo>
                    <a:pt x="874153" y="1004239"/>
                  </a:lnTo>
                  <a:lnTo>
                    <a:pt x="835202" y="1029373"/>
                  </a:lnTo>
                  <a:lnTo>
                    <a:pt x="794067" y="1051179"/>
                  </a:lnTo>
                  <a:lnTo>
                    <a:pt x="750951" y="1069441"/>
                  </a:lnTo>
                  <a:lnTo>
                    <a:pt x="706031" y="1083983"/>
                  </a:lnTo>
                  <a:lnTo>
                    <a:pt x="659498" y="1094613"/>
                  </a:lnTo>
                  <a:lnTo>
                    <a:pt x="611555" y="1101128"/>
                  </a:lnTo>
                  <a:lnTo>
                    <a:pt x="562381" y="1103337"/>
                  </a:lnTo>
                  <a:lnTo>
                    <a:pt x="513219" y="1101128"/>
                  </a:lnTo>
                  <a:lnTo>
                    <a:pt x="465277" y="1094613"/>
                  </a:lnTo>
                  <a:lnTo>
                    <a:pt x="418744" y="1083983"/>
                  </a:lnTo>
                  <a:lnTo>
                    <a:pt x="395846" y="1076579"/>
                  </a:lnTo>
                  <a:lnTo>
                    <a:pt x="395846" y="1074407"/>
                  </a:lnTo>
                  <a:lnTo>
                    <a:pt x="385406" y="1059802"/>
                  </a:lnTo>
                  <a:lnTo>
                    <a:pt x="384365" y="1038923"/>
                  </a:lnTo>
                  <a:lnTo>
                    <a:pt x="402107" y="1011783"/>
                  </a:lnTo>
                  <a:lnTo>
                    <a:pt x="420903" y="1010729"/>
                  </a:lnTo>
                  <a:lnTo>
                    <a:pt x="420903" y="995070"/>
                  </a:lnTo>
                  <a:lnTo>
                    <a:pt x="438645" y="971067"/>
                  </a:lnTo>
                  <a:lnTo>
                    <a:pt x="464743" y="942886"/>
                  </a:lnTo>
                  <a:lnTo>
                    <a:pt x="464743" y="922007"/>
                  </a:lnTo>
                  <a:lnTo>
                    <a:pt x="491883" y="899045"/>
                  </a:lnTo>
                  <a:lnTo>
                    <a:pt x="517982" y="872947"/>
                  </a:lnTo>
                  <a:lnTo>
                    <a:pt x="517982" y="854163"/>
                  </a:lnTo>
                  <a:lnTo>
                    <a:pt x="524243" y="831189"/>
                  </a:lnTo>
                  <a:lnTo>
                    <a:pt x="524243" y="810323"/>
                  </a:lnTo>
                  <a:lnTo>
                    <a:pt x="535724" y="788403"/>
                  </a:lnTo>
                  <a:lnTo>
                    <a:pt x="540943" y="780046"/>
                  </a:lnTo>
                  <a:lnTo>
                    <a:pt x="540943" y="743508"/>
                  </a:lnTo>
                  <a:lnTo>
                    <a:pt x="527367" y="730986"/>
                  </a:lnTo>
                  <a:lnTo>
                    <a:pt x="490842" y="720547"/>
                  </a:lnTo>
                  <a:lnTo>
                    <a:pt x="459524" y="711149"/>
                  </a:lnTo>
                  <a:lnTo>
                    <a:pt x="437603" y="691324"/>
                  </a:lnTo>
                  <a:lnTo>
                    <a:pt x="421944" y="671487"/>
                  </a:lnTo>
                  <a:lnTo>
                    <a:pt x="397929" y="645388"/>
                  </a:lnTo>
                  <a:lnTo>
                    <a:pt x="354139" y="620953"/>
                  </a:lnTo>
                  <a:lnTo>
                    <a:pt x="354139" y="1061110"/>
                  </a:lnTo>
                  <a:lnTo>
                    <a:pt x="330695" y="1051179"/>
                  </a:lnTo>
                  <a:lnTo>
                    <a:pt x="289572" y="1029373"/>
                  </a:lnTo>
                  <a:lnTo>
                    <a:pt x="250621" y="1004239"/>
                  </a:lnTo>
                  <a:lnTo>
                    <a:pt x="214058" y="975956"/>
                  </a:lnTo>
                  <a:lnTo>
                    <a:pt x="180060" y="944714"/>
                  </a:lnTo>
                  <a:lnTo>
                    <a:pt x="148818" y="910717"/>
                  </a:lnTo>
                  <a:lnTo>
                    <a:pt x="120535" y="874153"/>
                  </a:lnTo>
                  <a:lnTo>
                    <a:pt x="95402" y="835202"/>
                  </a:lnTo>
                  <a:lnTo>
                    <a:pt x="73609" y="794067"/>
                  </a:lnTo>
                  <a:lnTo>
                    <a:pt x="55333" y="750951"/>
                  </a:lnTo>
                  <a:lnTo>
                    <a:pt x="40792" y="706031"/>
                  </a:lnTo>
                  <a:lnTo>
                    <a:pt x="30175" y="659498"/>
                  </a:lnTo>
                  <a:lnTo>
                    <a:pt x="23660" y="611555"/>
                  </a:lnTo>
                  <a:lnTo>
                    <a:pt x="21437" y="562381"/>
                  </a:lnTo>
                  <a:lnTo>
                    <a:pt x="23660" y="513219"/>
                  </a:lnTo>
                  <a:lnTo>
                    <a:pt x="30175" y="465277"/>
                  </a:lnTo>
                  <a:lnTo>
                    <a:pt x="40792" y="418744"/>
                  </a:lnTo>
                  <a:lnTo>
                    <a:pt x="51371" y="386067"/>
                  </a:lnTo>
                  <a:lnTo>
                    <a:pt x="51371" y="401129"/>
                  </a:lnTo>
                  <a:lnTo>
                    <a:pt x="41986" y="416788"/>
                  </a:lnTo>
                  <a:lnTo>
                    <a:pt x="41986" y="453313"/>
                  </a:lnTo>
                  <a:lnTo>
                    <a:pt x="54508" y="475234"/>
                  </a:lnTo>
                  <a:lnTo>
                    <a:pt x="60769" y="513854"/>
                  </a:lnTo>
                  <a:lnTo>
                    <a:pt x="75387" y="539965"/>
                  </a:lnTo>
                  <a:lnTo>
                    <a:pt x="99390" y="554570"/>
                  </a:lnTo>
                  <a:lnTo>
                    <a:pt x="135928" y="566051"/>
                  </a:lnTo>
                  <a:lnTo>
                    <a:pt x="154711" y="584847"/>
                  </a:lnTo>
                  <a:lnTo>
                    <a:pt x="173507" y="610933"/>
                  </a:lnTo>
                  <a:lnTo>
                    <a:pt x="191249" y="620331"/>
                  </a:lnTo>
                  <a:lnTo>
                    <a:pt x="220472" y="625551"/>
                  </a:lnTo>
                  <a:lnTo>
                    <a:pt x="220472" y="665226"/>
                  </a:lnTo>
                  <a:lnTo>
                    <a:pt x="210045" y="674624"/>
                  </a:lnTo>
                  <a:lnTo>
                    <a:pt x="198551" y="695490"/>
                  </a:lnTo>
                  <a:lnTo>
                    <a:pt x="197510" y="729945"/>
                  </a:lnTo>
                  <a:lnTo>
                    <a:pt x="212128" y="764387"/>
                  </a:lnTo>
                  <a:lnTo>
                    <a:pt x="220472" y="785266"/>
                  </a:lnTo>
                  <a:lnTo>
                    <a:pt x="240309" y="816584"/>
                  </a:lnTo>
                  <a:lnTo>
                    <a:pt x="259105" y="830148"/>
                  </a:lnTo>
                  <a:lnTo>
                    <a:pt x="286245" y="847902"/>
                  </a:lnTo>
                  <a:lnTo>
                    <a:pt x="294589" y="862507"/>
                  </a:lnTo>
                  <a:lnTo>
                    <a:pt x="294589" y="895908"/>
                  </a:lnTo>
                  <a:lnTo>
                    <a:pt x="303987" y="920965"/>
                  </a:lnTo>
                  <a:lnTo>
                    <a:pt x="310248" y="955408"/>
                  </a:lnTo>
                  <a:lnTo>
                    <a:pt x="317563" y="1000302"/>
                  </a:lnTo>
                  <a:lnTo>
                    <a:pt x="332168" y="1036840"/>
                  </a:lnTo>
                  <a:lnTo>
                    <a:pt x="345744" y="1051445"/>
                  </a:lnTo>
                  <a:lnTo>
                    <a:pt x="354139" y="1061110"/>
                  </a:lnTo>
                  <a:lnTo>
                    <a:pt x="354139" y="620953"/>
                  </a:lnTo>
                  <a:lnTo>
                    <a:pt x="353047" y="620331"/>
                  </a:lnTo>
                  <a:lnTo>
                    <a:pt x="337388" y="605726"/>
                  </a:lnTo>
                  <a:lnTo>
                    <a:pt x="298767" y="600506"/>
                  </a:lnTo>
                  <a:lnTo>
                    <a:pt x="267449" y="590067"/>
                  </a:lnTo>
                  <a:lnTo>
                    <a:pt x="251790" y="593191"/>
                  </a:lnTo>
                  <a:lnTo>
                    <a:pt x="222567" y="603631"/>
                  </a:lnTo>
                  <a:lnTo>
                    <a:pt x="201688" y="603631"/>
                  </a:lnTo>
                  <a:lnTo>
                    <a:pt x="179768" y="596328"/>
                  </a:lnTo>
                  <a:lnTo>
                    <a:pt x="176644" y="573354"/>
                  </a:lnTo>
                  <a:lnTo>
                    <a:pt x="169329" y="554570"/>
                  </a:lnTo>
                  <a:lnTo>
                    <a:pt x="151587" y="538911"/>
                  </a:lnTo>
                  <a:lnTo>
                    <a:pt x="155765" y="524306"/>
                  </a:lnTo>
                  <a:lnTo>
                    <a:pt x="143230" y="519087"/>
                  </a:lnTo>
                  <a:lnTo>
                    <a:pt x="131749" y="522211"/>
                  </a:lnTo>
                  <a:lnTo>
                    <a:pt x="108788" y="520128"/>
                  </a:lnTo>
                  <a:lnTo>
                    <a:pt x="96253" y="495071"/>
                  </a:lnTo>
                  <a:lnTo>
                    <a:pt x="99390" y="473151"/>
                  </a:lnTo>
                  <a:lnTo>
                    <a:pt x="117144" y="456450"/>
                  </a:lnTo>
                  <a:lnTo>
                    <a:pt x="140106" y="449148"/>
                  </a:lnTo>
                  <a:lnTo>
                    <a:pt x="159931" y="440791"/>
                  </a:lnTo>
                  <a:lnTo>
                    <a:pt x="175590" y="428269"/>
                  </a:lnTo>
                  <a:lnTo>
                    <a:pt x="199605" y="435571"/>
                  </a:lnTo>
                  <a:lnTo>
                    <a:pt x="218389" y="455409"/>
                  </a:lnTo>
                  <a:lnTo>
                    <a:pt x="221526" y="425132"/>
                  </a:lnTo>
                  <a:lnTo>
                    <a:pt x="240309" y="408432"/>
                  </a:lnTo>
                  <a:lnTo>
                    <a:pt x="271627" y="378155"/>
                  </a:lnTo>
                  <a:lnTo>
                    <a:pt x="291465" y="354152"/>
                  </a:lnTo>
                  <a:lnTo>
                    <a:pt x="314426" y="323875"/>
                  </a:lnTo>
                  <a:lnTo>
                    <a:pt x="336346" y="313448"/>
                  </a:lnTo>
                  <a:lnTo>
                    <a:pt x="352005" y="300913"/>
                  </a:lnTo>
                  <a:lnTo>
                    <a:pt x="396887" y="299872"/>
                  </a:lnTo>
                  <a:lnTo>
                    <a:pt x="398983" y="286296"/>
                  </a:lnTo>
                  <a:lnTo>
                    <a:pt x="396887" y="275869"/>
                  </a:lnTo>
                  <a:lnTo>
                    <a:pt x="388543" y="256032"/>
                  </a:lnTo>
                  <a:lnTo>
                    <a:pt x="422986" y="260210"/>
                  </a:lnTo>
                  <a:lnTo>
                    <a:pt x="448043" y="245592"/>
                  </a:lnTo>
                  <a:lnTo>
                    <a:pt x="446989" y="266471"/>
                  </a:lnTo>
                  <a:lnTo>
                    <a:pt x="439686" y="267512"/>
                  </a:lnTo>
                  <a:lnTo>
                    <a:pt x="461606" y="271691"/>
                  </a:lnTo>
                  <a:lnTo>
                    <a:pt x="459524" y="228892"/>
                  </a:lnTo>
                  <a:lnTo>
                    <a:pt x="431342" y="195491"/>
                  </a:lnTo>
                  <a:lnTo>
                    <a:pt x="413588" y="186093"/>
                  </a:lnTo>
                  <a:lnTo>
                    <a:pt x="401066" y="175653"/>
                  </a:lnTo>
                  <a:lnTo>
                    <a:pt x="386448" y="185051"/>
                  </a:lnTo>
                  <a:lnTo>
                    <a:pt x="360349" y="197573"/>
                  </a:lnTo>
                  <a:lnTo>
                    <a:pt x="341566" y="210096"/>
                  </a:lnTo>
                  <a:lnTo>
                    <a:pt x="337388" y="224713"/>
                  </a:lnTo>
                  <a:lnTo>
                    <a:pt x="319646" y="240372"/>
                  </a:lnTo>
                  <a:lnTo>
                    <a:pt x="303987" y="235153"/>
                  </a:lnTo>
                  <a:lnTo>
                    <a:pt x="291465" y="226796"/>
                  </a:lnTo>
                  <a:lnTo>
                    <a:pt x="291465" y="206971"/>
                  </a:lnTo>
                  <a:lnTo>
                    <a:pt x="296684" y="194437"/>
                  </a:lnTo>
                  <a:lnTo>
                    <a:pt x="320687" y="188175"/>
                  </a:lnTo>
                  <a:lnTo>
                    <a:pt x="355142" y="175653"/>
                  </a:lnTo>
                  <a:lnTo>
                    <a:pt x="369747" y="166255"/>
                  </a:lnTo>
                  <a:lnTo>
                    <a:pt x="391668" y="154774"/>
                  </a:lnTo>
                  <a:lnTo>
                    <a:pt x="420903" y="147472"/>
                  </a:lnTo>
                  <a:lnTo>
                    <a:pt x="421944" y="168351"/>
                  </a:lnTo>
                  <a:lnTo>
                    <a:pt x="446989" y="167297"/>
                  </a:lnTo>
                  <a:lnTo>
                    <a:pt x="460565" y="156870"/>
                  </a:lnTo>
                  <a:lnTo>
                    <a:pt x="484568" y="154774"/>
                  </a:lnTo>
                  <a:lnTo>
                    <a:pt x="469963" y="134937"/>
                  </a:lnTo>
                  <a:lnTo>
                    <a:pt x="441782" y="129717"/>
                  </a:lnTo>
                  <a:lnTo>
                    <a:pt x="411505" y="129717"/>
                  </a:lnTo>
                  <a:lnTo>
                    <a:pt x="387489" y="141211"/>
                  </a:lnTo>
                  <a:lnTo>
                    <a:pt x="363486" y="153733"/>
                  </a:lnTo>
                  <a:lnTo>
                    <a:pt x="345744" y="149555"/>
                  </a:lnTo>
                  <a:lnTo>
                    <a:pt x="332168" y="155816"/>
                  </a:lnTo>
                  <a:lnTo>
                    <a:pt x="303987" y="157911"/>
                  </a:lnTo>
                  <a:lnTo>
                    <a:pt x="287286" y="149555"/>
                  </a:lnTo>
                  <a:lnTo>
                    <a:pt x="258051" y="143294"/>
                  </a:lnTo>
                  <a:lnTo>
                    <a:pt x="235089" y="157911"/>
                  </a:lnTo>
                  <a:lnTo>
                    <a:pt x="257009" y="172516"/>
                  </a:lnTo>
                  <a:lnTo>
                    <a:pt x="238226" y="174612"/>
                  </a:lnTo>
                  <a:lnTo>
                    <a:pt x="201688" y="175653"/>
                  </a:lnTo>
                  <a:lnTo>
                    <a:pt x="143891" y="220433"/>
                  </a:lnTo>
                  <a:lnTo>
                    <a:pt x="148818" y="214058"/>
                  </a:lnTo>
                  <a:lnTo>
                    <a:pt x="180060" y="180060"/>
                  </a:lnTo>
                  <a:lnTo>
                    <a:pt x="214058" y="148818"/>
                  </a:lnTo>
                  <a:lnTo>
                    <a:pt x="250621" y="120535"/>
                  </a:lnTo>
                  <a:lnTo>
                    <a:pt x="289572" y="95402"/>
                  </a:lnTo>
                  <a:lnTo>
                    <a:pt x="330695" y="73609"/>
                  </a:lnTo>
                  <a:lnTo>
                    <a:pt x="373824" y="55333"/>
                  </a:lnTo>
                  <a:lnTo>
                    <a:pt x="418744" y="40792"/>
                  </a:lnTo>
                  <a:lnTo>
                    <a:pt x="465277" y="30175"/>
                  </a:lnTo>
                  <a:lnTo>
                    <a:pt x="513219" y="23660"/>
                  </a:lnTo>
                  <a:lnTo>
                    <a:pt x="562381" y="21437"/>
                  </a:lnTo>
                  <a:lnTo>
                    <a:pt x="611555" y="23660"/>
                  </a:lnTo>
                  <a:lnTo>
                    <a:pt x="659498" y="30175"/>
                  </a:lnTo>
                  <a:lnTo>
                    <a:pt x="706031" y="40792"/>
                  </a:lnTo>
                  <a:lnTo>
                    <a:pt x="750951" y="55333"/>
                  </a:lnTo>
                  <a:lnTo>
                    <a:pt x="794067" y="73609"/>
                  </a:lnTo>
                  <a:lnTo>
                    <a:pt x="835202" y="95402"/>
                  </a:lnTo>
                  <a:lnTo>
                    <a:pt x="874153" y="120535"/>
                  </a:lnTo>
                  <a:lnTo>
                    <a:pt x="910717" y="148818"/>
                  </a:lnTo>
                  <a:lnTo>
                    <a:pt x="944714" y="180060"/>
                  </a:lnTo>
                  <a:lnTo>
                    <a:pt x="974725" y="212725"/>
                  </a:lnTo>
                  <a:lnTo>
                    <a:pt x="910348" y="178638"/>
                  </a:lnTo>
                  <a:lnTo>
                    <a:pt x="874852" y="178638"/>
                  </a:lnTo>
                  <a:lnTo>
                    <a:pt x="840409" y="184899"/>
                  </a:lnTo>
                  <a:lnTo>
                    <a:pt x="818489" y="193243"/>
                  </a:lnTo>
                  <a:lnTo>
                    <a:pt x="810133" y="200558"/>
                  </a:lnTo>
                  <a:lnTo>
                    <a:pt x="817448" y="209956"/>
                  </a:lnTo>
                  <a:lnTo>
                    <a:pt x="837285" y="209956"/>
                  </a:lnTo>
                  <a:lnTo>
                    <a:pt x="841451" y="235000"/>
                  </a:lnTo>
                  <a:lnTo>
                    <a:pt x="860247" y="235000"/>
                  </a:lnTo>
                  <a:lnTo>
                    <a:pt x="860247" y="220395"/>
                  </a:lnTo>
                  <a:lnTo>
                    <a:pt x="867549" y="198475"/>
                  </a:lnTo>
                  <a:lnTo>
                    <a:pt x="890511" y="219341"/>
                  </a:lnTo>
                  <a:lnTo>
                    <a:pt x="910348" y="230822"/>
                  </a:lnTo>
                  <a:lnTo>
                    <a:pt x="890511" y="235000"/>
                  </a:lnTo>
                  <a:lnTo>
                    <a:pt x="880071" y="249618"/>
                  </a:lnTo>
                  <a:lnTo>
                    <a:pt x="849807" y="244398"/>
                  </a:lnTo>
                  <a:lnTo>
                    <a:pt x="833107" y="244398"/>
                  </a:lnTo>
                  <a:lnTo>
                    <a:pt x="821626" y="249618"/>
                  </a:lnTo>
                  <a:lnTo>
                    <a:pt x="798652" y="257975"/>
                  </a:lnTo>
                  <a:lnTo>
                    <a:pt x="779868" y="273621"/>
                  </a:lnTo>
                  <a:lnTo>
                    <a:pt x="763168" y="283019"/>
                  </a:lnTo>
                  <a:lnTo>
                    <a:pt x="763168" y="312254"/>
                  </a:lnTo>
                  <a:lnTo>
                    <a:pt x="740206" y="318516"/>
                  </a:lnTo>
                  <a:lnTo>
                    <a:pt x="719328" y="318516"/>
                  </a:lnTo>
                  <a:lnTo>
                    <a:pt x="706793" y="341477"/>
                  </a:lnTo>
                  <a:lnTo>
                    <a:pt x="706793" y="357136"/>
                  </a:lnTo>
                  <a:lnTo>
                    <a:pt x="731850" y="371754"/>
                  </a:lnTo>
                  <a:lnTo>
                    <a:pt x="770470" y="363397"/>
                  </a:lnTo>
                  <a:lnTo>
                    <a:pt x="773607" y="350875"/>
                  </a:lnTo>
                  <a:lnTo>
                    <a:pt x="785088" y="339394"/>
                  </a:lnTo>
                  <a:lnTo>
                    <a:pt x="808570" y="326859"/>
                  </a:lnTo>
                  <a:lnTo>
                    <a:pt x="827887" y="314337"/>
                  </a:lnTo>
                  <a:lnTo>
                    <a:pt x="889469" y="358178"/>
                  </a:lnTo>
                  <a:lnTo>
                    <a:pt x="874852" y="326859"/>
                  </a:lnTo>
                  <a:lnTo>
                    <a:pt x="874852" y="317474"/>
                  </a:lnTo>
                  <a:lnTo>
                    <a:pt x="897826" y="333133"/>
                  </a:lnTo>
                  <a:lnTo>
                    <a:pt x="910348" y="353999"/>
                  </a:lnTo>
                  <a:lnTo>
                    <a:pt x="928090" y="376974"/>
                  </a:lnTo>
                  <a:lnTo>
                    <a:pt x="935405" y="344601"/>
                  </a:lnTo>
                  <a:lnTo>
                    <a:pt x="945845" y="366522"/>
                  </a:lnTo>
                  <a:lnTo>
                    <a:pt x="963587" y="384276"/>
                  </a:lnTo>
                  <a:lnTo>
                    <a:pt x="995946" y="390537"/>
                  </a:lnTo>
                  <a:lnTo>
                    <a:pt x="1006386" y="409333"/>
                  </a:lnTo>
                  <a:lnTo>
                    <a:pt x="1013688" y="429158"/>
                  </a:lnTo>
                  <a:lnTo>
                    <a:pt x="1013688" y="227863"/>
                  </a:lnTo>
                  <a:lnTo>
                    <a:pt x="975614" y="181305"/>
                  </a:lnTo>
                  <a:lnTo>
                    <a:pt x="943470" y="149161"/>
                  </a:lnTo>
                  <a:lnTo>
                    <a:pt x="908824" y="119672"/>
                  </a:lnTo>
                  <a:lnTo>
                    <a:pt x="871855" y="93014"/>
                  </a:lnTo>
                  <a:lnTo>
                    <a:pt x="832739" y="69354"/>
                  </a:lnTo>
                  <a:lnTo>
                    <a:pt x="791641" y="48869"/>
                  </a:lnTo>
                  <a:lnTo>
                    <a:pt x="748741" y="31737"/>
                  </a:lnTo>
                  <a:lnTo>
                    <a:pt x="704189" y="18110"/>
                  </a:lnTo>
                  <a:lnTo>
                    <a:pt x="658164" y="8166"/>
                  </a:lnTo>
                  <a:lnTo>
                    <a:pt x="610844" y="2070"/>
                  </a:lnTo>
                  <a:lnTo>
                    <a:pt x="562381" y="0"/>
                  </a:lnTo>
                  <a:lnTo>
                    <a:pt x="513930" y="2070"/>
                  </a:lnTo>
                  <a:lnTo>
                    <a:pt x="466610" y="8166"/>
                  </a:lnTo>
                  <a:lnTo>
                    <a:pt x="420585" y="18110"/>
                  </a:lnTo>
                  <a:lnTo>
                    <a:pt x="376034" y="31737"/>
                  </a:lnTo>
                  <a:lnTo>
                    <a:pt x="333133" y="48869"/>
                  </a:lnTo>
                  <a:lnTo>
                    <a:pt x="292036" y="69354"/>
                  </a:lnTo>
                  <a:lnTo>
                    <a:pt x="252920" y="93014"/>
                  </a:lnTo>
                  <a:lnTo>
                    <a:pt x="215950" y="119672"/>
                  </a:lnTo>
                  <a:lnTo>
                    <a:pt x="181305" y="149161"/>
                  </a:lnTo>
                  <a:lnTo>
                    <a:pt x="149161" y="181305"/>
                  </a:lnTo>
                  <a:lnTo>
                    <a:pt x="119672" y="215950"/>
                  </a:lnTo>
                  <a:lnTo>
                    <a:pt x="93014" y="252907"/>
                  </a:lnTo>
                  <a:lnTo>
                    <a:pt x="69354" y="292023"/>
                  </a:lnTo>
                  <a:lnTo>
                    <a:pt x="48869" y="333121"/>
                  </a:lnTo>
                  <a:lnTo>
                    <a:pt x="31737" y="376034"/>
                  </a:lnTo>
                  <a:lnTo>
                    <a:pt x="18110" y="420585"/>
                  </a:lnTo>
                  <a:lnTo>
                    <a:pt x="8166" y="466610"/>
                  </a:lnTo>
                  <a:lnTo>
                    <a:pt x="2070" y="513930"/>
                  </a:lnTo>
                  <a:lnTo>
                    <a:pt x="0" y="562381"/>
                  </a:lnTo>
                  <a:lnTo>
                    <a:pt x="2070" y="610844"/>
                  </a:lnTo>
                  <a:lnTo>
                    <a:pt x="8166" y="658164"/>
                  </a:lnTo>
                  <a:lnTo>
                    <a:pt x="18110" y="704189"/>
                  </a:lnTo>
                  <a:lnTo>
                    <a:pt x="31737" y="748728"/>
                  </a:lnTo>
                  <a:lnTo>
                    <a:pt x="48869" y="791641"/>
                  </a:lnTo>
                  <a:lnTo>
                    <a:pt x="69354" y="832739"/>
                  </a:lnTo>
                  <a:lnTo>
                    <a:pt x="93014" y="871855"/>
                  </a:lnTo>
                  <a:lnTo>
                    <a:pt x="119672" y="908824"/>
                  </a:lnTo>
                  <a:lnTo>
                    <a:pt x="149161" y="943470"/>
                  </a:lnTo>
                  <a:lnTo>
                    <a:pt x="181305" y="975614"/>
                  </a:lnTo>
                  <a:lnTo>
                    <a:pt x="215950" y="1005103"/>
                  </a:lnTo>
                  <a:lnTo>
                    <a:pt x="252920" y="1031760"/>
                  </a:lnTo>
                  <a:lnTo>
                    <a:pt x="292036" y="1055420"/>
                  </a:lnTo>
                  <a:lnTo>
                    <a:pt x="333133" y="1075893"/>
                  </a:lnTo>
                  <a:lnTo>
                    <a:pt x="376034" y="1093038"/>
                  </a:lnTo>
                  <a:lnTo>
                    <a:pt x="420585" y="1106665"/>
                  </a:lnTo>
                  <a:lnTo>
                    <a:pt x="466610" y="1116609"/>
                  </a:lnTo>
                  <a:lnTo>
                    <a:pt x="513930" y="1122692"/>
                  </a:lnTo>
                  <a:lnTo>
                    <a:pt x="562381" y="1124762"/>
                  </a:lnTo>
                  <a:lnTo>
                    <a:pt x="610844" y="1122692"/>
                  </a:lnTo>
                  <a:lnTo>
                    <a:pt x="658164" y="1116609"/>
                  </a:lnTo>
                  <a:lnTo>
                    <a:pt x="704189" y="1106665"/>
                  </a:lnTo>
                  <a:lnTo>
                    <a:pt x="715048" y="1103337"/>
                  </a:lnTo>
                  <a:lnTo>
                    <a:pt x="748741" y="1093038"/>
                  </a:lnTo>
                  <a:lnTo>
                    <a:pt x="791641" y="1075893"/>
                  </a:lnTo>
                  <a:lnTo>
                    <a:pt x="832739" y="1055420"/>
                  </a:lnTo>
                  <a:lnTo>
                    <a:pt x="871855" y="1031760"/>
                  </a:lnTo>
                  <a:lnTo>
                    <a:pt x="908824" y="1005103"/>
                  </a:lnTo>
                  <a:lnTo>
                    <a:pt x="943470" y="975614"/>
                  </a:lnTo>
                  <a:lnTo>
                    <a:pt x="975614" y="943470"/>
                  </a:lnTo>
                  <a:lnTo>
                    <a:pt x="1005103" y="908824"/>
                  </a:lnTo>
                  <a:lnTo>
                    <a:pt x="1031760" y="871855"/>
                  </a:lnTo>
                  <a:lnTo>
                    <a:pt x="1055420" y="832739"/>
                  </a:lnTo>
                  <a:lnTo>
                    <a:pt x="1075893" y="791641"/>
                  </a:lnTo>
                  <a:lnTo>
                    <a:pt x="1093038" y="748728"/>
                  </a:lnTo>
                  <a:lnTo>
                    <a:pt x="1106665" y="704189"/>
                  </a:lnTo>
                  <a:lnTo>
                    <a:pt x="1116609" y="658164"/>
                  </a:lnTo>
                  <a:lnTo>
                    <a:pt x="1122705" y="610844"/>
                  </a:lnTo>
                  <a:lnTo>
                    <a:pt x="1124762" y="562381"/>
                  </a:lnTo>
                  <a:close/>
                </a:path>
              </a:pathLst>
            </a:custGeom>
            <a:solidFill>
              <a:srgbClr val="FFFFFF"/>
            </a:solidFill>
          </p:spPr>
          <p:txBody>
            <a:bodyPr wrap="square" lIns="0" tIns="0" rIns="0" bIns="0" rtlCol="0"/>
            <a:lstStyle/>
            <a:p>
              <a:endParaRPr sz="1500"/>
            </a:p>
          </p:txBody>
        </p:sp>
      </p:grpSp>
      <p:sp>
        <p:nvSpPr>
          <p:cNvPr id="36" name="object 36">
            <a:extLst>
              <a:ext uri="{C183D7F6-B498-43B3-948B-1728B52AA6E4}">
                <adec:decorative xmlns:adec="http://schemas.microsoft.com/office/drawing/2017/decorative" val="1"/>
              </a:ext>
            </a:extLst>
          </p:cNvPr>
          <p:cNvSpPr/>
          <p:nvPr/>
        </p:nvSpPr>
        <p:spPr>
          <a:xfrm>
            <a:off x="1288944" y="2702163"/>
            <a:ext cx="2095500" cy="0"/>
          </a:xfrm>
          <a:custGeom>
            <a:avLst/>
            <a:gdLst/>
            <a:ahLst/>
            <a:cxnLst/>
            <a:rect l="l" t="t" r="r" b="b"/>
            <a:pathLst>
              <a:path w="2514600">
                <a:moveTo>
                  <a:pt x="0" y="0"/>
                </a:moveTo>
                <a:lnTo>
                  <a:pt x="2514600" y="0"/>
                </a:lnTo>
              </a:path>
            </a:pathLst>
          </a:custGeom>
          <a:ln w="12700">
            <a:solidFill>
              <a:srgbClr val="C18D46"/>
            </a:solidFill>
          </a:ln>
        </p:spPr>
        <p:txBody>
          <a:bodyPr wrap="square" lIns="0" tIns="0" rIns="0" bIns="0" rtlCol="0"/>
          <a:lstStyle/>
          <a:p>
            <a:endParaRPr sz="1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ACKNOWLEDGEMENT</a:t>
            </a:r>
            <a:r>
              <a:rPr spc="-37" dirty="0"/>
              <a:t> </a:t>
            </a:r>
            <a:r>
              <a:rPr spc="-8" dirty="0"/>
              <a:t>OF</a:t>
            </a:r>
            <a:r>
              <a:rPr spc="-33" dirty="0"/>
              <a:t> </a:t>
            </a:r>
            <a:r>
              <a:rPr spc="-17" dirty="0"/>
              <a:t>COUNTRY</a:t>
            </a:r>
          </a:p>
        </p:txBody>
      </p:sp>
      <p:sp>
        <p:nvSpPr>
          <p:cNvPr id="6" name="object 6"/>
          <p:cNvSpPr txBox="1"/>
          <p:nvPr/>
        </p:nvSpPr>
        <p:spPr>
          <a:xfrm>
            <a:off x="656167" y="1561042"/>
            <a:ext cx="4028568" cy="4319558"/>
          </a:xfrm>
          <a:prstGeom prst="rect">
            <a:avLst/>
          </a:prstGeom>
        </p:spPr>
        <p:txBody>
          <a:bodyPr vert="horz" wrap="square" lIns="0" tIns="10583" rIns="0" bIns="0" rtlCol="0">
            <a:spAutoFit/>
          </a:bodyPr>
          <a:lstStyle/>
          <a:p>
            <a:pPr marL="10583" marR="100538">
              <a:spcBef>
                <a:spcPts val="83"/>
              </a:spcBef>
            </a:pPr>
            <a:r>
              <a:rPr sz="2000" spc="-29">
                <a:solidFill>
                  <a:srgbClr val="231F20"/>
                </a:solidFill>
                <a:latin typeface="Calibri Light"/>
                <a:cs typeface="Calibri Light"/>
              </a:rPr>
              <a:t>We</a:t>
            </a:r>
            <a:r>
              <a:rPr sz="2000" spc="-12">
                <a:solidFill>
                  <a:srgbClr val="231F20"/>
                </a:solidFill>
                <a:latin typeface="Calibri Light"/>
                <a:cs typeface="Calibri Light"/>
              </a:rPr>
              <a:t> </a:t>
            </a:r>
            <a:r>
              <a:rPr sz="2000" spc="-4">
                <a:solidFill>
                  <a:srgbClr val="231F20"/>
                </a:solidFill>
                <a:latin typeface="Calibri Light"/>
                <a:cs typeface="Calibri Light"/>
              </a:rPr>
              <a:t>acknowledge</a:t>
            </a:r>
            <a:r>
              <a:rPr sz="2000" spc="-12">
                <a:solidFill>
                  <a:srgbClr val="231F20"/>
                </a:solidFill>
                <a:latin typeface="Calibri Light"/>
                <a:cs typeface="Calibri Light"/>
              </a:rPr>
              <a:t> </a:t>
            </a:r>
            <a:r>
              <a:rPr sz="2000">
                <a:solidFill>
                  <a:srgbClr val="231F20"/>
                </a:solidFill>
                <a:latin typeface="Calibri Light"/>
                <a:cs typeface="Calibri Light"/>
              </a:rPr>
              <a:t>the</a:t>
            </a:r>
            <a:r>
              <a:rPr sz="2000" spc="-4">
                <a:solidFill>
                  <a:srgbClr val="231F20"/>
                </a:solidFill>
                <a:latin typeface="Calibri Light"/>
                <a:cs typeface="Calibri Light"/>
              </a:rPr>
              <a:t> traditional</a:t>
            </a:r>
            <a:r>
              <a:rPr sz="2000" spc="-8">
                <a:solidFill>
                  <a:srgbClr val="231F20"/>
                </a:solidFill>
                <a:latin typeface="Calibri Light"/>
                <a:cs typeface="Calibri Light"/>
              </a:rPr>
              <a:t> custodians </a:t>
            </a:r>
            <a:r>
              <a:rPr sz="2000" spc="-4">
                <a:solidFill>
                  <a:srgbClr val="231F20"/>
                </a:solidFill>
                <a:latin typeface="Calibri Light"/>
                <a:cs typeface="Calibri Light"/>
              </a:rPr>
              <a:t>of </a:t>
            </a:r>
            <a:r>
              <a:rPr sz="2000">
                <a:solidFill>
                  <a:srgbClr val="231F20"/>
                </a:solidFill>
                <a:latin typeface="Calibri Light"/>
                <a:cs typeface="Calibri Light"/>
              </a:rPr>
              <a:t> the land </a:t>
            </a:r>
            <a:r>
              <a:rPr sz="2000" spc="-4">
                <a:solidFill>
                  <a:srgbClr val="231F20"/>
                </a:solidFill>
                <a:latin typeface="Calibri Light"/>
                <a:cs typeface="Calibri Light"/>
              </a:rPr>
              <a:t>on </a:t>
            </a:r>
            <a:r>
              <a:rPr sz="2000">
                <a:solidFill>
                  <a:srgbClr val="231F20"/>
                </a:solidFill>
                <a:latin typeface="Calibri Light"/>
                <a:cs typeface="Calibri Light"/>
              </a:rPr>
              <a:t>which </a:t>
            </a:r>
            <a:r>
              <a:rPr sz="2000" spc="-12">
                <a:solidFill>
                  <a:srgbClr val="231F20"/>
                </a:solidFill>
                <a:latin typeface="Calibri Light"/>
                <a:cs typeface="Calibri Light"/>
              </a:rPr>
              <a:t>we </a:t>
            </a:r>
            <a:r>
              <a:rPr sz="2000" spc="-4">
                <a:solidFill>
                  <a:srgbClr val="231F20"/>
                </a:solidFill>
                <a:latin typeface="Calibri Light"/>
                <a:cs typeface="Calibri Light"/>
              </a:rPr>
              <a:t>meet, </a:t>
            </a:r>
            <a:r>
              <a:rPr sz="2000">
                <a:solidFill>
                  <a:srgbClr val="231F20"/>
                </a:solidFill>
                <a:latin typeface="Calibri Light"/>
                <a:cs typeface="Calibri Light"/>
              </a:rPr>
              <a:t>who </a:t>
            </a:r>
            <a:r>
              <a:rPr sz="2000" spc="-12">
                <a:solidFill>
                  <a:srgbClr val="231F20"/>
                </a:solidFill>
                <a:latin typeface="Calibri Light"/>
                <a:cs typeface="Calibri Light"/>
              </a:rPr>
              <a:t>have </a:t>
            </a:r>
            <a:r>
              <a:rPr sz="2000" spc="-8">
                <a:solidFill>
                  <a:srgbClr val="231F20"/>
                </a:solidFill>
                <a:latin typeface="Calibri Light"/>
                <a:cs typeface="Calibri Light"/>
              </a:rPr>
              <a:t>never </a:t>
            </a:r>
            <a:r>
              <a:rPr sz="2000" spc="-4">
                <a:solidFill>
                  <a:srgbClr val="231F20"/>
                </a:solidFill>
                <a:latin typeface="Calibri Light"/>
                <a:cs typeface="Calibri Light"/>
              </a:rPr>
              <a:t> ceded </a:t>
            </a:r>
            <a:r>
              <a:rPr sz="2000">
                <a:solidFill>
                  <a:srgbClr val="231F20"/>
                </a:solidFill>
                <a:latin typeface="Calibri Light"/>
                <a:cs typeface="Calibri Light"/>
              </a:rPr>
              <a:t>their </a:t>
            </a:r>
            <a:r>
              <a:rPr sz="2000" spc="-8">
                <a:solidFill>
                  <a:srgbClr val="231F20"/>
                </a:solidFill>
                <a:latin typeface="Calibri Light"/>
                <a:cs typeface="Calibri Light"/>
              </a:rPr>
              <a:t>sovereignty </a:t>
            </a:r>
            <a:r>
              <a:rPr sz="2000">
                <a:solidFill>
                  <a:srgbClr val="231F20"/>
                </a:solidFill>
                <a:latin typeface="Calibri Light"/>
                <a:cs typeface="Calibri Light"/>
              </a:rPr>
              <a:t>– and </a:t>
            </a:r>
            <a:r>
              <a:rPr sz="2000" spc="-12">
                <a:solidFill>
                  <a:srgbClr val="231F20"/>
                </a:solidFill>
                <a:latin typeface="Calibri Light"/>
                <a:cs typeface="Calibri Light"/>
              </a:rPr>
              <a:t>pay </a:t>
            </a:r>
            <a:r>
              <a:rPr sz="2000" spc="-4">
                <a:solidFill>
                  <a:srgbClr val="231F20"/>
                </a:solidFill>
                <a:latin typeface="Calibri Light"/>
                <a:cs typeface="Calibri Light"/>
              </a:rPr>
              <a:t>our </a:t>
            </a:r>
            <a:r>
              <a:rPr sz="2000" spc="-8">
                <a:solidFill>
                  <a:srgbClr val="231F20"/>
                </a:solidFill>
                <a:latin typeface="Calibri Light"/>
                <a:cs typeface="Calibri Light"/>
              </a:rPr>
              <a:t>respects </a:t>
            </a:r>
            <a:r>
              <a:rPr sz="2000" spc="-329">
                <a:solidFill>
                  <a:srgbClr val="231F20"/>
                </a:solidFill>
                <a:latin typeface="Calibri Light"/>
                <a:cs typeface="Calibri Light"/>
              </a:rPr>
              <a:t> </a:t>
            </a:r>
            <a:r>
              <a:rPr sz="2000" spc="-8">
                <a:solidFill>
                  <a:srgbClr val="231F20"/>
                </a:solidFill>
                <a:latin typeface="Calibri Light"/>
                <a:cs typeface="Calibri Light"/>
              </a:rPr>
              <a:t>to Elders</a:t>
            </a:r>
            <a:r>
              <a:rPr sz="2000" spc="-4">
                <a:solidFill>
                  <a:srgbClr val="231F20"/>
                </a:solidFill>
                <a:latin typeface="Calibri Light"/>
                <a:cs typeface="Calibri Light"/>
              </a:rPr>
              <a:t> past,</a:t>
            </a:r>
            <a:r>
              <a:rPr sz="2000">
                <a:solidFill>
                  <a:srgbClr val="231F20"/>
                </a:solidFill>
                <a:latin typeface="Calibri Light"/>
                <a:cs typeface="Calibri Light"/>
              </a:rPr>
              <a:t> </a:t>
            </a:r>
            <a:r>
              <a:rPr sz="2000" spc="-8">
                <a:solidFill>
                  <a:srgbClr val="231F20"/>
                </a:solidFill>
                <a:latin typeface="Calibri Light"/>
                <a:cs typeface="Calibri Light"/>
              </a:rPr>
              <a:t>present</a:t>
            </a:r>
            <a:r>
              <a:rPr sz="2000" spc="-4">
                <a:solidFill>
                  <a:srgbClr val="231F20"/>
                </a:solidFill>
                <a:latin typeface="Calibri Light"/>
                <a:cs typeface="Calibri Light"/>
              </a:rPr>
              <a:t> </a:t>
            </a:r>
            <a:r>
              <a:rPr sz="2000">
                <a:solidFill>
                  <a:srgbClr val="231F20"/>
                </a:solidFill>
                <a:latin typeface="Calibri Light"/>
                <a:cs typeface="Calibri Light"/>
              </a:rPr>
              <a:t>and </a:t>
            </a:r>
            <a:r>
              <a:rPr sz="2000" spc="-8">
                <a:solidFill>
                  <a:srgbClr val="231F20"/>
                </a:solidFill>
                <a:latin typeface="Calibri Light"/>
                <a:cs typeface="Calibri Light"/>
              </a:rPr>
              <a:t>future </a:t>
            </a:r>
            <a:r>
              <a:rPr sz="2000">
                <a:solidFill>
                  <a:srgbClr val="231F20"/>
                </a:solidFill>
                <a:latin typeface="Calibri Light"/>
                <a:cs typeface="Calibri Light"/>
              </a:rPr>
              <a:t>as </a:t>
            </a:r>
            <a:r>
              <a:rPr sz="2000" spc="-8">
                <a:solidFill>
                  <a:srgbClr val="231F20"/>
                </a:solidFill>
                <a:latin typeface="Calibri Light"/>
                <a:cs typeface="Calibri Light"/>
              </a:rPr>
              <a:t>well </a:t>
            </a:r>
            <a:r>
              <a:rPr sz="2000">
                <a:solidFill>
                  <a:srgbClr val="231F20"/>
                </a:solidFill>
                <a:latin typeface="Calibri Light"/>
                <a:cs typeface="Calibri Light"/>
              </a:rPr>
              <a:t>as </a:t>
            </a:r>
            <a:r>
              <a:rPr sz="2000" spc="4">
                <a:solidFill>
                  <a:srgbClr val="231F20"/>
                </a:solidFill>
                <a:latin typeface="Calibri Light"/>
                <a:cs typeface="Calibri Light"/>
              </a:rPr>
              <a:t> </a:t>
            </a:r>
            <a:r>
              <a:rPr sz="2000" spc="-4">
                <a:solidFill>
                  <a:srgbClr val="231F20"/>
                </a:solidFill>
                <a:latin typeface="Calibri Light"/>
                <a:cs typeface="Calibri Light"/>
              </a:rPr>
              <a:t>acknowledge</a:t>
            </a:r>
            <a:r>
              <a:rPr sz="2000" spc="-8">
                <a:solidFill>
                  <a:srgbClr val="231F20"/>
                </a:solidFill>
                <a:latin typeface="Calibri Light"/>
                <a:cs typeface="Calibri Light"/>
              </a:rPr>
              <a:t> </a:t>
            </a:r>
            <a:r>
              <a:rPr sz="2000" spc="-12">
                <a:solidFill>
                  <a:srgbClr val="231F20"/>
                </a:solidFill>
                <a:latin typeface="Calibri Light"/>
                <a:cs typeface="Calibri Light"/>
              </a:rPr>
              <a:t>any</a:t>
            </a:r>
            <a:r>
              <a:rPr sz="2000">
                <a:solidFill>
                  <a:srgbClr val="231F20"/>
                </a:solidFill>
                <a:latin typeface="Calibri Light"/>
                <a:cs typeface="Calibri Light"/>
              </a:rPr>
              <a:t> </a:t>
            </a:r>
            <a:r>
              <a:rPr sz="2000" spc="-4">
                <a:solidFill>
                  <a:srgbClr val="231F20"/>
                </a:solidFill>
                <a:latin typeface="Calibri Light"/>
                <a:cs typeface="Calibri Light"/>
              </a:rPr>
              <a:t>Aboriginal</a:t>
            </a:r>
            <a:r>
              <a:rPr sz="2000" spc="-8">
                <a:solidFill>
                  <a:srgbClr val="231F20"/>
                </a:solidFill>
                <a:latin typeface="Calibri Light"/>
                <a:cs typeface="Calibri Light"/>
              </a:rPr>
              <a:t> </a:t>
            </a:r>
            <a:r>
              <a:rPr sz="2000">
                <a:solidFill>
                  <a:srgbClr val="231F20"/>
                </a:solidFill>
                <a:latin typeface="Calibri Light"/>
                <a:cs typeface="Calibri Light"/>
              </a:rPr>
              <a:t>and </a:t>
            </a:r>
            <a:r>
              <a:rPr sz="2000" spc="-33">
                <a:solidFill>
                  <a:srgbClr val="231F20"/>
                </a:solidFill>
                <a:latin typeface="Calibri Light"/>
                <a:cs typeface="Calibri Light"/>
              </a:rPr>
              <a:t>Torres</a:t>
            </a:r>
            <a:r>
              <a:rPr sz="2000" spc="-4">
                <a:solidFill>
                  <a:srgbClr val="231F20"/>
                </a:solidFill>
                <a:latin typeface="Calibri Light"/>
                <a:cs typeface="Calibri Light"/>
              </a:rPr>
              <a:t> </a:t>
            </a:r>
            <a:r>
              <a:rPr sz="2000" spc="-8">
                <a:solidFill>
                  <a:srgbClr val="231F20"/>
                </a:solidFill>
                <a:latin typeface="Calibri Light"/>
                <a:cs typeface="Calibri Light"/>
              </a:rPr>
              <a:t>Strait </a:t>
            </a:r>
            <a:r>
              <a:rPr sz="2000" spc="-4">
                <a:solidFill>
                  <a:srgbClr val="231F20"/>
                </a:solidFill>
                <a:latin typeface="Calibri Light"/>
                <a:cs typeface="Calibri Light"/>
              </a:rPr>
              <a:t> Islander</a:t>
            </a:r>
            <a:r>
              <a:rPr sz="2000" spc="-12">
                <a:solidFill>
                  <a:srgbClr val="231F20"/>
                </a:solidFill>
                <a:latin typeface="Calibri Light"/>
                <a:cs typeface="Calibri Light"/>
              </a:rPr>
              <a:t> </a:t>
            </a:r>
            <a:r>
              <a:rPr sz="2000">
                <a:solidFill>
                  <a:srgbClr val="231F20"/>
                </a:solidFill>
                <a:latin typeface="Calibri Light"/>
                <a:cs typeface="Calibri Light"/>
              </a:rPr>
              <a:t>people</a:t>
            </a:r>
            <a:r>
              <a:rPr sz="2000" spc="-8">
                <a:solidFill>
                  <a:srgbClr val="231F20"/>
                </a:solidFill>
                <a:latin typeface="Calibri Light"/>
                <a:cs typeface="Calibri Light"/>
              </a:rPr>
              <a:t> </a:t>
            </a:r>
            <a:r>
              <a:rPr sz="2000">
                <a:solidFill>
                  <a:srgbClr val="231F20"/>
                </a:solidFill>
                <a:latin typeface="Calibri Light"/>
                <a:cs typeface="Calibri Light"/>
              </a:rPr>
              <a:t>who</a:t>
            </a:r>
            <a:r>
              <a:rPr sz="2000" spc="-4">
                <a:solidFill>
                  <a:srgbClr val="231F20"/>
                </a:solidFill>
                <a:latin typeface="Calibri Light"/>
                <a:cs typeface="Calibri Light"/>
              </a:rPr>
              <a:t> </a:t>
            </a:r>
            <a:r>
              <a:rPr sz="2000" spc="-12">
                <a:solidFill>
                  <a:srgbClr val="231F20"/>
                </a:solidFill>
                <a:latin typeface="Calibri Light"/>
                <a:cs typeface="Calibri Light"/>
              </a:rPr>
              <a:t>may</a:t>
            </a:r>
            <a:r>
              <a:rPr sz="2000" spc="-8">
                <a:solidFill>
                  <a:srgbClr val="231F20"/>
                </a:solidFill>
                <a:latin typeface="Calibri Light"/>
                <a:cs typeface="Calibri Light"/>
              </a:rPr>
              <a:t> </a:t>
            </a:r>
            <a:r>
              <a:rPr sz="2000">
                <a:solidFill>
                  <a:srgbClr val="231F20"/>
                </a:solidFill>
                <a:latin typeface="Calibri Light"/>
                <a:cs typeface="Calibri Light"/>
              </a:rPr>
              <a:t>be</a:t>
            </a:r>
            <a:r>
              <a:rPr sz="2000" spc="-4">
                <a:solidFill>
                  <a:srgbClr val="231F20"/>
                </a:solidFill>
                <a:latin typeface="Calibri Light"/>
                <a:cs typeface="Calibri Light"/>
              </a:rPr>
              <a:t> </a:t>
            </a:r>
            <a:r>
              <a:rPr sz="2000">
                <a:solidFill>
                  <a:srgbClr val="231F20"/>
                </a:solidFill>
                <a:latin typeface="Calibri Light"/>
                <a:cs typeface="Calibri Light"/>
              </a:rPr>
              <a:t>joining</a:t>
            </a:r>
            <a:r>
              <a:rPr sz="2000" spc="-12">
                <a:solidFill>
                  <a:srgbClr val="231F20"/>
                </a:solidFill>
                <a:latin typeface="Calibri Light"/>
                <a:cs typeface="Calibri Light"/>
              </a:rPr>
              <a:t> </a:t>
            </a:r>
            <a:r>
              <a:rPr sz="2000">
                <a:solidFill>
                  <a:srgbClr val="231F20"/>
                </a:solidFill>
                <a:latin typeface="Calibri Light"/>
                <a:cs typeface="Calibri Light"/>
              </a:rPr>
              <a:t>us</a:t>
            </a:r>
            <a:r>
              <a:rPr sz="2000" spc="-4">
                <a:solidFill>
                  <a:srgbClr val="231F20"/>
                </a:solidFill>
                <a:latin typeface="Calibri Light"/>
                <a:cs typeface="Calibri Light"/>
              </a:rPr>
              <a:t> </a:t>
            </a:r>
            <a:r>
              <a:rPr sz="2000" spc="-29">
                <a:solidFill>
                  <a:srgbClr val="231F20"/>
                </a:solidFill>
                <a:latin typeface="Calibri Light"/>
                <a:cs typeface="Calibri Light"/>
              </a:rPr>
              <a:t>today.</a:t>
            </a:r>
            <a:endParaRPr sz="2000">
              <a:latin typeface="Calibri Light"/>
              <a:cs typeface="Calibri Light"/>
            </a:endParaRPr>
          </a:p>
          <a:p>
            <a:pPr>
              <a:spcBef>
                <a:spcPts val="17"/>
              </a:spcBef>
            </a:pPr>
            <a:endParaRPr sz="2000">
              <a:latin typeface="Calibri Light"/>
              <a:cs typeface="Calibri Light"/>
            </a:endParaRPr>
          </a:p>
          <a:p>
            <a:pPr marL="10583" marR="4233"/>
            <a:r>
              <a:rPr sz="2000" spc="-29">
                <a:solidFill>
                  <a:srgbClr val="231F20"/>
                </a:solidFill>
                <a:latin typeface="Calibri Light"/>
                <a:cs typeface="Calibri Light"/>
              </a:rPr>
              <a:t>We</a:t>
            </a:r>
            <a:r>
              <a:rPr sz="2000" spc="-8">
                <a:solidFill>
                  <a:srgbClr val="231F20"/>
                </a:solidFill>
                <a:latin typeface="Calibri Light"/>
                <a:cs typeface="Calibri Light"/>
              </a:rPr>
              <a:t> </a:t>
            </a:r>
            <a:r>
              <a:rPr sz="2000" spc="-4">
                <a:solidFill>
                  <a:srgbClr val="231F20"/>
                </a:solidFill>
                <a:latin typeface="Calibri Light"/>
                <a:cs typeface="Calibri Light"/>
              </a:rPr>
              <a:t>acknowledge </a:t>
            </a:r>
            <a:r>
              <a:rPr sz="2000">
                <a:solidFill>
                  <a:srgbClr val="231F20"/>
                </a:solidFill>
                <a:latin typeface="Calibri Light"/>
                <a:cs typeface="Calibri Light"/>
              </a:rPr>
              <a:t>the</a:t>
            </a:r>
            <a:r>
              <a:rPr sz="2000" spc="-4">
                <a:solidFill>
                  <a:srgbClr val="231F20"/>
                </a:solidFill>
                <a:latin typeface="Calibri Light"/>
                <a:cs typeface="Calibri Light"/>
              </a:rPr>
              <a:t> decades-long</a:t>
            </a:r>
            <a:r>
              <a:rPr sz="2000">
                <a:solidFill>
                  <a:srgbClr val="231F20"/>
                </a:solidFill>
                <a:latin typeface="Calibri Light"/>
                <a:cs typeface="Calibri Light"/>
              </a:rPr>
              <a:t> </a:t>
            </a:r>
            <a:r>
              <a:rPr sz="2000" spc="-8">
                <a:solidFill>
                  <a:srgbClr val="231F20"/>
                </a:solidFill>
                <a:latin typeface="Calibri Light"/>
                <a:cs typeface="Calibri Light"/>
              </a:rPr>
              <a:t>work</a:t>
            </a:r>
            <a:r>
              <a:rPr sz="2000" spc="-4">
                <a:solidFill>
                  <a:srgbClr val="231F20"/>
                </a:solidFill>
                <a:latin typeface="Calibri Light"/>
                <a:cs typeface="Calibri Light"/>
              </a:rPr>
              <a:t> </a:t>
            </a:r>
            <a:r>
              <a:rPr sz="2000">
                <a:solidFill>
                  <a:srgbClr val="231F20"/>
                </a:solidFill>
                <a:latin typeface="Calibri Light"/>
                <a:cs typeface="Calibri Light"/>
              </a:rPr>
              <a:t>and </a:t>
            </a:r>
            <a:r>
              <a:rPr sz="2000" spc="4">
                <a:solidFill>
                  <a:srgbClr val="231F20"/>
                </a:solidFill>
                <a:latin typeface="Calibri Light"/>
                <a:cs typeface="Calibri Light"/>
              </a:rPr>
              <a:t> </a:t>
            </a:r>
            <a:r>
              <a:rPr sz="2000" spc="-8">
                <a:solidFill>
                  <a:srgbClr val="231F20"/>
                </a:solidFill>
                <a:latin typeface="Calibri Light"/>
                <a:cs typeface="Calibri Light"/>
              </a:rPr>
              <a:t>advocacy</a:t>
            </a:r>
            <a:r>
              <a:rPr sz="2000" spc="-4">
                <a:solidFill>
                  <a:srgbClr val="231F20"/>
                </a:solidFill>
                <a:latin typeface="Calibri Light"/>
                <a:cs typeface="Calibri Light"/>
              </a:rPr>
              <a:t> of Aboriginal </a:t>
            </a:r>
            <a:r>
              <a:rPr sz="2000">
                <a:solidFill>
                  <a:srgbClr val="231F20"/>
                </a:solidFill>
                <a:latin typeface="Calibri Light"/>
                <a:cs typeface="Calibri Light"/>
              </a:rPr>
              <a:t>and</a:t>
            </a:r>
            <a:r>
              <a:rPr sz="2000" spc="-4">
                <a:solidFill>
                  <a:srgbClr val="231F20"/>
                </a:solidFill>
                <a:latin typeface="Calibri Light"/>
                <a:cs typeface="Calibri Light"/>
              </a:rPr>
              <a:t> </a:t>
            </a:r>
            <a:r>
              <a:rPr sz="2000" spc="-33">
                <a:solidFill>
                  <a:srgbClr val="231F20"/>
                </a:solidFill>
                <a:latin typeface="Calibri Light"/>
                <a:cs typeface="Calibri Light"/>
              </a:rPr>
              <a:t>Torres</a:t>
            </a:r>
            <a:r>
              <a:rPr sz="2000" spc="-4">
                <a:solidFill>
                  <a:srgbClr val="231F20"/>
                </a:solidFill>
                <a:latin typeface="Calibri Light"/>
                <a:cs typeface="Calibri Light"/>
              </a:rPr>
              <a:t> </a:t>
            </a:r>
            <a:r>
              <a:rPr sz="2000" spc="-8">
                <a:solidFill>
                  <a:srgbClr val="231F20"/>
                </a:solidFill>
                <a:latin typeface="Calibri Light"/>
                <a:cs typeface="Calibri Light"/>
              </a:rPr>
              <a:t>Strait</a:t>
            </a:r>
            <a:r>
              <a:rPr sz="2000">
                <a:solidFill>
                  <a:srgbClr val="231F20"/>
                </a:solidFill>
                <a:latin typeface="Calibri Light"/>
                <a:cs typeface="Calibri Light"/>
              </a:rPr>
              <a:t> </a:t>
            </a:r>
            <a:r>
              <a:rPr sz="2000" spc="-4">
                <a:solidFill>
                  <a:srgbClr val="231F20"/>
                </a:solidFill>
                <a:latin typeface="Calibri Light"/>
                <a:cs typeface="Calibri Light"/>
              </a:rPr>
              <a:t>Islander </a:t>
            </a:r>
            <a:r>
              <a:rPr sz="2000" spc="-329">
                <a:solidFill>
                  <a:srgbClr val="231F20"/>
                </a:solidFill>
                <a:latin typeface="Calibri Light"/>
                <a:cs typeface="Calibri Light"/>
              </a:rPr>
              <a:t> </a:t>
            </a:r>
            <a:r>
              <a:rPr sz="2000">
                <a:solidFill>
                  <a:srgbClr val="231F20"/>
                </a:solidFill>
                <a:latin typeface="Calibri Light"/>
                <a:cs typeface="Calibri Light"/>
              </a:rPr>
              <a:t>people</a:t>
            </a:r>
            <a:r>
              <a:rPr sz="2000" spc="-4">
                <a:solidFill>
                  <a:srgbClr val="231F20"/>
                </a:solidFill>
                <a:latin typeface="Calibri Light"/>
                <a:cs typeface="Calibri Light"/>
              </a:rPr>
              <a:t> </a:t>
            </a:r>
            <a:r>
              <a:rPr sz="2000">
                <a:solidFill>
                  <a:srgbClr val="231F20"/>
                </a:solidFill>
                <a:latin typeface="Calibri Light"/>
                <a:cs typeface="Calibri Light"/>
              </a:rPr>
              <a:t>in </a:t>
            </a:r>
            <a:r>
              <a:rPr sz="2000" spc="-8">
                <a:solidFill>
                  <a:srgbClr val="231F20"/>
                </a:solidFill>
                <a:latin typeface="Calibri Light"/>
                <a:cs typeface="Calibri Light"/>
              </a:rPr>
              <a:t>working to</a:t>
            </a:r>
            <a:r>
              <a:rPr sz="2000" spc="-4">
                <a:solidFill>
                  <a:srgbClr val="231F20"/>
                </a:solidFill>
                <a:latin typeface="Calibri Light"/>
                <a:cs typeface="Calibri Light"/>
              </a:rPr>
              <a:t> </a:t>
            </a:r>
            <a:r>
              <a:rPr sz="2000" spc="-12">
                <a:solidFill>
                  <a:srgbClr val="231F20"/>
                </a:solidFill>
                <a:latin typeface="Calibri Light"/>
                <a:cs typeface="Calibri Light"/>
              </a:rPr>
              <a:t>prevent</a:t>
            </a:r>
            <a:r>
              <a:rPr sz="2000">
                <a:solidFill>
                  <a:srgbClr val="231F20"/>
                </a:solidFill>
                <a:latin typeface="Calibri Light"/>
                <a:cs typeface="Calibri Light"/>
              </a:rPr>
              <a:t> and</a:t>
            </a:r>
            <a:r>
              <a:rPr sz="2000" spc="-4">
                <a:solidFill>
                  <a:srgbClr val="231F20"/>
                </a:solidFill>
                <a:latin typeface="Calibri Light"/>
                <a:cs typeface="Calibri Light"/>
              </a:rPr>
              <a:t> </a:t>
            </a:r>
            <a:r>
              <a:rPr sz="2000" spc="-8">
                <a:solidFill>
                  <a:srgbClr val="231F20"/>
                </a:solidFill>
                <a:latin typeface="Calibri Light"/>
                <a:cs typeface="Calibri Light"/>
              </a:rPr>
              <a:t>address </a:t>
            </a:r>
            <a:r>
              <a:rPr sz="2000" spc="-4">
                <a:solidFill>
                  <a:srgbClr val="231F20"/>
                </a:solidFill>
                <a:latin typeface="Calibri Light"/>
                <a:cs typeface="Calibri Light"/>
              </a:rPr>
              <a:t> </a:t>
            </a:r>
            <a:r>
              <a:rPr sz="2000">
                <a:solidFill>
                  <a:srgbClr val="231F20"/>
                </a:solidFill>
                <a:latin typeface="Calibri Light"/>
                <a:cs typeface="Calibri Light"/>
              </a:rPr>
              <a:t>violence</a:t>
            </a:r>
            <a:r>
              <a:rPr sz="2000" spc="-8">
                <a:solidFill>
                  <a:srgbClr val="231F20"/>
                </a:solidFill>
                <a:latin typeface="Calibri Light"/>
                <a:cs typeface="Calibri Light"/>
              </a:rPr>
              <a:t> against</a:t>
            </a:r>
            <a:r>
              <a:rPr sz="2000" spc="-4">
                <a:solidFill>
                  <a:srgbClr val="231F20"/>
                </a:solidFill>
                <a:latin typeface="Calibri Light"/>
                <a:cs typeface="Calibri Light"/>
              </a:rPr>
              <a:t> </a:t>
            </a:r>
            <a:r>
              <a:rPr sz="2000" spc="-8">
                <a:solidFill>
                  <a:srgbClr val="231F20"/>
                </a:solidFill>
                <a:latin typeface="Calibri Light"/>
                <a:cs typeface="Calibri Light"/>
              </a:rPr>
              <a:t>women </a:t>
            </a:r>
            <a:r>
              <a:rPr sz="2000">
                <a:solidFill>
                  <a:srgbClr val="231F20"/>
                </a:solidFill>
                <a:latin typeface="Calibri Light"/>
                <a:cs typeface="Calibri Light"/>
              </a:rPr>
              <a:t>and</a:t>
            </a:r>
            <a:r>
              <a:rPr sz="2000" spc="-4">
                <a:solidFill>
                  <a:srgbClr val="231F20"/>
                </a:solidFill>
                <a:latin typeface="Calibri Light"/>
                <a:cs typeface="Calibri Light"/>
              </a:rPr>
              <a:t> </a:t>
            </a:r>
            <a:r>
              <a:rPr sz="2000" spc="-17">
                <a:solidFill>
                  <a:srgbClr val="231F20"/>
                </a:solidFill>
                <a:latin typeface="Calibri Light"/>
                <a:cs typeface="Calibri Light"/>
              </a:rPr>
              <a:t>LGBTIQ+</a:t>
            </a:r>
            <a:r>
              <a:rPr sz="2000" spc="-8">
                <a:solidFill>
                  <a:srgbClr val="231F20"/>
                </a:solidFill>
                <a:latin typeface="Calibri Light"/>
                <a:cs typeface="Calibri Light"/>
              </a:rPr>
              <a:t> </a:t>
            </a:r>
            <a:r>
              <a:rPr sz="2000">
                <a:solidFill>
                  <a:srgbClr val="231F20"/>
                </a:solidFill>
                <a:latin typeface="Calibri Light"/>
                <a:cs typeface="Calibri Light"/>
              </a:rPr>
              <a:t>people.</a:t>
            </a:r>
            <a:endParaRPr sz="2000">
              <a:latin typeface="Calibri Light"/>
              <a:cs typeface="Calibri 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a:t>
            </a:r>
            <a:r>
              <a:rPr spc="-12" dirty="0"/>
              <a:t> </a:t>
            </a:r>
            <a:r>
              <a:rPr spc="-8" dirty="0"/>
              <a:t>AND EXPERIENCES OF VIOLENCE</a:t>
            </a:r>
          </a:p>
        </p:txBody>
      </p:sp>
      <p:sp>
        <p:nvSpPr>
          <p:cNvPr id="6" name="object 6"/>
          <p:cNvSpPr txBox="1">
            <a:spLocks noGrp="1"/>
          </p:cNvSpPr>
          <p:nvPr>
            <p:ph sz="quarter" idx="16"/>
          </p:nvPr>
        </p:nvSpPr>
        <p:spPr>
          <a:prstGeom prst="rect">
            <a:avLst/>
          </a:prstGeom>
        </p:spPr>
        <p:txBody>
          <a:bodyPr vert="horz" wrap="square" lIns="0" tIns="10583" rIns="0" bIns="0" rtlCol="0">
            <a:spAutoFit/>
          </a:bodyPr>
          <a:lstStyle/>
          <a:p>
            <a:pPr marL="0" indent="0">
              <a:lnSpc>
                <a:spcPct val="100000"/>
              </a:lnSpc>
              <a:spcBef>
                <a:spcPts val="83"/>
              </a:spcBef>
              <a:buNone/>
            </a:pPr>
            <a:r>
              <a:rPr sz="1800" b="1" spc="-12">
                <a:latin typeface="Calibri"/>
                <a:cs typeface="Calibri"/>
              </a:rPr>
              <a:t>Women</a:t>
            </a:r>
            <a:r>
              <a:rPr sz="1800" b="1" spc="-8">
                <a:latin typeface="Calibri"/>
                <a:cs typeface="Calibri"/>
              </a:rPr>
              <a:t> </a:t>
            </a:r>
            <a:r>
              <a:rPr sz="1800" spc="-8"/>
              <a:t>are more </a:t>
            </a:r>
            <a:r>
              <a:rPr sz="1800" spc="-12"/>
              <a:t>likely</a:t>
            </a:r>
            <a:r>
              <a:rPr sz="1800" spc="-8"/>
              <a:t> to</a:t>
            </a:r>
            <a:r>
              <a:rPr sz="1800" spc="-12"/>
              <a:t> </a:t>
            </a:r>
            <a:r>
              <a:rPr sz="1800" spc="-8"/>
              <a:t>experience </a:t>
            </a:r>
            <a:r>
              <a:rPr sz="1800"/>
              <a:t>violence:</a:t>
            </a:r>
          </a:p>
          <a:p>
            <a:pPr>
              <a:lnSpc>
                <a:spcPct val="100000"/>
              </a:lnSpc>
            </a:pPr>
            <a:endParaRPr sz="1800"/>
          </a:p>
        </p:txBody>
      </p:sp>
      <p:sp>
        <p:nvSpPr>
          <p:cNvPr id="35" name="TextBox 34">
            <a:extLst>
              <a:ext uri="{FF2B5EF4-FFF2-40B4-BE49-F238E27FC236}">
                <a16:creationId xmlns:a16="http://schemas.microsoft.com/office/drawing/2014/main" id="{9FBD685C-F869-449F-B997-2A49E43022FE}"/>
              </a:ext>
            </a:extLst>
          </p:cNvPr>
          <p:cNvSpPr txBox="1"/>
          <p:nvPr/>
        </p:nvSpPr>
        <p:spPr>
          <a:xfrm>
            <a:off x="1633987" y="2208427"/>
            <a:ext cx="2738948" cy="369332"/>
          </a:xfrm>
          <a:prstGeom prst="rect">
            <a:avLst/>
          </a:prstGeom>
          <a:noFill/>
        </p:spPr>
        <p:txBody>
          <a:bodyPr wrap="square" rtlCol="0">
            <a:spAutoFit/>
          </a:bodyPr>
          <a:lstStyle/>
          <a:p>
            <a:pPr marL="679943" indent="0">
              <a:lnSpc>
                <a:spcPct val="100000"/>
              </a:lnSpc>
              <a:spcBef>
                <a:spcPts val="1192"/>
              </a:spcBef>
              <a:buNone/>
            </a:pPr>
            <a:r>
              <a:rPr lang="en-AU" sz="1800" spc="-12"/>
              <a:t>From</a:t>
            </a:r>
            <a:r>
              <a:rPr lang="en-AU" sz="1800" spc="-25"/>
              <a:t> </a:t>
            </a:r>
            <a:r>
              <a:rPr lang="en-AU" sz="1800"/>
              <a:t>a</a:t>
            </a:r>
            <a:r>
              <a:rPr lang="en-AU" sz="1800" spc="-21"/>
              <a:t> </a:t>
            </a:r>
            <a:r>
              <a:rPr lang="en-AU" sz="1800"/>
              <a:t>man.</a:t>
            </a:r>
          </a:p>
        </p:txBody>
      </p:sp>
      <p:sp>
        <p:nvSpPr>
          <p:cNvPr id="36" name="TextBox 35">
            <a:extLst>
              <a:ext uri="{FF2B5EF4-FFF2-40B4-BE49-F238E27FC236}">
                <a16:creationId xmlns:a16="http://schemas.microsoft.com/office/drawing/2014/main" id="{A2240D3E-B09D-4FA5-BD6B-4A19B88F9CDF}"/>
              </a:ext>
            </a:extLst>
          </p:cNvPr>
          <p:cNvSpPr txBox="1"/>
          <p:nvPr/>
        </p:nvSpPr>
        <p:spPr>
          <a:xfrm>
            <a:off x="1639644" y="2894110"/>
            <a:ext cx="3797049" cy="923330"/>
          </a:xfrm>
          <a:prstGeom prst="rect">
            <a:avLst/>
          </a:prstGeom>
          <a:noFill/>
        </p:spPr>
        <p:txBody>
          <a:bodyPr wrap="square" rtlCol="0">
            <a:spAutoFit/>
          </a:bodyPr>
          <a:lstStyle/>
          <a:p>
            <a:pPr marL="679943" marR="417496" indent="0">
              <a:spcBef>
                <a:spcPts val="879"/>
              </a:spcBef>
              <a:buNone/>
            </a:pPr>
            <a:r>
              <a:rPr lang="en-AU" sz="1800" spc="-17"/>
              <a:t>At</a:t>
            </a:r>
            <a:r>
              <a:rPr lang="en-AU" sz="1800" spc="-4"/>
              <a:t> </a:t>
            </a:r>
            <a:r>
              <a:rPr lang="en-AU" sz="1800"/>
              <a:t>the</a:t>
            </a:r>
            <a:r>
              <a:rPr lang="en-AU" sz="1800" spc="-4"/>
              <a:t> </a:t>
            </a:r>
            <a:r>
              <a:rPr lang="en-AU" sz="1800"/>
              <a:t>hands</a:t>
            </a:r>
            <a:r>
              <a:rPr lang="en-AU" sz="1800" spc="-4"/>
              <a:t> of</a:t>
            </a:r>
            <a:r>
              <a:rPr lang="en-AU" sz="1800" spc="-8"/>
              <a:t> </a:t>
            </a:r>
            <a:r>
              <a:rPr lang="en-AU" sz="1800"/>
              <a:t>a</a:t>
            </a:r>
            <a:r>
              <a:rPr lang="en-AU" sz="1800" spc="-4"/>
              <a:t> </a:t>
            </a:r>
            <a:r>
              <a:rPr lang="en-AU" sz="1800" spc="-12"/>
              <a:t>current</a:t>
            </a:r>
            <a:r>
              <a:rPr lang="en-AU" sz="1800" spc="-4"/>
              <a:t> or </a:t>
            </a:r>
            <a:r>
              <a:rPr lang="en-AU" sz="1800" spc="-12"/>
              <a:t>former </a:t>
            </a:r>
            <a:r>
              <a:rPr lang="en-AU" sz="1800" spc="-21"/>
              <a:t>partner. </a:t>
            </a:r>
            <a:r>
              <a:rPr lang="en-AU" sz="1800" spc="-329"/>
              <a:t>  </a:t>
            </a:r>
          </a:p>
          <a:p>
            <a:endParaRPr lang="en-AU"/>
          </a:p>
        </p:txBody>
      </p:sp>
      <p:sp>
        <p:nvSpPr>
          <p:cNvPr id="37" name="TextBox 36">
            <a:extLst>
              <a:ext uri="{FF2B5EF4-FFF2-40B4-BE49-F238E27FC236}">
                <a16:creationId xmlns:a16="http://schemas.microsoft.com/office/drawing/2014/main" id="{88319F9C-C75B-4C90-A385-72A139622FC1}"/>
              </a:ext>
            </a:extLst>
          </p:cNvPr>
          <p:cNvSpPr txBox="1"/>
          <p:nvPr/>
        </p:nvSpPr>
        <p:spPr>
          <a:xfrm>
            <a:off x="1633201" y="3796370"/>
            <a:ext cx="2918183" cy="646331"/>
          </a:xfrm>
          <a:prstGeom prst="rect">
            <a:avLst/>
          </a:prstGeom>
          <a:noFill/>
        </p:spPr>
        <p:txBody>
          <a:bodyPr wrap="square" rtlCol="0">
            <a:spAutoFit/>
          </a:bodyPr>
          <a:lstStyle/>
          <a:p>
            <a:pPr marL="679943" marR="417496" indent="0">
              <a:spcBef>
                <a:spcPts val="879"/>
              </a:spcBef>
              <a:buNone/>
            </a:pPr>
            <a:r>
              <a:rPr lang="en-AU" sz="1800" spc="-4"/>
              <a:t>In</a:t>
            </a:r>
            <a:r>
              <a:rPr lang="en-AU" sz="1800" spc="-8"/>
              <a:t> </a:t>
            </a:r>
            <a:r>
              <a:rPr lang="en-AU" sz="1800"/>
              <a:t>a </a:t>
            </a:r>
            <a:r>
              <a:rPr lang="en-AU" sz="1800" spc="-8"/>
              <a:t>private </a:t>
            </a:r>
            <a:r>
              <a:rPr lang="en-AU" sz="1800"/>
              <a:t>place.</a:t>
            </a:r>
          </a:p>
          <a:p>
            <a:endParaRPr lang="en-AU"/>
          </a:p>
        </p:txBody>
      </p:sp>
      <p:sp>
        <p:nvSpPr>
          <p:cNvPr id="38" name="TextBox 37">
            <a:extLst>
              <a:ext uri="{FF2B5EF4-FFF2-40B4-BE49-F238E27FC236}">
                <a16:creationId xmlns:a16="http://schemas.microsoft.com/office/drawing/2014/main" id="{4902B319-2EA1-4797-87AC-6F8E3B5078B6}"/>
              </a:ext>
            </a:extLst>
          </p:cNvPr>
          <p:cNvSpPr txBox="1"/>
          <p:nvPr/>
        </p:nvSpPr>
        <p:spPr>
          <a:xfrm>
            <a:off x="1674770" y="4488845"/>
            <a:ext cx="4190002" cy="646331"/>
          </a:xfrm>
          <a:prstGeom prst="rect">
            <a:avLst/>
          </a:prstGeom>
          <a:noFill/>
        </p:spPr>
        <p:txBody>
          <a:bodyPr wrap="square" rtlCol="0">
            <a:spAutoFit/>
          </a:bodyPr>
          <a:lstStyle/>
          <a:p>
            <a:pPr marL="679943" indent="0">
              <a:lnSpc>
                <a:spcPct val="100000"/>
              </a:lnSpc>
              <a:buNone/>
            </a:pPr>
            <a:r>
              <a:rPr lang="en-AU" sz="1800"/>
              <a:t>With</a:t>
            </a:r>
            <a:r>
              <a:rPr lang="en-AU" sz="1800" spc="-8"/>
              <a:t> </a:t>
            </a:r>
            <a:r>
              <a:rPr lang="en-AU" sz="1800"/>
              <a:t>a</a:t>
            </a:r>
            <a:r>
              <a:rPr lang="en-AU" sz="1800" spc="-8"/>
              <a:t> </a:t>
            </a:r>
            <a:r>
              <a:rPr lang="en-AU" sz="1800"/>
              <a:t>higher</a:t>
            </a:r>
            <a:r>
              <a:rPr lang="en-AU" sz="1800" spc="-8"/>
              <a:t> </a:t>
            </a:r>
            <a:r>
              <a:rPr lang="en-AU" sz="1800"/>
              <a:t>risk</a:t>
            </a:r>
            <a:r>
              <a:rPr lang="en-AU" sz="1800" spc="-4"/>
              <a:t> of</a:t>
            </a:r>
            <a:r>
              <a:rPr lang="en-AU" sz="1800" spc="-12"/>
              <a:t> </a:t>
            </a:r>
            <a:r>
              <a:rPr lang="en-AU" sz="1800"/>
              <a:t>serious</a:t>
            </a:r>
            <a:r>
              <a:rPr lang="en-AU" sz="1800" spc="-8"/>
              <a:t> </a:t>
            </a:r>
            <a:r>
              <a:rPr lang="en-AU" sz="1800" spc="-4"/>
              <a:t>injury </a:t>
            </a:r>
            <a:r>
              <a:rPr lang="en-AU" sz="1800"/>
              <a:t>and</a:t>
            </a:r>
            <a:r>
              <a:rPr lang="en-AU" sz="1800" spc="-8"/>
              <a:t> </a:t>
            </a:r>
            <a:r>
              <a:rPr lang="en-AU" sz="1800"/>
              <a:t>homicide.</a:t>
            </a:r>
          </a:p>
        </p:txBody>
      </p:sp>
      <p:sp>
        <p:nvSpPr>
          <p:cNvPr id="39" name="TextBox 38">
            <a:extLst>
              <a:ext uri="{FF2B5EF4-FFF2-40B4-BE49-F238E27FC236}">
                <a16:creationId xmlns:a16="http://schemas.microsoft.com/office/drawing/2014/main" id="{0AE555B8-143C-43F1-BC82-2116AB174A13}"/>
              </a:ext>
            </a:extLst>
          </p:cNvPr>
          <p:cNvSpPr txBox="1"/>
          <p:nvPr/>
        </p:nvSpPr>
        <p:spPr>
          <a:xfrm>
            <a:off x="2325631" y="5483415"/>
            <a:ext cx="3111062" cy="646331"/>
          </a:xfrm>
          <a:prstGeom prst="rect">
            <a:avLst/>
          </a:prstGeom>
          <a:noFill/>
        </p:spPr>
        <p:txBody>
          <a:bodyPr wrap="square" rtlCol="0">
            <a:spAutoFit/>
          </a:bodyPr>
          <a:lstStyle/>
          <a:p>
            <a:r>
              <a:rPr lang="en-AU" sz="1800" spc="-8"/>
              <a:t>That</a:t>
            </a:r>
            <a:r>
              <a:rPr lang="en-AU" sz="1800" spc="-4"/>
              <a:t> </a:t>
            </a:r>
            <a:r>
              <a:rPr lang="en-AU" sz="1800" spc="-8"/>
              <a:t>results </a:t>
            </a:r>
            <a:r>
              <a:rPr lang="en-AU" sz="1800"/>
              <a:t>in</a:t>
            </a:r>
            <a:r>
              <a:rPr lang="en-AU" sz="1800" spc="-4"/>
              <a:t> </a:t>
            </a:r>
            <a:r>
              <a:rPr lang="en-AU" sz="1800" spc="-17"/>
              <a:t>fear</a:t>
            </a:r>
            <a:r>
              <a:rPr lang="en-AU" sz="1800" spc="-8"/>
              <a:t> </a:t>
            </a:r>
            <a:r>
              <a:rPr lang="en-AU" sz="1800" spc="-4"/>
              <a:t>or </a:t>
            </a:r>
            <a:r>
              <a:rPr lang="en-AU" sz="1800" spc="-21"/>
              <a:t>anxiety.</a:t>
            </a:r>
          </a:p>
          <a:p>
            <a:endParaRPr lang="en-AU"/>
          </a:p>
        </p:txBody>
      </p:sp>
      <p:sp>
        <p:nvSpPr>
          <p:cNvPr id="3" name="object 3"/>
          <p:cNvSpPr txBox="1"/>
          <p:nvPr/>
        </p:nvSpPr>
        <p:spPr>
          <a:xfrm>
            <a:off x="7240772" y="1558756"/>
            <a:ext cx="4278566" cy="564684"/>
          </a:xfrm>
          <a:prstGeom prst="rect">
            <a:avLst/>
          </a:prstGeom>
        </p:spPr>
        <p:txBody>
          <a:bodyPr vert="horz" wrap="square" lIns="0" tIns="10583" rIns="0" bIns="0" rtlCol="0">
            <a:spAutoFit/>
          </a:bodyPr>
          <a:lstStyle/>
          <a:p>
            <a:pPr algn="ctr">
              <a:spcBef>
                <a:spcPts val="83"/>
              </a:spcBef>
            </a:pPr>
            <a:r>
              <a:rPr b="1" spc="-4">
                <a:solidFill>
                  <a:srgbClr val="231F20"/>
                </a:solidFill>
                <a:latin typeface="Calibri"/>
                <a:cs typeface="Calibri"/>
              </a:rPr>
              <a:t>Men</a:t>
            </a:r>
            <a:r>
              <a:rPr b="1" spc="-12">
                <a:solidFill>
                  <a:srgbClr val="231F20"/>
                </a:solidFill>
                <a:latin typeface="Calibri"/>
                <a:cs typeface="Calibri"/>
              </a:rPr>
              <a:t> </a:t>
            </a:r>
            <a:r>
              <a:rPr spc="-8">
                <a:solidFill>
                  <a:srgbClr val="231F20"/>
                </a:solidFill>
                <a:latin typeface="Calibri Light"/>
                <a:cs typeface="Calibri Light"/>
              </a:rPr>
              <a:t>are more </a:t>
            </a:r>
            <a:r>
              <a:rPr spc="-12">
                <a:solidFill>
                  <a:srgbClr val="231F20"/>
                </a:solidFill>
                <a:latin typeface="Calibri Light"/>
                <a:cs typeface="Calibri Light"/>
              </a:rPr>
              <a:t>likely</a:t>
            </a:r>
            <a:r>
              <a:rPr spc="-8">
                <a:solidFill>
                  <a:srgbClr val="231F20"/>
                </a:solidFill>
                <a:latin typeface="Calibri Light"/>
                <a:cs typeface="Calibri Light"/>
              </a:rPr>
              <a:t> to experience</a:t>
            </a:r>
            <a:r>
              <a:rPr spc="-12">
                <a:solidFill>
                  <a:srgbClr val="231F20"/>
                </a:solidFill>
                <a:latin typeface="Calibri Light"/>
                <a:cs typeface="Calibri Light"/>
              </a:rPr>
              <a:t> </a:t>
            </a:r>
            <a:r>
              <a:rPr>
                <a:solidFill>
                  <a:srgbClr val="231F20"/>
                </a:solidFill>
                <a:latin typeface="Calibri Light"/>
                <a:cs typeface="Calibri Light"/>
              </a:rPr>
              <a:t>violence:</a:t>
            </a:r>
            <a:endParaRPr>
              <a:latin typeface="Calibri Light"/>
              <a:cs typeface="Calibri Light"/>
            </a:endParaRPr>
          </a:p>
          <a:p>
            <a:pPr>
              <a:lnSpc>
                <a:spcPct val="100000"/>
              </a:lnSpc>
            </a:pPr>
            <a:endParaRPr>
              <a:latin typeface="Calibri Light"/>
              <a:cs typeface="Calibri Light"/>
            </a:endParaRPr>
          </a:p>
        </p:txBody>
      </p:sp>
      <p:sp>
        <p:nvSpPr>
          <p:cNvPr id="34" name="TextBox 33">
            <a:extLst>
              <a:ext uri="{FF2B5EF4-FFF2-40B4-BE49-F238E27FC236}">
                <a16:creationId xmlns:a16="http://schemas.microsoft.com/office/drawing/2014/main" id="{369A3736-47FA-420B-972D-2FD56DD8029D}"/>
              </a:ext>
            </a:extLst>
          </p:cNvPr>
          <p:cNvSpPr txBox="1"/>
          <p:nvPr/>
        </p:nvSpPr>
        <p:spPr>
          <a:xfrm>
            <a:off x="8280223" y="2492532"/>
            <a:ext cx="2272133" cy="646331"/>
          </a:xfrm>
          <a:prstGeom prst="rect">
            <a:avLst/>
          </a:prstGeom>
          <a:noFill/>
        </p:spPr>
        <p:txBody>
          <a:bodyPr wrap="square" rtlCol="0">
            <a:spAutoFit/>
          </a:bodyPr>
          <a:lstStyle/>
          <a:p>
            <a:r>
              <a:rPr lang="en-AU" spc="-12">
                <a:solidFill>
                  <a:srgbClr val="231F20"/>
                </a:solidFill>
                <a:latin typeface="Calibri" panose="020F0502020204030204" pitchFamily="34" charset="0"/>
                <a:cs typeface="Calibri" panose="020F0502020204030204" pitchFamily="34" charset="0"/>
              </a:rPr>
              <a:t>From</a:t>
            </a:r>
            <a:r>
              <a:rPr lang="en-AU" spc="-25">
                <a:solidFill>
                  <a:srgbClr val="231F20"/>
                </a:solidFill>
                <a:latin typeface="Calibri" panose="020F0502020204030204" pitchFamily="34" charset="0"/>
                <a:cs typeface="Calibri" panose="020F0502020204030204" pitchFamily="34" charset="0"/>
              </a:rPr>
              <a:t> </a:t>
            </a:r>
            <a:r>
              <a:rPr lang="en-AU">
                <a:solidFill>
                  <a:srgbClr val="231F20"/>
                </a:solidFill>
                <a:latin typeface="Calibri" panose="020F0502020204030204" pitchFamily="34" charset="0"/>
                <a:cs typeface="Calibri" panose="020F0502020204030204" pitchFamily="34" charset="0"/>
              </a:rPr>
              <a:t>another</a:t>
            </a:r>
            <a:r>
              <a:rPr lang="en-AU" spc="-21">
                <a:solidFill>
                  <a:srgbClr val="231F20"/>
                </a:solidFill>
                <a:latin typeface="Calibri" panose="020F0502020204030204" pitchFamily="34" charset="0"/>
                <a:cs typeface="Calibri" panose="020F0502020204030204" pitchFamily="34" charset="0"/>
              </a:rPr>
              <a:t> </a:t>
            </a:r>
            <a:r>
              <a:rPr lang="en-AU">
                <a:solidFill>
                  <a:srgbClr val="231F20"/>
                </a:solidFill>
                <a:latin typeface="Calibri" panose="020F0502020204030204" pitchFamily="34" charset="0"/>
                <a:cs typeface="Calibri" panose="020F0502020204030204" pitchFamily="34" charset="0"/>
              </a:rPr>
              <a:t>man.</a:t>
            </a:r>
            <a:endParaRPr lang="en-AU">
              <a:latin typeface="Calibri" panose="020F0502020204030204" pitchFamily="34" charset="0"/>
              <a:cs typeface="Calibri" panose="020F0502020204030204" pitchFamily="34" charset="0"/>
            </a:endParaRPr>
          </a:p>
          <a:p>
            <a:endParaRPr lang="en-AU">
              <a:latin typeface="Calibri" panose="020F0502020204030204" pitchFamily="34" charset="0"/>
              <a:cs typeface="Calibri" panose="020F0502020204030204" pitchFamily="34" charset="0"/>
            </a:endParaRPr>
          </a:p>
        </p:txBody>
      </p:sp>
      <p:sp>
        <p:nvSpPr>
          <p:cNvPr id="4" name="object 4"/>
          <p:cNvSpPr txBox="1"/>
          <p:nvPr/>
        </p:nvSpPr>
        <p:spPr>
          <a:xfrm>
            <a:off x="8366647" y="3446654"/>
            <a:ext cx="2528765" cy="287685"/>
          </a:xfrm>
          <a:prstGeom prst="rect">
            <a:avLst/>
          </a:prstGeom>
        </p:spPr>
        <p:txBody>
          <a:bodyPr vert="horz" wrap="square" lIns="0" tIns="10583" rIns="0" bIns="0" rtlCol="0">
            <a:spAutoFit/>
          </a:bodyPr>
          <a:lstStyle/>
          <a:p>
            <a:pPr marL="10583">
              <a:spcBef>
                <a:spcPts val="83"/>
              </a:spcBef>
            </a:pPr>
            <a:r>
              <a:rPr spc="-17">
                <a:solidFill>
                  <a:srgbClr val="231F20"/>
                </a:solidFill>
                <a:latin typeface="Calibri" panose="020F0502020204030204" pitchFamily="34" charset="0"/>
                <a:cs typeface="Calibri" panose="020F0502020204030204" pitchFamily="34" charset="0"/>
              </a:rPr>
              <a:t>At</a:t>
            </a:r>
            <a:r>
              <a:rPr spc="-12">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the</a:t>
            </a:r>
            <a:r>
              <a:rPr spc="-8">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hands</a:t>
            </a:r>
            <a:r>
              <a:rPr spc="-12">
                <a:solidFill>
                  <a:srgbClr val="231F20"/>
                </a:solidFill>
                <a:latin typeface="Calibri" panose="020F0502020204030204" pitchFamily="34" charset="0"/>
                <a:cs typeface="Calibri" panose="020F0502020204030204" pitchFamily="34" charset="0"/>
              </a:rPr>
              <a:t> </a:t>
            </a:r>
            <a:r>
              <a:rPr spc="-4">
                <a:solidFill>
                  <a:srgbClr val="231F20"/>
                </a:solidFill>
                <a:latin typeface="Calibri" panose="020F0502020204030204" pitchFamily="34" charset="0"/>
                <a:cs typeface="Calibri" panose="020F0502020204030204" pitchFamily="34" charset="0"/>
              </a:rPr>
              <a:t>of</a:t>
            </a:r>
            <a:r>
              <a:rPr spc="-12">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a</a:t>
            </a:r>
            <a:r>
              <a:rPr spc="-12">
                <a:solidFill>
                  <a:srgbClr val="231F20"/>
                </a:solidFill>
                <a:latin typeface="Calibri" panose="020F0502020204030204" pitchFamily="34" charset="0"/>
                <a:cs typeface="Calibri" panose="020F0502020204030204" pitchFamily="34" charset="0"/>
              </a:rPr>
              <a:t> </a:t>
            </a:r>
            <a:r>
              <a:rPr spc="-29">
                <a:solidFill>
                  <a:srgbClr val="231F20"/>
                </a:solidFill>
                <a:latin typeface="Calibri" panose="020F0502020204030204" pitchFamily="34" charset="0"/>
                <a:cs typeface="Calibri" panose="020F0502020204030204" pitchFamily="34" charset="0"/>
              </a:rPr>
              <a:t>stranger.</a:t>
            </a:r>
            <a:endParaRPr>
              <a:latin typeface="Calibri" panose="020F0502020204030204" pitchFamily="34" charset="0"/>
              <a:cs typeface="Calibri" panose="020F0502020204030204" pitchFamily="34" charset="0"/>
            </a:endParaRPr>
          </a:p>
        </p:txBody>
      </p:sp>
      <p:sp>
        <p:nvSpPr>
          <p:cNvPr id="5" name="object 5"/>
          <p:cNvSpPr txBox="1"/>
          <p:nvPr/>
        </p:nvSpPr>
        <p:spPr>
          <a:xfrm>
            <a:off x="8366647" y="4298858"/>
            <a:ext cx="1750526" cy="287685"/>
          </a:xfrm>
          <a:prstGeom prst="rect">
            <a:avLst/>
          </a:prstGeom>
        </p:spPr>
        <p:txBody>
          <a:bodyPr vert="horz" wrap="square" lIns="0" tIns="10583" rIns="0" bIns="0" rtlCol="0">
            <a:spAutoFit/>
          </a:bodyPr>
          <a:lstStyle/>
          <a:p>
            <a:pPr marL="10583">
              <a:spcBef>
                <a:spcPts val="83"/>
              </a:spcBef>
            </a:pPr>
            <a:r>
              <a:rPr spc="-4">
                <a:solidFill>
                  <a:srgbClr val="231F20"/>
                </a:solidFill>
                <a:latin typeface="Calibri" panose="020F0502020204030204" pitchFamily="34" charset="0"/>
                <a:cs typeface="Calibri" panose="020F0502020204030204" pitchFamily="34" charset="0"/>
              </a:rPr>
              <a:t>In</a:t>
            </a:r>
            <a:r>
              <a:rPr spc="-29">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a</a:t>
            </a:r>
            <a:r>
              <a:rPr spc="-25">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public</a:t>
            </a:r>
            <a:r>
              <a:rPr spc="-25">
                <a:solidFill>
                  <a:srgbClr val="231F20"/>
                </a:solidFill>
                <a:latin typeface="Calibri" panose="020F0502020204030204" pitchFamily="34" charset="0"/>
                <a:cs typeface="Calibri" panose="020F0502020204030204" pitchFamily="34" charset="0"/>
              </a:rPr>
              <a:t> </a:t>
            </a:r>
            <a:r>
              <a:rPr>
                <a:solidFill>
                  <a:srgbClr val="231F20"/>
                </a:solidFill>
                <a:latin typeface="Calibri" panose="020F0502020204030204" pitchFamily="34" charset="0"/>
                <a:cs typeface="Calibri" panose="020F0502020204030204" pitchFamily="34" charset="0"/>
              </a:rPr>
              <a:t>place.</a:t>
            </a:r>
            <a:endParaRPr>
              <a:latin typeface="Calibri" panose="020F0502020204030204" pitchFamily="34" charset="0"/>
              <a:cs typeface="Calibri" panose="020F0502020204030204" pitchFamily="34" charset="0"/>
            </a:endParaRPr>
          </a:p>
        </p:txBody>
      </p:sp>
      <p:grpSp>
        <p:nvGrpSpPr>
          <p:cNvPr id="7" name="object 7">
            <a:extLst>
              <a:ext uri="{C183D7F6-B498-43B3-948B-1728B52AA6E4}">
                <adec:decorative xmlns:adec="http://schemas.microsoft.com/office/drawing/2017/decorative" val="1"/>
              </a:ext>
            </a:extLst>
          </p:cNvPr>
          <p:cNvGrpSpPr/>
          <p:nvPr/>
        </p:nvGrpSpPr>
        <p:grpSpPr>
          <a:xfrm>
            <a:off x="7317624" y="2427503"/>
            <a:ext cx="610658" cy="611188"/>
            <a:chOff x="8818050" y="2403980"/>
            <a:chExt cx="732790" cy="733425"/>
          </a:xfrm>
        </p:grpSpPr>
        <p:sp>
          <p:nvSpPr>
            <p:cNvPr id="8" name="object 8"/>
            <p:cNvSpPr/>
            <p:nvPr/>
          </p:nvSpPr>
          <p:spPr>
            <a:xfrm>
              <a:off x="8818050" y="2403980"/>
              <a:ext cx="732790" cy="733425"/>
            </a:xfrm>
            <a:custGeom>
              <a:avLst/>
              <a:gdLst/>
              <a:ahLst/>
              <a:cxnLst/>
              <a:rect l="l" t="t" r="r" b="b"/>
              <a:pathLst>
                <a:path w="732790"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9" name="object 9"/>
            <p:cNvSpPr/>
            <p:nvPr/>
          </p:nvSpPr>
          <p:spPr>
            <a:xfrm>
              <a:off x="9091838" y="2664580"/>
              <a:ext cx="185420" cy="349885"/>
            </a:xfrm>
            <a:custGeom>
              <a:avLst/>
              <a:gdLst/>
              <a:ahLst/>
              <a:cxnLst/>
              <a:rect l="l" t="t" r="r" b="b"/>
              <a:pathLst>
                <a:path w="185420" h="349885">
                  <a:moveTo>
                    <a:pt x="66846" y="193173"/>
                  </a:moveTo>
                  <a:lnTo>
                    <a:pt x="37947" y="193173"/>
                  </a:lnTo>
                  <a:lnTo>
                    <a:pt x="39751" y="194557"/>
                  </a:lnTo>
                  <a:lnTo>
                    <a:pt x="40651" y="206064"/>
                  </a:lnTo>
                  <a:lnTo>
                    <a:pt x="42659" y="230473"/>
                  </a:lnTo>
                  <a:lnTo>
                    <a:pt x="44983" y="261283"/>
                  </a:lnTo>
                  <a:lnTo>
                    <a:pt x="48315" y="302609"/>
                  </a:lnTo>
                  <a:lnTo>
                    <a:pt x="51917" y="344354"/>
                  </a:lnTo>
                  <a:lnTo>
                    <a:pt x="92513" y="349394"/>
                  </a:lnTo>
                  <a:lnTo>
                    <a:pt x="127533" y="349065"/>
                  </a:lnTo>
                  <a:lnTo>
                    <a:pt x="133197" y="344227"/>
                  </a:lnTo>
                  <a:lnTo>
                    <a:pt x="133819" y="337546"/>
                  </a:lnTo>
                  <a:lnTo>
                    <a:pt x="134801" y="326443"/>
                  </a:lnTo>
                  <a:lnTo>
                    <a:pt x="135142" y="322281"/>
                  </a:lnTo>
                  <a:lnTo>
                    <a:pt x="95986" y="322281"/>
                  </a:lnTo>
                  <a:lnTo>
                    <a:pt x="79019" y="322218"/>
                  </a:lnTo>
                  <a:lnTo>
                    <a:pt x="71375" y="251964"/>
                  </a:lnTo>
                  <a:lnTo>
                    <a:pt x="69113" y="221634"/>
                  </a:lnTo>
                  <a:lnTo>
                    <a:pt x="67389" y="199759"/>
                  </a:lnTo>
                  <a:lnTo>
                    <a:pt x="66846" y="193173"/>
                  </a:lnTo>
                  <a:close/>
                </a:path>
                <a:path w="185420" h="349885">
                  <a:moveTo>
                    <a:pt x="139382" y="166008"/>
                  </a:moveTo>
                  <a:lnTo>
                    <a:pt x="125374" y="166109"/>
                  </a:lnTo>
                  <a:lnTo>
                    <a:pt x="120040" y="170897"/>
                  </a:lnTo>
                  <a:lnTo>
                    <a:pt x="118143" y="194557"/>
                  </a:lnTo>
                  <a:lnTo>
                    <a:pt x="115150" y="232695"/>
                  </a:lnTo>
                  <a:lnTo>
                    <a:pt x="109459" y="302609"/>
                  </a:lnTo>
                  <a:lnTo>
                    <a:pt x="108026" y="320694"/>
                  </a:lnTo>
                  <a:lnTo>
                    <a:pt x="106006" y="322167"/>
                  </a:lnTo>
                  <a:lnTo>
                    <a:pt x="95986" y="322281"/>
                  </a:lnTo>
                  <a:lnTo>
                    <a:pt x="135142" y="322281"/>
                  </a:lnTo>
                  <a:lnTo>
                    <a:pt x="135712" y="315331"/>
                  </a:lnTo>
                  <a:lnTo>
                    <a:pt x="138026" y="285484"/>
                  </a:lnTo>
                  <a:lnTo>
                    <a:pt x="139138" y="270254"/>
                  </a:lnTo>
                  <a:lnTo>
                    <a:pt x="140548" y="251964"/>
                  </a:lnTo>
                  <a:lnTo>
                    <a:pt x="143687" y="212705"/>
                  </a:lnTo>
                  <a:lnTo>
                    <a:pt x="144183" y="205454"/>
                  </a:lnTo>
                  <a:lnTo>
                    <a:pt x="145465" y="193770"/>
                  </a:lnTo>
                  <a:lnTo>
                    <a:pt x="146392" y="193135"/>
                  </a:lnTo>
                  <a:lnTo>
                    <a:pt x="179387" y="193033"/>
                  </a:lnTo>
                  <a:lnTo>
                    <a:pt x="184937" y="186569"/>
                  </a:lnTo>
                  <a:lnTo>
                    <a:pt x="184810" y="177323"/>
                  </a:lnTo>
                  <a:lnTo>
                    <a:pt x="184715" y="166058"/>
                  </a:lnTo>
                  <a:lnTo>
                    <a:pt x="145364" y="166058"/>
                  </a:lnTo>
                  <a:lnTo>
                    <a:pt x="139382" y="166008"/>
                  </a:lnTo>
                  <a:close/>
                </a:path>
                <a:path w="185420" h="349885">
                  <a:moveTo>
                    <a:pt x="92581" y="0"/>
                  </a:moveTo>
                  <a:lnTo>
                    <a:pt x="6210" y="44"/>
                  </a:lnTo>
                  <a:lnTo>
                    <a:pt x="1155" y="4730"/>
                  </a:lnTo>
                  <a:lnTo>
                    <a:pt x="50" y="15259"/>
                  </a:lnTo>
                  <a:lnTo>
                    <a:pt x="0" y="177565"/>
                  </a:lnTo>
                  <a:lnTo>
                    <a:pt x="1168" y="188639"/>
                  </a:lnTo>
                  <a:lnTo>
                    <a:pt x="6159" y="193122"/>
                  </a:lnTo>
                  <a:lnTo>
                    <a:pt x="22047" y="193211"/>
                  </a:lnTo>
                  <a:lnTo>
                    <a:pt x="66846" y="193173"/>
                  </a:lnTo>
                  <a:lnTo>
                    <a:pt x="39712" y="166071"/>
                  </a:lnTo>
                  <a:lnTo>
                    <a:pt x="28435" y="166008"/>
                  </a:lnTo>
                  <a:lnTo>
                    <a:pt x="26924" y="164484"/>
                  </a:lnTo>
                  <a:lnTo>
                    <a:pt x="26911" y="28594"/>
                  </a:lnTo>
                  <a:lnTo>
                    <a:pt x="28346" y="27158"/>
                  </a:lnTo>
                  <a:lnTo>
                    <a:pt x="184673" y="27158"/>
                  </a:lnTo>
                  <a:lnTo>
                    <a:pt x="184670" y="5632"/>
                  </a:lnTo>
                  <a:lnTo>
                    <a:pt x="179247" y="44"/>
                  </a:lnTo>
                  <a:lnTo>
                    <a:pt x="92581" y="0"/>
                  </a:lnTo>
                  <a:close/>
                </a:path>
                <a:path w="185420" h="349885">
                  <a:moveTo>
                    <a:pt x="176126" y="193046"/>
                  </a:moveTo>
                  <a:lnTo>
                    <a:pt x="156972" y="193046"/>
                  </a:lnTo>
                  <a:lnTo>
                    <a:pt x="163080" y="193097"/>
                  </a:lnTo>
                  <a:lnTo>
                    <a:pt x="176126" y="193046"/>
                  </a:lnTo>
                  <a:close/>
                </a:path>
                <a:path w="185420" h="349885">
                  <a:moveTo>
                    <a:pt x="46050" y="165969"/>
                  </a:moveTo>
                  <a:lnTo>
                    <a:pt x="39712" y="166071"/>
                  </a:lnTo>
                  <a:lnTo>
                    <a:pt x="52235" y="166071"/>
                  </a:lnTo>
                  <a:lnTo>
                    <a:pt x="46050" y="165969"/>
                  </a:lnTo>
                  <a:close/>
                </a:path>
                <a:path w="185420" h="349885">
                  <a:moveTo>
                    <a:pt x="184673" y="27158"/>
                  </a:moveTo>
                  <a:lnTo>
                    <a:pt x="156464" y="27158"/>
                  </a:lnTo>
                  <a:lnTo>
                    <a:pt x="158127" y="28784"/>
                  </a:lnTo>
                  <a:lnTo>
                    <a:pt x="158088" y="164484"/>
                  </a:lnTo>
                  <a:lnTo>
                    <a:pt x="156476" y="166020"/>
                  </a:lnTo>
                  <a:lnTo>
                    <a:pt x="145364" y="166058"/>
                  </a:lnTo>
                  <a:lnTo>
                    <a:pt x="184715" y="166058"/>
                  </a:lnTo>
                  <a:lnTo>
                    <a:pt x="184673" y="27158"/>
                  </a:lnTo>
                  <a:close/>
                </a:path>
              </a:pathLst>
            </a:custGeom>
            <a:solidFill>
              <a:srgbClr val="FFFFFF"/>
            </a:solidFill>
          </p:spPr>
          <p:txBody>
            <a:bodyPr wrap="square" lIns="0" tIns="0" rIns="0" bIns="0" rtlCol="0"/>
            <a:lstStyle/>
            <a:p>
              <a:endParaRPr sz="1500"/>
            </a:p>
          </p:txBody>
        </p:sp>
        <p:pic>
          <p:nvPicPr>
            <p:cNvPr id="10" name="object 10"/>
            <p:cNvPicPr/>
            <p:nvPr/>
          </p:nvPicPr>
          <p:blipFill>
            <a:blip r:embed="rId3" cstate="print"/>
            <a:stretch>
              <a:fillRect/>
            </a:stretch>
          </p:blipFill>
          <p:spPr>
            <a:xfrm>
              <a:off x="9121747" y="2526885"/>
              <a:ext cx="125133" cy="125272"/>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7341188" y="3319477"/>
            <a:ext cx="617538" cy="618067"/>
            <a:chOff x="8809425" y="3401141"/>
            <a:chExt cx="741045" cy="741680"/>
          </a:xfrm>
        </p:grpSpPr>
        <p:sp>
          <p:nvSpPr>
            <p:cNvPr id="12" name="object 12"/>
            <p:cNvSpPr/>
            <p:nvPr/>
          </p:nvSpPr>
          <p:spPr>
            <a:xfrm>
              <a:off x="8809425" y="3401141"/>
              <a:ext cx="741045" cy="741680"/>
            </a:xfrm>
            <a:custGeom>
              <a:avLst/>
              <a:gdLst/>
              <a:ahLst/>
              <a:cxnLst/>
              <a:rect l="l" t="t" r="r" b="b"/>
              <a:pathLst>
                <a:path w="741045" h="741679">
                  <a:moveTo>
                    <a:pt x="375551" y="0"/>
                  </a:moveTo>
                  <a:lnTo>
                    <a:pt x="327961" y="2381"/>
                  </a:lnTo>
                  <a:lnTo>
                    <a:pt x="282303" y="10539"/>
                  </a:lnTo>
                  <a:lnTo>
                    <a:pt x="238899" y="24073"/>
                  </a:lnTo>
                  <a:lnTo>
                    <a:pt x="198074" y="42583"/>
                  </a:lnTo>
                  <a:lnTo>
                    <a:pt x="160151" y="65672"/>
                  </a:lnTo>
                  <a:lnTo>
                    <a:pt x="125452" y="92938"/>
                  </a:lnTo>
                  <a:lnTo>
                    <a:pt x="94301" y="123983"/>
                  </a:lnTo>
                  <a:lnTo>
                    <a:pt x="67022" y="158408"/>
                  </a:lnTo>
                  <a:lnTo>
                    <a:pt x="43936" y="195812"/>
                  </a:lnTo>
                  <a:lnTo>
                    <a:pt x="25368" y="235798"/>
                  </a:lnTo>
                  <a:lnTo>
                    <a:pt x="11640" y="277965"/>
                  </a:lnTo>
                  <a:lnTo>
                    <a:pt x="3076" y="321914"/>
                  </a:lnTo>
                  <a:lnTo>
                    <a:pt x="0" y="367245"/>
                  </a:lnTo>
                  <a:lnTo>
                    <a:pt x="2663" y="414068"/>
                  </a:lnTo>
                  <a:lnTo>
                    <a:pt x="10891" y="459191"/>
                  </a:lnTo>
                  <a:lnTo>
                    <a:pt x="24340" y="502258"/>
                  </a:lnTo>
                  <a:lnTo>
                    <a:pt x="42664" y="542912"/>
                  </a:lnTo>
                  <a:lnTo>
                    <a:pt x="65518" y="580799"/>
                  </a:lnTo>
                  <a:lnTo>
                    <a:pt x="92558" y="615562"/>
                  </a:lnTo>
                  <a:lnTo>
                    <a:pt x="123439" y="646846"/>
                  </a:lnTo>
                  <a:lnTo>
                    <a:pt x="157814" y="674294"/>
                  </a:lnTo>
                  <a:lnTo>
                    <a:pt x="195341" y="697551"/>
                  </a:lnTo>
                  <a:lnTo>
                    <a:pt x="235673" y="716261"/>
                  </a:lnTo>
                  <a:lnTo>
                    <a:pt x="278465" y="730069"/>
                  </a:lnTo>
                  <a:lnTo>
                    <a:pt x="323373" y="738618"/>
                  </a:lnTo>
                  <a:lnTo>
                    <a:pt x="370052" y="741553"/>
                  </a:lnTo>
                  <a:lnTo>
                    <a:pt x="416278" y="738739"/>
                  </a:lnTo>
                  <a:lnTo>
                    <a:pt x="460878" y="730381"/>
                  </a:lnTo>
                  <a:lnTo>
                    <a:pt x="503491" y="716832"/>
                  </a:lnTo>
                  <a:lnTo>
                    <a:pt x="543757" y="698446"/>
                  </a:lnTo>
                  <a:lnTo>
                    <a:pt x="581314" y="675576"/>
                  </a:lnTo>
                  <a:lnTo>
                    <a:pt x="615801" y="648575"/>
                  </a:lnTo>
                  <a:lnTo>
                    <a:pt x="646859" y="617797"/>
                  </a:lnTo>
                  <a:lnTo>
                    <a:pt x="674126" y="583595"/>
                  </a:lnTo>
                  <a:lnTo>
                    <a:pt x="697241" y="546322"/>
                  </a:lnTo>
                  <a:lnTo>
                    <a:pt x="715844" y="506333"/>
                  </a:lnTo>
                  <a:lnTo>
                    <a:pt x="729573" y="463979"/>
                  </a:lnTo>
                  <a:lnTo>
                    <a:pt x="738068" y="419616"/>
                  </a:lnTo>
                  <a:lnTo>
                    <a:pt x="740968" y="373595"/>
                  </a:lnTo>
                  <a:lnTo>
                    <a:pt x="738020" y="325478"/>
                  </a:lnTo>
                  <a:lnTo>
                    <a:pt x="729469" y="279582"/>
                  </a:lnTo>
                  <a:lnTo>
                    <a:pt x="715697" y="236184"/>
                  </a:lnTo>
                  <a:lnTo>
                    <a:pt x="697092" y="195557"/>
                  </a:lnTo>
                  <a:lnTo>
                    <a:pt x="674036" y="157977"/>
                  </a:lnTo>
                  <a:lnTo>
                    <a:pt x="646915" y="123719"/>
                  </a:lnTo>
                  <a:lnTo>
                    <a:pt x="616113" y="93057"/>
                  </a:lnTo>
                  <a:lnTo>
                    <a:pt x="582015" y="66266"/>
                  </a:lnTo>
                  <a:lnTo>
                    <a:pt x="545006" y="43621"/>
                  </a:lnTo>
                  <a:lnTo>
                    <a:pt x="505471" y="25397"/>
                  </a:lnTo>
                  <a:lnTo>
                    <a:pt x="463793" y="11869"/>
                  </a:lnTo>
                  <a:lnTo>
                    <a:pt x="420359" y="3312"/>
                  </a:lnTo>
                  <a:lnTo>
                    <a:pt x="375551" y="0"/>
                  </a:lnTo>
                  <a:close/>
                </a:path>
              </a:pathLst>
            </a:custGeom>
            <a:solidFill>
              <a:srgbClr val="C7964B"/>
            </a:solidFill>
          </p:spPr>
          <p:txBody>
            <a:bodyPr wrap="square" lIns="0" tIns="0" rIns="0" bIns="0" rtlCol="0"/>
            <a:lstStyle/>
            <a:p>
              <a:endParaRPr sz="1500"/>
            </a:p>
          </p:txBody>
        </p:sp>
        <p:sp>
          <p:nvSpPr>
            <p:cNvPr id="13" name="object 13"/>
            <p:cNvSpPr/>
            <p:nvPr/>
          </p:nvSpPr>
          <p:spPr>
            <a:xfrm>
              <a:off x="8942702" y="3552135"/>
              <a:ext cx="475615" cy="440690"/>
            </a:xfrm>
            <a:custGeom>
              <a:avLst/>
              <a:gdLst/>
              <a:ahLst/>
              <a:cxnLst/>
              <a:rect l="l" t="t" r="r" b="b"/>
              <a:pathLst>
                <a:path w="475615" h="440689">
                  <a:moveTo>
                    <a:pt x="153391" y="203905"/>
                  </a:moveTo>
                  <a:lnTo>
                    <a:pt x="103005" y="230159"/>
                  </a:lnTo>
                  <a:lnTo>
                    <a:pt x="65552" y="260436"/>
                  </a:lnTo>
                  <a:lnTo>
                    <a:pt x="35865" y="296990"/>
                  </a:lnTo>
                  <a:lnTo>
                    <a:pt x="13996" y="339849"/>
                  </a:lnTo>
                  <a:lnTo>
                    <a:pt x="0" y="389039"/>
                  </a:lnTo>
                  <a:lnTo>
                    <a:pt x="530" y="408591"/>
                  </a:lnTo>
                  <a:lnTo>
                    <a:pt x="8940" y="424824"/>
                  </a:lnTo>
                  <a:lnTo>
                    <a:pt x="23599" y="435909"/>
                  </a:lnTo>
                  <a:lnTo>
                    <a:pt x="42875" y="440016"/>
                  </a:lnTo>
                  <a:lnTo>
                    <a:pt x="432815" y="440029"/>
                  </a:lnTo>
                  <a:lnTo>
                    <a:pt x="433730" y="440029"/>
                  </a:lnTo>
                  <a:lnTo>
                    <a:pt x="434632" y="440067"/>
                  </a:lnTo>
                  <a:lnTo>
                    <a:pt x="473638" y="416115"/>
                  </a:lnTo>
                  <a:lnTo>
                    <a:pt x="335914" y="416115"/>
                  </a:lnTo>
                  <a:lnTo>
                    <a:pt x="114465" y="416052"/>
                  </a:lnTo>
                  <a:lnTo>
                    <a:pt x="40563" y="415912"/>
                  </a:lnTo>
                  <a:lnTo>
                    <a:pt x="23634" y="392531"/>
                  </a:lnTo>
                  <a:lnTo>
                    <a:pt x="38071" y="343468"/>
                  </a:lnTo>
                  <a:lnTo>
                    <a:pt x="61728" y="301048"/>
                  </a:lnTo>
                  <a:lnTo>
                    <a:pt x="94614" y="265288"/>
                  </a:lnTo>
                  <a:lnTo>
                    <a:pt x="136740" y="236207"/>
                  </a:lnTo>
                  <a:lnTo>
                    <a:pt x="165176" y="223253"/>
                  </a:lnTo>
                  <a:lnTo>
                    <a:pt x="203942" y="223253"/>
                  </a:lnTo>
                  <a:lnTo>
                    <a:pt x="201895" y="221627"/>
                  </a:lnTo>
                  <a:lnTo>
                    <a:pt x="192662" y="212872"/>
                  </a:lnTo>
                  <a:lnTo>
                    <a:pt x="184568" y="204038"/>
                  </a:lnTo>
                  <a:lnTo>
                    <a:pt x="153479" y="204038"/>
                  </a:lnTo>
                  <a:lnTo>
                    <a:pt x="153391" y="203905"/>
                  </a:lnTo>
                  <a:close/>
                </a:path>
                <a:path w="475615" h="440689">
                  <a:moveTo>
                    <a:pt x="354139" y="322326"/>
                  </a:moveTo>
                  <a:lnTo>
                    <a:pt x="341439" y="323570"/>
                  </a:lnTo>
                  <a:lnTo>
                    <a:pt x="337172" y="328066"/>
                  </a:lnTo>
                  <a:lnTo>
                    <a:pt x="337174" y="401530"/>
                  </a:lnTo>
                  <a:lnTo>
                    <a:pt x="337273" y="414896"/>
                  </a:lnTo>
                  <a:lnTo>
                    <a:pt x="335914" y="416115"/>
                  </a:lnTo>
                  <a:lnTo>
                    <a:pt x="473638" y="416115"/>
                  </a:lnTo>
                  <a:lnTo>
                    <a:pt x="361327" y="416077"/>
                  </a:lnTo>
                  <a:lnTo>
                    <a:pt x="361053" y="414227"/>
                  </a:lnTo>
                  <a:lnTo>
                    <a:pt x="360957" y="336156"/>
                  </a:lnTo>
                  <a:lnTo>
                    <a:pt x="360895" y="335076"/>
                  </a:lnTo>
                  <a:lnTo>
                    <a:pt x="359282" y="326263"/>
                  </a:lnTo>
                  <a:lnTo>
                    <a:pt x="354139" y="322326"/>
                  </a:lnTo>
                  <a:close/>
                </a:path>
                <a:path w="475615" h="440689">
                  <a:moveTo>
                    <a:pt x="365186" y="223481"/>
                  </a:moveTo>
                  <a:lnTo>
                    <a:pt x="310248" y="223481"/>
                  </a:lnTo>
                  <a:lnTo>
                    <a:pt x="314820" y="225310"/>
                  </a:lnTo>
                  <a:lnTo>
                    <a:pt x="353817" y="245126"/>
                  </a:lnTo>
                  <a:lnTo>
                    <a:pt x="387075" y="270935"/>
                  </a:lnTo>
                  <a:lnTo>
                    <a:pt x="414520" y="302831"/>
                  </a:lnTo>
                  <a:lnTo>
                    <a:pt x="436079" y="340906"/>
                  </a:lnTo>
                  <a:lnTo>
                    <a:pt x="449185" y="381802"/>
                  </a:lnTo>
                  <a:lnTo>
                    <a:pt x="451942" y="395897"/>
                  </a:lnTo>
                  <a:lnTo>
                    <a:pt x="451619" y="403394"/>
                  </a:lnTo>
                  <a:lnTo>
                    <a:pt x="448351" y="409778"/>
                  </a:lnTo>
                  <a:lnTo>
                    <a:pt x="442773" y="414227"/>
                  </a:lnTo>
                  <a:lnTo>
                    <a:pt x="435521" y="415925"/>
                  </a:lnTo>
                  <a:lnTo>
                    <a:pt x="361327" y="416077"/>
                  </a:lnTo>
                  <a:lnTo>
                    <a:pt x="473662" y="416077"/>
                  </a:lnTo>
                  <a:lnTo>
                    <a:pt x="474637" y="414528"/>
                  </a:lnTo>
                  <a:lnTo>
                    <a:pt x="475095" y="410273"/>
                  </a:lnTo>
                  <a:lnTo>
                    <a:pt x="475174" y="407492"/>
                  </a:lnTo>
                  <a:lnTo>
                    <a:pt x="475159" y="401530"/>
                  </a:lnTo>
                  <a:lnTo>
                    <a:pt x="466579" y="350464"/>
                  </a:lnTo>
                  <a:lnTo>
                    <a:pt x="445947" y="305796"/>
                  </a:lnTo>
                  <a:lnTo>
                    <a:pt x="420179" y="270421"/>
                  </a:lnTo>
                  <a:lnTo>
                    <a:pt x="392666" y="242622"/>
                  </a:lnTo>
                  <a:lnTo>
                    <a:pt x="371093" y="227114"/>
                  </a:lnTo>
                  <a:lnTo>
                    <a:pt x="365186" y="223481"/>
                  </a:lnTo>
                  <a:close/>
                </a:path>
                <a:path w="475615" h="440689">
                  <a:moveTo>
                    <a:pt x="128720" y="322936"/>
                  </a:moveTo>
                  <a:lnTo>
                    <a:pt x="122288" y="324065"/>
                  </a:lnTo>
                  <a:lnTo>
                    <a:pt x="116954" y="326301"/>
                  </a:lnTo>
                  <a:lnTo>
                    <a:pt x="115290" y="330784"/>
                  </a:lnTo>
                  <a:lnTo>
                    <a:pt x="115261" y="410273"/>
                  </a:lnTo>
                  <a:lnTo>
                    <a:pt x="115417" y="414718"/>
                  </a:lnTo>
                  <a:lnTo>
                    <a:pt x="114465" y="416052"/>
                  </a:lnTo>
                  <a:lnTo>
                    <a:pt x="321361" y="416052"/>
                  </a:lnTo>
                  <a:lnTo>
                    <a:pt x="139318" y="415988"/>
                  </a:lnTo>
                  <a:lnTo>
                    <a:pt x="139252" y="336156"/>
                  </a:lnTo>
                  <a:lnTo>
                    <a:pt x="137865" y="329468"/>
                  </a:lnTo>
                  <a:lnTo>
                    <a:pt x="134131" y="324886"/>
                  </a:lnTo>
                  <a:lnTo>
                    <a:pt x="128720" y="322936"/>
                  </a:lnTo>
                  <a:close/>
                </a:path>
                <a:path w="475615" h="440689">
                  <a:moveTo>
                    <a:pt x="284714" y="415967"/>
                  </a:moveTo>
                  <a:lnTo>
                    <a:pt x="238074" y="415988"/>
                  </a:lnTo>
                  <a:lnTo>
                    <a:pt x="303229" y="415988"/>
                  </a:lnTo>
                  <a:lnTo>
                    <a:pt x="284714" y="415967"/>
                  </a:lnTo>
                  <a:close/>
                </a:path>
                <a:path w="475615" h="440689">
                  <a:moveTo>
                    <a:pt x="203942" y="223253"/>
                  </a:moveTo>
                  <a:lnTo>
                    <a:pt x="165176" y="223253"/>
                  </a:lnTo>
                  <a:lnTo>
                    <a:pt x="167766" y="223608"/>
                  </a:lnTo>
                  <a:lnTo>
                    <a:pt x="170789" y="226860"/>
                  </a:lnTo>
                  <a:lnTo>
                    <a:pt x="209969" y="257949"/>
                  </a:lnTo>
                  <a:lnTo>
                    <a:pt x="239624" y="265684"/>
                  </a:lnTo>
                  <a:lnTo>
                    <a:pt x="254124" y="262857"/>
                  </a:lnTo>
                  <a:lnTo>
                    <a:pt x="268541" y="255993"/>
                  </a:lnTo>
                  <a:lnTo>
                    <a:pt x="278056" y="249810"/>
                  </a:lnTo>
                  <a:lnTo>
                    <a:pt x="287118" y="243065"/>
                  </a:lnTo>
                  <a:lnTo>
                    <a:pt x="289541" y="240971"/>
                  </a:lnTo>
                  <a:lnTo>
                    <a:pt x="237899" y="240971"/>
                  </a:lnTo>
                  <a:lnTo>
                    <a:pt x="230300" y="239721"/>
                  </a:lnTo>
                  <a:lnTo>
                    <a:pt x="222694" y="236435"/>
                  </a:lnTo>
                  <a:lnTo>
                    <a:pt x="211856" y="229535"/>
                  </a:lnTo>
                  <a:lnTo>
                    <a:pt x="203942" y="223253"/>
                  </a:lnTo>
                  <a:close/>
                </a:path>
                <a:path w="475615" h="440689">
                  <a:moveTo>
                    <a:pt x="308675" y="22196"/>
                  </a:moveTo>
                  <a:lnTo>
                    <a:pt x="243636" y="22196"/>
                  </a:lnTo>
                  <a:lnTo>
                    <a:pt x="278015" y="30702"/>
                  </a:lnTo>
                  <a:lnTo>
                    <a:pt x="306870" y="51218"/>
                  </a:lnTo>
                  <a:lnTo>
                    <a:pt x="326682" y="82143"/>
                  </a:lnTo>
                  <a:lnTo>
                    <a:pt x="332183" y="101703"/>
                  </a:lnTo>
                  <a:lnTo>
                    <a:pt x="333216" y="121046"/>
                  </a:lnTo>
                  <a:lnTo>
                    <a:pt x="329971" y="140175"/>
                  </a:lnTo>
                  <a:lnTo>
                    <a:pt x="311328" y="179222"/>
                  </a:lnTo>
                  <a:lnTo>
                    <a:pt x="282677" y="214567"/>
                  </a:lnTo>
                  <a:lnTo>
                    <a:pt x="257289" y="234657"/>
                  </a:lnTo>
                  <a:lnTo>
                    <a:pt x="253199" y="236943"/>
                  </a:lnTo>
                  <a:lnTo>
                    <a:pt x="245522" y="240080"/>
                  </a:lnTo>
                  <a:lnTo>
                    <a:pt x="237899" y="240971"/>
                  </a:lnTo>
                  <a:lnTo>
                    <a:pt x="289541" y="240971"/>
                  </a:lnTo>
                  <a:lnTo>
                    <a:pt x="295652" y="235691"/>
                  </a:lnTo>
                  <a:lnTo>
                    <a:pt x="303692" y="227497"/>
                  </a:lnTo>
                  <a:lnTo>
                    <a:pt x="307263" y="223520"/>
                  </a:lnTo>
                  <a:lnTo>
                    <a:pt x="310248" y="223481"/>
                  </a:lnTo>
                  <a:lnTo>
                    <a:pt x="365186" y="223481"/>
                  </a:lnTo>
                  <a:lnTo>
                    <a:pt x="361226" y="221046"/>
                  </a:lnTo>
                  <a:lnTo>
                    <a:pt x="351074" y="215472"/>
                  </a:lnTo>
                  <a:lnTo>
                    <a:pt x="340666" y="210392"/>
                  </a:lnTo>
                  <a:lnTo>
                    <a:pt x="330034" y="205803"/>
                  </a:lnTo>
                  <a:lnTo>
                    <a:pt x="326986" y="204571"/>
                  </a:lnTo>
                  <a:lnTo>
                    <a:pt x="325907" y="203644"/>
                  </a:lnTo>
                  <a:lnTo>
                    <a:pt x="348582" y="163826"/>
                  </a:lnTo>
                  <a:lnTo>
                    <a:pt x="358411" y="117913"/>
                  </a:lnTo>
                  <a:lnTo>
                    <a:pt x="355777" y="93446"/>
                  </a:lnTo>
                  <a:lnTo>
                    <a:pt x="339467" y="54240"/>
                  </a:lnTo>
                  <a:lnTo>
                    <a:pt x="311107" y="23429"/>
                  </a:lnTo>
                  <a:lnTo>
                    <a:pt x="308675" y="22196"/>
                  </a:lnTo>
                  <a:close/>
                </a:path>
                <a:path w="475615" h="440689">
                  <a:moveTo>
                    <a:pt x="184382" y="203835"/>
                  </a:moveTo>
                  <a:lnTo>
                    <a:pt x="153555" y="203835"/>
                  </a:lnTo>
                  <a:lnTo>
                    <a:pt x="153479" y="204038"/>
                  </a:lnTo>
                  <a:lnTo>
                    <a:pt x="184568" y="204038"/>
                  </a:lnTo>
                  <a:lnTo>
                    <a:pt x="184382" y="203835"/>
                  </a:lnTo>
                  <a:close/>
                </a:path>
                <a:path w="475615" h="440689">
                  <a:moveTo>
                    <a:pt x="228726" y="0"/>
                  </a:moveTo>
                  <a:lnTo>
                    <a:pt x="182070" y="14170"/>
                  </a:lnTo>
                  <a:lnTo>
                    <a:pt x="145453" y="46532"/>
                  </a:lnTo>
                  <a:lnTo>
                    <a:pt x="125299" y="85459"/>
                  </a:lnTo>
                  <a:lnTo>
                    <a:pt x="121359" y="106724"/>
                  </a:lnTo>
                  <a:lnTo>
                    <a:pt x="121767" y="129159"/>
                  </a:lnTo>
                  <a:lnTo>
                    <a:pt x="140289" y="182915"/>
                  </a:lnTo>
                  <a:lnTo>
                    <a:pt x="153391" y="203905"/>
                  </a:lnTo>
                  <a:lnTo>
                    <a:pt x="153555" y="203835"/>
                  </a:lnTo>
                  <a:lnTo>
                    <a:pt x="184382" y="203835"/>
                  </a:lnTo>
                  <a:lnTo>
                    <a:pt x="157273" y="164398"/>
                  </a:lnTo>
                  <a:lnTo>
                    <a:pt x="144144" y="125069"/>
                  </a:lnTo>
                  <a:lnTo>
                    <a:pt x="143484" y="119684"/>
                  </a:lnTo>
                  <a:lnTo>
                    <a:pt x="143814" y="115227"/>
                  </a:lnTo>
                  <a:lnTo>
                    <a:pt x="161207" y="61293"/>
                  </a:lnTo>
                  <a:lnTo>
                    <a:pt x="207251" y="27305"/>
                  </a:lnTo>
                  <a:lnTo>
                    <a:pt x="243636" y="22196"/>
                  </a:lnTo>
                  <a:lnTo>
                    <a:pt x="308675" y="22196"/>
                  </a:lnTo>
                  <a:lnTo>
                    <a:pt x="273319" y="4265"/>
                  </a:lnTo>
                  <a:lnTo>
                    <a:pt x="228726" y="0"/>
                  </a:lnTo>
                  <a:close/>
                </a:path>
              </a:pathLst>
            </a:custGeom>
            <a:solidFill>
              <a:srgbClr val="FFFFFF"/>
            </a:solidFill>
          </p:spPr>
          <p:txBody>
            <a:bodyPr wrap="square" lIns="0" tIns="0" rIns="0" bIns="0" rtlCol="0"/>
            <a:lstStyle/>
            <a:p>
              <a:endParaRPr sz="1500"/>
            </a:p>
          </p:txBody>
        </p:sp>
        <p:pic>
          <p:nvPicPr>
            <p:cNvPr id="14" name="object 14"/>
            <p:cNvPicPr/>
            <p:nvPr/>
          </p:nvPicPr>
          <p:blipFill>
            <a:blip r:embed="rId4" cstate="print"/>
            <a:stretch>
              <a:fillRect/>
            </a:stretch>
          </p:blipFill>
          <p:spPr>
            <a:xfrm>
              <a:off x="9147544" y="3621507"/>
              <a:ext cx="68313" cy="112674"/>
            </a:xfrm>
            <a:prstGeom prst="rect">
              <a:avLst/>
            </a:prstGeom>
          </p:spPr>
        </p:pic>
      </p:grpSp>
      <p:pic>
        <p:nvPicPr>
          <p:cNvPr id="15" name="object 15">
            <a:extLst>
              <a:ext uri="{C183D7F6-B498-43B3-948B-1728B52AA6E4}">
                <adec:decorative xmlns:adec="http://schemas.microsoft.com/office/drawing/2017/decorative" val="1"/>
              </a:ext>
            </a:extLst>
          </p:cNvPr>
          <p:cNvPicPr/>
          <p:nvPr/>
        </p:nvPicPr>
        <p:blipFill>
          <a:blip r:embed="rId5" cstate="print"/>
          <a:stretch>
            <a:fillRect/>
          </a:stretch>
        </p:blipFill>
        <p:spPr>
          <a:xfrm>
            <a:off x="7341188" y="4187894"/>
            <a:ext cx="617473" cy="617960"/>
          </a:xfrm>
          <a:prstGeom prst="rect">
            <a:avLst/>
          </a:prstGeom>
        </p:spPr>
      </p:pic>
      <p:grpSp>
        <p:nvGrpSpPr>
          <p:cNvPr id="16" name="object 16">
            <a:extLst>
              <a:ext uri="{C183D7F6-B498-43B3-948B-1728B52AA6E4}">
                <adec:decorative xmlns:adec="http://schemas.microsoft.com/office/drawing/2017/decorative" val="1"/>
              </a:ext>
            </a:extLst>
          </p:cNvPr>
          <p:cNvGrpSpPr/>
          <p:nvPr/>
        </p:nvGrpSpPr>
        <p:grpSpPr>
          <a:xfrm>
            <a:off x="1251232" y="2101002"/>
            <a:ext cx="636060" cy="3881872"/>
            <a:chOff x="1501478" y="2403980"/>
            <a:chExt cx="763272" cy="4441317"/>
          </a:xfrm>
        </p:grpSpPr>
        <p:sp>
          <p:nvSpPr>
            <p:cNvPr id="17" name="object 17"/>
            <p:cNvSpPr/>
            <p:nvPr/>
          </p:nvSpPr>
          <p:spPr>
            <a:xfrm>
              <a:off x="1531959" y="2403980"/>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18" name="object 18"/>
            <p:cNvSpPr/>
            <p:nvPr/>
          </p:nvSpPr>
          <p:spPr>
            <a:xfrm>
              <a:off x="1805745" y="2664580"/>
              <a:ext cx="185420" cy="349885"/>
            </a:xfrm>
            <a:custGeom>
              <a:avLst/>
              <a:gdLst/>
              <a:ahLst/>
              <a:cxnLst/>
              <a:rect l="l" t="t" r="r" b="b"/>
              <a:pathLst>
                <a:path w="185419" h="349885">
                  <a:moveTo>
                    <a:pt x="66846" y="193173"/>
                  </a:moveTo>
                  <a:lnTo>
                    <a:pt x="37947" y="193173"/>
                  </a:lnTo>
                  <a:lnTo>
                    <a:pt x="39751" y="194557"/>
                  </a:lnTo>
                  <a:lnTo>
                    <a:pt x="40651" y="206064"/>
                  </a:lnTo>
                  <a:lnTo>
                    <a:pt x="42659" y="230473"/>
                  </a:lnTo>
                  <a:lnTo>
                    <a:pt x="44983" y="261283"/>
                  </a:lnTo>
                  <a:lnTo>
                    <a:pt x="48315" y="302609"/>
                  </a:lnTo>
                  <a:lnTo>
                    <a:pt x="51917" y="344354"/>
                  </a:lnTo>
                  <a:lnTo>
                    <a:pt x="92513" y="349394"/>
                  </a:lnTo>
                  <a:lnTo>
                    <a:pt x="127533" y="349065"/>
                  </a:lnTo>
                  <a:lnTo>
                    <a:pt x="133197" y="344227"/>
                  </a:lnTo>
                  <a:lnTo>
                    <a:pt x="133819" y="337546"/>
                  </a:lnTo>
                  <a:lnTo>
                    <a:pt x="134801" y="326443"/>
                  </a:lnTo>
                  <a:lnTo>
                    <a:pt x="135142" y="322281"/>
                  </a:lnTo>
                  <a:lnTo>
                    <a:pt x="95986" y="322281"/>
                  </a:lnTo>
                  <a:lnTo>
                    <a:pt x="79019" y="322218"/>
                  </a:lnTo>
                  <a:lnTo>
                    <a:pt x="71375" y="251964"/>
                  </a:lnTo>
                  <a:lnTo>
                    <a:pt x="69113" y="221634"/>
                  </a:lnTo>
                  <a:lnTo>
                    <a:pt x="67389" y="199759"/>
                  </a:lnTo>
                  <a:lnTo>
                    <a:pt x="66846" y="193173"/>
                  </a:lnTo>
                  <a:close/>
                </a:path>
                <a:path w="185419" h="349885">
                  <a:moveTo>
                    <a:pt x="139382" y="166008"/>
                  </a:moveTo>
                  <a:lnTo>
                    <a:pt x="125374" y="166109"/>
                  </a:lnTo>
                  <a:lnTo>
                    <a:pt x="120040" y="170897"/>
                  </a:lnTo>
                  <a:lnTo>
                    <a:pt x="118143" y="194557"/>
                  </a:lnTo>
                  <a:lnTo>
                    <a:pt x="115150" y="232695"/>
                  </a:lnTo>
                  <a:lnTo>
                    <a:pt x="109459" y="302609"/>
                  </a:lnTo>
                  <a:lnTo>
                    <a:pt x="108026" y="320694"/>
                  </a:lnTo>
                  <a:lnTo>
                    <a:pt x="106006" y="322167"/>
                  </a:lnTo>
                  <a:lnTo>
                    <a:pt x="95986" y="322281"/>
                  </a:lnTo>
                  <a:lnTo>
                    <a:pt x="135142" y="322281"/>
                  </a:lnTo>
                  <a:lnTo>
                    <a:pt x="135712" y="315331"/>
                  </a:lnTo>
                  <a:lnTo>
                    <a:pt x="138026" y="285484"/>
                  </a:lnTo>
                  <a:lnTo>
                    <a:pt x="139138" y="270254"/>
                  </a:lnTo>
                  <a:lnTo>
                    <a:pt x="140548" y="251964"/>
                  </a:lnTo>
                  <a:lnTo>
                    <a:pt x="143687" y="212705"/>
                  </a:lnTo>
                  <a:lnTo>
                    <a:pt x="144183" y="205454"/>
                  </a:lnTo>
                  <a:lnTo>
                    <a:pt x="145465" y="193770"/>
                  </a:lnTo>
                  <a:lnTo>
                    <a:pt x="146392" y="193135"/>
                  </a:lnTo>
                  <a:lnTo>
                    <a:pt x="179387" y="193033"/>
                  </a:lnTo>
                  <a:lnTo>
                    <a:pt x="184937" y="186569"/>
                  </a:lnTo>
                  <a:lnTo>
                    <a:pt x="184810" y="177323"/>
                  </a:lnTo>
                  <a:lnTo>
                    <a:pt x="184715" y="166058"/>
                  </a:lnTo>
                  <a:lnTo>
                    <a:pt x="145364" y="166058"/>
                  </a:lnTo>
                  <a:lnTo>
                    <a:pt x="139382" y="166008"/>
                  </a:lnTo>
                  <a:close/>
                </a:path>
                <a:path w="185419" h="349885">
                  <a:moveTo>
                    <a:pt x="92581" y="0"/>
                  </a:moveTo>
                  <a:lnTo>
                    <a:pt x="6210" y="44"/>
                  </a:lnTo>
                  <a:lnTo>
                    <a:pt x="1155" y="4730"/>
                  </a:lnTo>
                  <a:lnTo>
                    <a:pt x="50" y="15259"/>
                  </a:lnTo>
                  <a:lnTo>
                    <a:pt x="0" y="177565"/>
                  </a:lnTo>
                  <a:lnTo>
                    <a:pt x="1168" y="188639"/>
                  </a:lnTo>
                  <a:lnTo>
                    <a:pt x="6159" y="193122"/>
                  </a:lnTo>
                  <a:lnTo>
                    <a:pt x="22047" y="193211"/>
                  </a:lnTo>
                  <a:lnTo>
                    <a:pt x="66846" y="193173"/>
                  </a:lnTo>
                  <a:lnTo>
                    <a:pt x="39712" y="166071"/>
                  </a:lnTo>
                  <a:lnTo>
                    <a:pt x="28435" y="166008"/>
                  </a:lnTo>
                  <a:lnTo>
                    <a:pt x="26924" y="164484"/>
                  </a:lnTo>
                  <a:lnTo>
                    <a:pt x="26911" y="28594"/>
                  </a:lnTo>
                  <a:lnTo>
                    <a:pt x="28346" y="27158"/>
                  </a:lnTo>
                  <a:lnTo>
                    <a:pt x="184673" y="27158"/>
                  </a:lnTo>
                  <a:lnTo>
                    <a:pt x="184670" y="5632"/>
                  </a:lnTo>
                  <a:lnTo>
                    <a:pt x="179247" y="44"/>
                  </a:lnTo>
                  <a:lnTo>
                    <a:pt x="92581" y="0"/>
                  </a:lnTo>
                  <a:close/>
                </a:path>
                <a:path w="185419" h="349885">
                  <a:moveTo>
                    <a:pt x="176126" y="193046"/>
                  </a:moveTo>
                  <a:lnTo>
                    <a:pt x="156972" y="193046"/>
                  </a:lnTo>
                  <a:lnTo>
                    <a:pt x="163080" y="193097"/>
                  </a:lnTo>
                  <a:lnTo>
                    <a:pt x="176126" y="193046"/>
                  </a:lnTo>
                  <a:close/>
                </a:path>
                <a:path w="185419" h="349885">
                  <a:moveTo>
                    <a:pt x="46050" y="165969"/>
                  </a:moveTo>
                  <a:lnTo>
                    <a:pt x="39712" y="166071"/>
                  </a:lnTo>
                  <a:lnTo>
                    <a:pt x="52235" y="166071"/>
                  </a:lnTo>
                  <a:lnTo>
                    <a:pt x="46050" y="165969"/>
                  </a:lnTo>
                  <a:close/>
                </a:path>
                <a:path w="185419" h="349885">
                  <a:moveTo>
                    <a:pt x="184673" y="27158"/>
                  </a:moveTo>
                  <a:lnTo>
                    <a:pt x="156464" y="27158"/>
                  </a:lnTo>
                  <a:lnTo>
                    <a:pt x="158127" y="28784"/>
                  </a:lnTo>
                  <a:lnTo>
                    <a:pt x="158088" y="164484"/>
                  </a:lnTo>
                  <a:lnTo>
                    <a:pt x="156476" y="166020"/>
                  </a:lnTo>
                  <a:lnTo>
                    <a:pt x="145364" y="166058"/>
                  </a:lnTo>
                  <a:lnTo>
                    <a:pt x="184715" y="166058"/>
                  </a:lnTo>
                  <a:lnTo>
                    <a:pt x="184673" y="27158"/>
                  </a:lnTo>
                  <a:close/>
                </a:path>
              </a:pathLst>
            </a:custGeom>
            <a:solidFill>
              <a:srgbClr val="FFFFFF"/>
            </a:solidFill>
          </p:spPr>
          <p:txBody>
            <a:bodyPr wrap="square" lIns="0" tIns="0" rIns="0" bIns="0" rtlCol="0"/>
            <a:lstStyle/>
            <a:p>
              <a:endParaRPr sz="1500"/>
            </a:p>
          </p:txBody>
        </p:sp>
        <p:pic>
          <p:nvPicPr>
            <p:cNvPr id="19" name="object 19"/>
            <p:cNvPicPr/>
            <p:nvPr/>
          </p:nvPicPr>
          <p:blipFill>
            <a:blip r:embed="rId3" cstate="print"/>
            <a:stretch>
              <a:fillRect/>
            </a:stretch>
          </p:blipFill>
          <p:spPr>
            <a:xfrm>
              <a:off x="1835655" y="2526886"/>
              <a:ext cx="125133" cy="125272"/>
            </a:xfrm>
            <a:prstGeom prst="rect">
              <a:avLst/>
            </a:prstGeom>
          </p:spPr>
        </p:pic>
        <p:sp>
          <p:nvSpPr>
            <p:cNvPr id="20" name="object 20"/>
            <p:cNvSpPr/>
            <p:nvPr/>
          </p:nvSpPr>
          <p:spPr>
            <a:xfrm>
              <a:off x="1531960" y="3334732"/>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21" name="object 21"/>
            <p:cNvSpPr/>
            <p:nvPr/>
          </p:nvSpPr>
          <p:spPr>
            <a:xfrm>
              <a:off x="1684802" y="3528287"/>
              <a:ext cx="426720" cy="347345"/>
            </a:xfrm>
            <a:custGeom>
              <a:avLst/>
              <a:gdLst/>
              <a:ahLst/>
              <a:cxnLst/>
              <a:rect l="l" t="t" r="r" b="b"/>
              <a:pathLst>
                <a:path w="426719" h="347345">
                  <a:moveTo>
                    <a:pt x="113728" y="0"/>
                  </a:moveTo>
                  <a:lnTo>
                    <a:pt x="70501" y="10788"/>
                  </a:lnTo>
                  <a:lnTo>
                    <a:pt x="34280" y="37549"/>
                  </a:lnTo>
                  <a:lnTo>
                    <a:pt x="9351" y="75732"/>
                  </a:lnTo>
                  <a:lnTo>
                    <a:pt x="0" y="120789"/>
                  </a:lnTo>
                  <a:lnTo>
                    <a:pt x="4431" y="152615"/>
                  </a:lnTo>
                  <a:lnTo>
                    <a:pt x="15195" y="178608"/>
                  </a:lnTo>
                  <a:lnTo>
                    <a:pt x="28211" y="198154"/>
                  </a:lnTo>
                  <a:lnTo>
                    <a:pt x="39395" y="210642"/>
                  </a:lnTo>
                  <a:lnTo>
                    <a:pt x="213334" y="347014"/>
                  </a:lnTo>
                  <a:lnTo>
                    <a:pt x="261904" y="308965"/>
                  </a:lnTo>
                  <a:lnTo>
                    <a:pt x="213334" y="308965"/>
                  </a:lnTo>
                  <a:lnTo>
                    <a:pt x="59816" y="188696"/>
                  </a:lnTo>
                  <a:lnTo>
                    <a:pt x="51269" y="179034"/>
                  </a:lnTo>
                  <a:lnTo>
                    <a:pt x="41411" y="164145"/>
                  </a:lnTo>
                  <a:lnTo>
                    <a:pt x="33292" y="144578"/>
                  </a:lnTo>
                  <a:lnTo>
                    <a:pt x="29959" y="120878"/>
                  </a:lnTo>
                  <a:lnTo>
                    <a:pt x="37025" y="87294"/>
                  </a:lnTo>
                  <a:lnTo>
                    <a:pt x="55757" y="58500"/>
                  </a:lnTo>
                  <a:lnTo>
                    <a:pt x="82746" y="38162"/>
                  </a:lnTo>
                  <a:lnTo>
                    <a:pt x="114579" y="29946"/>
                  </a:lnTo>
                  <a:lnTo>
                    <a:pt x="190035" y="29946"/>
                  </a:lnTo>
                  <a:lnTo>
                    <a:pt x="169175" y="14350"/>
                  </a:lnTo>
                  <a:lnTo>
                    <a:pt x="142248" y="3311"/>
                  </a:lnTo>
                  <a:lnTo>
                    <a:pt x="113728" y="0"/>
                  </a:lnTo>
                  <a:close/>
                </a:path>
                <a:path w="426719" h="347345">
                  <a:moveTo>
                    <a:pt x="382090" y="29946"/>
                  </a:moveTo>
                  <a:lnTo>
                    <a:pt x="312077" y="29946"/>
                  </a:lnTo>
                  <a:lnTo>
                    <a:pt x="343910" y="38162"/>
                  </a:lnTo>
                  <a:lnTo>
                    <a:pt x="370900" y="58500"/>
                  </a:lnTo>
                  <a:lnTo>
                    <a:pt x="389636" y="87294"/>
                  </a:lnTo>
                  <a:lnTo>
                    <a:pt x="396709" y="120878"/>
                  </a:lnTo>
                  <a:lnTo>
                    <a:pt x="393369" y="144578"/>
                  </a:lnTo>
                  <a:lnTo>
                    <a:pt x="385248" y="164145"/>
                  </a:lnTo>
                  <a:lnTo>
                    <a:pt x="375392" y="179034"/>
                  </a:lnTo>
                  <a:lnTo>
                    <a:pt x="366852" y="188696"/>
                  </a:lnTo>
                  <a:lnTo>
                    <a:pt x="213334" y="308965"/>
                  </a:lnTo>
                  <a:lnTo>
                    <a:pt x="261904" y="308965"/>
                  </a:lnTo>
                  <a:lnTo>
                    <a:pt x="386003" y="211747"/>
                  </a:lnTo>
                  <a:lnTo>
                    <a:pt x="411470" y="178603"/>
                  </a:lnTo>
                  <a:lnTo>
                    <a:pt x="426656" y="120789"/>
                  </a:lnTo>
                  <a:lnTo>
                    <a:pt x="417307" y="75732"/>
                  </a:lnTo>
                  <a:lnTo>
                    <a:pt x="392380" y="37549"/>
                  </a:lnTo>
                  <a:lnTo>
                    <a:pt x="382090" y="29946"/>
                  </a:lnTo>
                  <a:close/>
                </a:path>
                <a:path w="426719" h="347345">
                  <a:moveTo>
                    <a:pt x="190035" y="29946"/>
                  </a:moveTo>
                  <a:lnTo>
                    <a:pt x="114579" y="29946"/>
                  </a:lnTo>
                  <a:lnTo>
                    <a:pt x="140687" y="34050"/>
                  </a:lnTo>
                  <a:lnTo>
                    <a:pt x="164629" y="47115"/>
                  </a:lnTo>
                  <a:lnTo>
                    <a:pt x="184703" y="67824"/>
                  </a:lnTo>
                  <a:lnTo>
                    <a:pt x="199326" y="94945"/>
                  </a:lnTo>
                  <a:lnTo>
                    <a:pt x="213334" y="131826"/>
                  </a:lnTo>
                  <a:lnTo>
                    <a:pt x="227329" y="94945"/>
                  </a:lnTo>
                  <a:lnTo>
                    <a:pt x="241976" y="67803"/>
                  </a:lnTo>
                  <a:lnTo>
                    <a:pt x="252813" y="56629"/>
                  </a:lnTo>
                  <a:lnTo>
                    <a:pt x="213334" y="56629"/>
                  </a:lnTo>
                  <a:lnTo>
                    <a:pt x="193279" y="32371"/>
                  </a:lnTo>
                  <a:lnTo>
                    <a:pt x="190035" y="29946"/>
                  </a:lnTo>
                  <a:close/>
                </a:path>
                <a:path w="426719" h="347345">
                  <a:moveTo>
                    <a:pt x="312927" y="0"/>
                  </a:moveTo>
                  <a:lnTo>
                    <a:pt x="284402" y="3319"/>
                  </a:lnTo>
                  <a:lnTo>
                    <a:pt x="257478" y="14360"/>
                  </a:lnTo>
                  <a:lnTo>
                    <a:pt x="233380" y="32379"/>
                  </a:lnTo>
                  <a:lnTo>
                    <a:pt x="213334" y="56629"/>
                  </a:lnTo>
                  <a:lnTo>
                    <a:pt x="252813" y="56629"/>
                  </a:lnTo>
                  <a:lnTo>
                    <a:pt x="262040" y="47115"/>
                  </a:lnTo>
                  <a:lnTo>
                    <a:pt x="285956" y="34071"/>
                  </a:lnTo>
                  <a:lnTo>
                    <a:pt x="312077" y="29946"/>
                  </a:lnTo>
                  <a:lnTo>
                    <a:pt x="382090" y="29946"/>
                  </a:lnTo>
                  <a:lnTo>
                    <a:pt x="356160" y="10788"/>
                  </a:lnTo>
                  <a:lnTo>
                    <a:pt x="312927" y="0"/>
                  </a:lnTo>
                  <a:close/>
                </a:path>
              </a:pathLst>
            </a:custGeom>
            <a:solidFill>
              <a:srgbClr val="FFFFFF"/>
            </a:solidFill>
          </p:spPr>
          <p:txBody>
            <a:bodyPr wrap="square" lIns="0" tIns="0" rIns="0" bIns="0" rtlCol="0"/>
            <a:lstStyle/>
            <a:p>
              <a:endParaRPr sz="1500"/>
            </a:p>
          </p:txBody>
        </p:sp>
        <p:sp>
          <p:nvSpPr>
            <p:cNvPr id="22" name="object 22"/>
            <p:cNvSpPr/>
            <p:nvPr/>
          </p:nvSpPr>
          <p:spPr>
            <a:xfrm>
              <a:off x="1501478" y="4272709"/>
              <a:ext cx="732790" cy="733425"/>
            </a:xfrm>
            <a:custGeom>
              <a:avLst/>
              <a:gdLst/>
              <a:ahLst/>
              <a:cxnLst/>
              <a:rect l="l" t="t" r="r" b="b"/>
              <a:pathLst>
                <a:path w="732789" h="733425">
                  <a:moveTo>
                    <a:pt x="371182" y="0"/>
                  </a:moveTo>
                  <a:lnTo>
                    <a:pt x="324145" y="2355"/>
                  </a:lnTo>
                  <a:lnTo>
                    <a:pt x="279017" y="10418"/>
                  </a:lnTo>
                  <a:lnTo>
                    <a:pt x="236118" y="23794"/>
                  </a:lnTo>
                  <a:lnTo>
                    <a:pt x="195768" y="42089"/>
                  </a:lnTo>
                  <a:lnTo>
                    <a:pt x="158286" y="64908"/>
                  </a:lnTo>
                  <a:lnTo>
                    <a:pt x="123991" y="91856"/>
                  </a:lnTo>
                  <a:lnTo>
                    <a:pt x="93203" y="122540"/>
                  </a:lnTo>
                  <a:lnTo>
                    <a:pt x="66240" y="156563"/>
                  </a:lnTo>
                  <a:lnTo>
                    <a:pt x="43424" y="193533"/>
                  </a:lnTo>
                  <a:lnTo>
                    <a:pt x="25072" y="233054"/>
                  </a:lnTo>
                  <a:lnTo>
                    <a:pt x="11504" y="274731"/>
                  </a:lnTo>
                  <a:lnTo>
                    <a:pt x="3040" y="318171"/>
                  </a:lnTo>
                  <a:lnTo>
                    <a:pt x="0" y="362978"/>
                  </a:lnTo>
                  <a:lnTo>
                    <a:pt x="2632" y="409253"/>
                  </a:lnTo>
                  <a:lnTo>
                    <a:pt x="10765" y="453848"/>
                  </a:lnTo>
                  <a:lnTo>
                    <a:pt x="24058" y="496411"/>
                  </a:lnTo>
                  <a:lnTo>
                    <a:pt x="42170" y="536591"/>
                  </a:lnTo>
                  <a:lnTo>
                    <a:pt x="64759" y="574036"/>
                  </a:lnTo>
                  <a:lnTo>
                    <a:pt x="91485" y="608393"/>
                  </a:lnTo>
                  <a:lnTo>
                    <a:pt x="122006" y="639312"/>
                  </a:lnTo>
                  <a:lnTo>
                    <a:pt x="155982" y="666441"/>
                  </a:lnTo>
                  <a:lnTo>
                    <a:pt x="193072" y="689427"/>
                  </a:lnTo>
                  <a:lnTo>
                    <a:pt x="232934" y="707919"/>
                  </a:lnTo>
                  <a:lnTo>
                    <a:pt x="275228" y="721566"/>
                  </a:lnTo>
                  <a:lnTo>
                    <a:pt x="319613" y="730016"/>
                  </a:lnTo>
                  <a:lnTo>
                    <a:pt x="365747" y="732917"/>
                  </a:lnTo>
                  <a:lnTo>
                    <a:pt x="415173" y="729652"/>
                  </a:lnTo>
                  <a:lnTo>
                    <a:pt x="462678" y="719991"/>
                  </a:lnTo>
                  <a:lnTo>
                    <a:pt x="507810" y="704376"/>
                  </a:lnTo>
                  <a:lnTo>
                    <a:pt x="550114" y="683252"/>
                  </a:lnTo>
                  <a:lnTo>
                    <a:pt x="589138" y="657063"/>
                  </a:lnTo>
                  <a:lnTo>
                    <a:pt x="624427" y="626254"/>
                  </a:lnTo>
                  <a:lnTo>
                    <a:pt x="655528" y="591268"/>
                  </a:lnTo>
                  <a:lnTo>
                    <a:pt x="681988" y="552550"/>
                  </a:lnTo>
                  <a:lnTo>
                    <a:pt x="703353" y="510544"/>
                  </a:lnTo>
                  <a:lnTo>
                    <a:pt x="719170" y="465694"/>
                  </a:lnTo>
                  <a:lnTo>
                    <a:pt x="728985" y="418444"/>
                  </a:lnTo>
                  <a:lnTo>
                    <a:pt x="732345" y="369239"/>
                  </a:lnTo>
                  <a:lnTo>
                    <a:pt x="728933" y="317816"/>
                  </a:lnTo>
                  <a:lnTo>
                    <a:pt x="719059" y="268997"/>
                  </a:lnTo>
                  <a:lnTo>
                    <a:pt x="703204" y="223127"/>
                  </a:lnTo>
                  <a:lnTo>
                    <a:pt x="681854" y="180552"/>
                  </a:lnTo>
                  <a:lnTo>
                    <a:pt x="655490" y="141617"/>
                  </a:lnTo>
                  <a:lnTo>
                    <a:pt x="624597" y="106667"/>
                  </a:lnTo>
                  <a:lnTo>
                    <a:pt x="589657" y="76048"/>
                  </a:lnTo>
                  <a:lnTo>
                    <a:pt x="551155" y="50104"/>
                  </a:lnTo>
                  <a:lnTo>
                    <a:pt x="509573" y="29183"/>
                  </a:lnTo>
                  <a:lnTo>
                    <a:pt x="465394" y="13628"/>
                  </a:lnTo>
                  <a:lnTo>
                    <a:pt x="419103" y="3785"/>
                  </a:lnTo>
                  <a:lnTo>
                    <a:pt x="371182" y="0"/>
                  </a:lnTo>
                  <a:close/>
                </a:path>
              </a:pathLst>
            </a:custGeom>
            <a:solidFill>
              <a:srgbClr val="C7964B"/>
            </a:solidFill>
          </p:spPr>
          <p:txBody>
            <a:bodyPr wrap="square" lIns="0" tIns="0" rIns="0" bIns="0" rtlCol="0"/>
            <a:lstStyle/>
            <a:p>
              <a:endParaRPr sz="1500"/>
            </a:p>
          </p:txBody>
        </p:sp>
        <p:sp>
          <p:nvSpPr>
            <p:cNvPr id="23" name="object 23"/>
            <p:cNvSpPr/>
            <p:nvPr/>
          </p:nvSpPr>
          <p:spPr>
            <a:xfrm>
              <a:off x="1750419" y="4409460"/>
              <a:ext cx="295910" cy="473709"/>
            </a:xfrm>
            <a:custGeom>
              <a:avLst/>
              <a:gdLst/>
              <a:ahLst/>
              <a:cxnLst/>
              <a:rect l="l" t="t" r="r" b="b"/>
              <a:pathLst>
                <a:path w="295910" h="473710">
                  <a:moveTo>
                    <a:pt x="147713" y="0"/>
                  </a:moveTo>
                  <a:lnTo>
                    <a:pt x="101076" y="7542"/>
                  </a:lnTo>
                  <a:lnTo>
                    <a:pt x="60534" y="28535"/>
                  </a:lnTo>
                  <a:lnTo>
                    <a:pt x="28539" y="60528"/>
                  </a:lnTo>
                  <a:lnTo>
                    <a:pt x="7543" y="101071"/>
                  </a:lnTo>
                  <a:lnTo>
                    <a:pt x="0" y="147713"/>
                  </a:lnTo>
                  <a:lnTo>
                    <a:pt x="4321" y="177785"/>
                  </a:lnTo>
                  <a:lnTo>
                    <a:pt x="17248" y="218533"/>
                  </a:lnTo>
                  <a:lnTo>
                    <a:pt x="38720" y="269795"/>
                  </a:lnTo>
                  <a:lnTo>
                    <a:pt x="68681" y="331406"/>
                  </a:lnTo>
                  <a:lnTo>
                    <a:pt x="93298" y="378022"/>
                  </a:lnTo>
                  <a:lnTo>
                    <a:pt x="114901" y="417010"/>
                  </a:lnTo>
                  <a:lnTo>
                    <a:pt x="136309" y="454113"/>
                  </a:lnTo>
                  <a:lnTo>
                    <a:pt x="147713" y="473227"/>
                  </a:lnTo>
                  <a:lnTo>
                    <a:pt x="159118" y="454113"/>
                  </a:lnTo>
                  <a:lnTo>
                    <a:pt x="165125" y="443874"/>
                  </a:lnTo>
                  <a:lnTo>
                    <a:pt x="178206" y="421055"/>
                  </a:lnTo>
                  <a:lnTo>
                    <a:pt x="147713" y="421055"/>
                  </a:lnTo>
                  <a:lnTo>
                    <a:pt x="124125" y="379150"/>
                  </a:lnTo>
                  <a:lnTo>
                    <a:pt x="97596" y="329482"/>
                  </a:lnTo>
                  <a:lnTo>
                    <a:pt x="71351" y="276779"/>
                  </a:lnTo>
                  <a:lnTo>
                    <a:pt x="48614" y="225765"/>
                  </a:lnTo>
                  <a:lnTo>
                    <a:pt x="32607" y="181168"/>
                  </a:lnTo>
                  <a:lnTo>
                    <a:pt x="26555" y="147713"/>
                  </a:lnTo>
                  <a:lnTo>
                    <a:pt x="36092" y="100595"/>
                  </a:lnTo>
                  <a:lnTo>
                    <a:pt x="62083" y="62079"/>
                  </a:lnTo>
                  <a:lnTo>
                    <a:pt x="100600" y="36090"/>
                  </a:lnTo>
                  <a:lnTo>
                    <a:pt x="147713" y="26555"/>
                  </a:lnTo>
                  <a:lnTo>
                    <a:pt x="231070" y="26555"/>
                  </a:lnTo>
                  <a:lnTo>
                    <a:pt x="194350" y="7542"/>
                  </a:lnTo>
                  <a:lnTo>
                    <a:pt x="147713" y="0"/>
                  </a:lnTo>
                  <a:close/>
                </a:path>
                <a:path w="295910" h="473710">
                  <a:moveTo>
                    <a:pt x="231070" y="26555"/>
                  </a:moveTo>
                  <a:lnTo>
                    <a:pt x="147713" y="26555"/>
                  </a:lnTo>
                  <a:lnTo>
                    <a:pt x="194826" y="36090"/>
                  </a:lnTo>
                  <a:lnTo>
                    <a:pt x="233343" y="62079"/>
                  </a:lnTo>
                  <a:lnTo>
                    <a:pt x="259334" y="100595"/>
                  </a:lnTo>
                  <a:lnTo>
                    <a:pt x="268871" y="147713"/>
                  </a:lnTo>
                  <a:lnTo>
                    <a:pt x="262819" y="181168"/>
                  </a:lnTo>
                  <a:lnTo>
                    <a:pt x="246813" y="225765"/>
                  </a:lnTo>
                  <a:lnTo>
                    <a:pt x="224075" y="276779"/>
                  </a:lnTo>
                  <a:lnTo>
                    <a:pt x="197830" y="329482"/>
                  </a:lnTo>
                  <a:lnTo>
                    <a:pt x="171302" y="379150"/>
                  </a:lnTo>
                  <a:lnTo>
                    <a:pt x="147713" y="421055"/>
                  </a:lnTo>
                  <a:lnTo>
                    <a:pt x="178206" y="421055"/>
                  </a:lnTo>
                  <a:lnTo>
                    <a:pt x="202129" y="378022"/>
                  </a:lnTo>
                  <a:lnTo>
                    <a:pt x="226745" y="331406"/>
                  </a:lnTo>
                  <a:lnTo>
                    <a:pt x="256706" y="269795"/>
                  </a:lnTo>
                  <a:lnTo>
                    <a:pt x="278179" y="218533"/>
                  </a:lnTo>
                  <a:lnTo>
                    <a:pt x="291105" y="177785"/>
                  </a:lnTo>
                  <a:lnTo>
                    <a:pt x="295427" y="147713"/>
                  </a:lnTo>
                  <a:lnTo>
                    <a:pt x="287883" y="101071"/>
                  </a:lnTo>
                  <a:lnTo>
                    <a:pt x="266888" y="60528"/>
                  </a:lnTo>
                  <a:lnTo>
                    <a:pt x="234893" y="28535"/>
                  </a:lnTo>
                  <a:lnTo>
                    <a:pt x="231070" y="26555"/>
                  </a:lnTo>
                  <a:close/>
                </a:path>
              </a:pathLst>
            </a:custGeom>
            <a:solidFill>
              <a:srgbClr val="FFFFFF"/>
            </a:solidFill>
          </p:spPr>
          <p:txBody>
            <a:bodyPr wrap="square" lIns="0" tIns="0" rIns="0" bIns="0" rtlCol="0"/>
            <a:lstStyle/>
            <a:p>
              <a:endParaRPr sz="1500"/>
            </a:p>
          </p:txBody>
        </p:sp>
        <p:pic>
          <p:nvPicPr>
            <p:cNvPr id="24" name="object 24"/>
            <p:cNvPicPr/>
            <p:nvPr/>
          </p:nvPicPr>
          <p:blipFill>
            <a:blip r:embed="rId6" cstate="print"/>
            <a:stretch>
              <a:fillRect/>
            </a:stretch>
          </p:blipFill>
          <p:spPr>
            <a:xfrm>
              <a:off x="1809777" y="4472109"/>
              <a:ext cx="176707" cy="176695"/>
            </a:xfrm>
            <a:prstGeom prst="rect">
              <a:avLst/>
            </a:prstGeom>
          </p:spPr>
        </p:pic>
        <p:pic>
          <p:nvPicPr>
            <p:cNvPr id="25" name="object 25"/>
            <p:cNvPicPr/>
            <p:nvPr/>
          </p:nvPicPr>
          <p:blipFill>
            <a:blip r:embed="rId7" cstate="print"/>
            <a:stretch>
              <a:fillRect/>
            </a:stretch>
          </p:blipFill>
          <p:spPr>
            <a:xfrm>
              <a:off x="1531959" y="6112380"/>
              <a:ext cx="732345" cy="732917"/>
            </a:xfrm>
            <a:prstGeom prst="rect">
              <a:avLst/>
            </a:prstGeom>
          </p:spPr>
        </p:pic>
      </p:grpSp>
      <p:grpSp>
        <p:nvGrpSpPr>
          <p:cNvPr id="28" name="object 28">
            <a:extLst>
              <a:ext uri="{C183D7F6-B498-43B3-948B-1728B52AA6E4}">
                <adec:decorative xmlns:adec="http://schemas.microsoft.com/office/drawing/2017/decorative" val="1"/>
              </a:ext>
            </a:extLst>
          </p:cNvPr>
          <p:cNvGrpSpPr/>
          <p:nvPr/>
        </p:nvGrpSpPr>
        <p:grpSpPr>
          <a:xfrm>
            <a:off x="1243854" y="4512211"/>
            <a:ext cx="621771" cy="621771"/>
            <a:chOff x="1525167" y="5197656"/>
            <a:chExt cx="746125" cy="746125"/>
          </a:xfrm>
        </p:grpSpPr>
        <p:sp>
          <p:nvSpPr>
            <p:cNvPr id="29" name="object 29"/>
            <p:cNvSpPr/>
            <p:nvPr/>
          </p:nvSpPr>
          <p:spPr>
            <a:xfrm>
              <a:off x="1525167" y="5197656"/>
              <a:ext cx="746125" cy="746125"/>
            </a:xfrm>
            <a:custGeom>
              <a:avLst/>
              <a:gdLst/>
              <a:ahLst/>
              <a:cxnLst/>
              <a:rect l="l" t="t" r="r" b="b"/>
              <a:pathLst>
                <a:path w="746125" h="746125">
                  <a:moveTo>
                    <a:pt x="372960" y="0"/>
                  </a:moveTo>
                  <a:lnTo>
                    <a:pt x="326177" y="2906"/>
                  </a:lnTo>
                  <a:lnTo>
                    <a:pt x="281127" y="11391"/>
                  </a:lnTo>
                  <a:lnTo>
                    <a:pt x="238162" y="25106"/>
                  </a:lnTo>
                  <a:lnTo>
                    <a:pt x="197629" y="43700"/>
                  </a:lnTo>
                  <a:lnTo>
                    <a:pt x="159880" y="66826"/>
                  </a:lnTo>
                  <a:lnTo>
                    <a:pt x="125262" y="94132"/>
                  </a:lnTo>
                  <a:lnTo>
                    <a:pt x="94126" y="125269"/>
                  </a:lnTo>
                  <a:lnTo>
                    <a:pt x="66821" y="159888"/>
                  </a:lnTo>
                  <a:lnTo>
                    <a:pt x="43698" y="197639"/>
                  </a:lnTo>
                  <a:lnTo>
                    <a:pt x="25104" y="238173"/>
                  </a:lnTo>
                  <a:lnTo>
                    <a:pt x="11390" y="281139"/>
                  </a:lnTo>
                  <a:lnTo>
                    <a:pt x="2905" y="326189"/>
                  </a:lnTo>
                  <a:lnTo>
                    <a:pt x="0" y="372973"/>
                  </a:lnTo>
                  <a:lnTo>
                    <a:pt x="2905" y="419757"/>
                  </a:lnTo>
                  <a:lnTo>
                    <a:pt x="11390" y="464807"/>
                  </a:lnTo>
                  <a:lnTo>
                    <a:pt x="25104" y="507773"/>
                  </a:lnTo>
                  <a:lnTo>
                    <a:pt x="43698" y="548307"/>
                  </a:lnTo>
                  <a:lnTo>
                    <a:pt x="66821" y="586058"/>
                  </a:lnTo>
                  <a:lnTo>
                    <a:pt x="94126" y="620677"/>
                  </a:lnTo>
                  <a:lnTo>
                    <a:pt x="125262" y="651814"/>
                  </a:lnTo>
                  <a:lnTo>
                    <a:pt x="159880" y="679121"/>
                  </a:lnTo>
                  <a:lnTo>
                    <a:pt x="197629" y="702246"/>
                  </a:lnTo>
                  <a:lnTo>
                    <a:pt x="238162" y="720841"/>
                  </a:lnTo>
                  <a:lnTo>
                    <a:pt x="281127" y="734555"/>
                  </a:lnTo>
                  <a:lnTo>
                    <a:pt x="326177" y="743041"/>
                  </a:lnTo>
                  <a:lnTo>
                    <a:pt x="372960" y="745947"/>
                  </a:lnTo>
                  <a:lnTo>
                    <a:pt x="419747" y="743041"/>
                  </a:lnTo>
                  <a:lnTo>
                    <a:pt x="464798" y="734555"/>
                  </a:lnTo>
                  <a:lnTo>
                    <a:pt x="507766" y="720841"/>
                  </a:lnTo>
                  <a:lnTo>
                    <a:pt x="548300" y="702246"/>
                  </a:lnTo>
                  <a:lnTo>
                    <a:pt x="586051" y="679121"/>
                  </a:lnTo>
                  <a:lnTo>
                    <a:pt x="620670" y="651814"/>
                  </a:lnTo>
                  <a:lnTo>
                    <a:pt x="651806" y="620677"/>
                  </a:lnTo>
                  <a:lnTo>
                    <a:pt x="679111" y="586058"/>
                  </a:lnTo>
                  <a:lnTo>
                    <a:pt x="702236" y="548307"/>
                  </a:lnTo>
                  <a:lnTo>
                    <a:pt x="720829" y="507773"/>
                  </a:lnTo>
                  <a:lnTo>
                    <a:pt x="734543" y="464807"/>
                  </a:lnTo>
                  <a:lnTo>
                    <a:pt x="743028" y="419757"/>
                  </a:lnTo>
                  <a:lnTo>
                    <a:pt x="745934" y="372973"/>
                  </a:lnTo>
                  <a:lnTo>
                    <a:pt x="743028" y="326189"/>
                  </a:lnTo>
                  <a:lnTo>
                    <a:pt x="734543" y="281139"/>
                  </a:lnTo>
                  <a:lnTo>
                    <a:pt x="720829" y="238173"/>
                  </a:lnTo>
                  <a:lnTo>
                    <a:pt x="702236" y="197639"/>
                  </a:lnTo>
                  <a:lnTo>
                    <a:pt x="679111" y="159888"/>
                  </a:lnTo>
                  <a:lnTo>
                    <a:pt x="651806" y="125269"/>
                  </a:lnTo>
                  <a:lnTo>
                    <a:pt x="620670" y="94132"/>
                  </a:lnTo>
                  <a:lnTo>
                    <a:pt x="586051" y="66826"/>
                  </a:lnTo>
                  <a:lnTo>
                    <a:pt x="548300" y="43700"/>
                  </a:lnTo>
                  <a:lnTo>
                    <a:pt x="507766" y="25106"/>
                  </a:lnTo>
                  <a:lnTo>
                    <a:pt x="464798" y="11391"/>
                  </a:lnTo>
                  <a:lnTo>
                    <a:pt x="419747" y="2906"/>
                  </a:lnTo>
                  <a:lnTo>
                    <a:pt x="372960" y="0"/>
                  </a:lnTo>
                  <a:close/>
                </a:path>
              </a:pathLst>
            </a:custGeom>
            <a:solidFill>
              <a:srgbClr val="C7964B"/>
            </a:solidFill>
          </p:spPr>
          <p:txBody>
            <a:bodyPr wrap="square" lIns="0" tIns="0" rIns="0" bIns="0" rtlCol="0"/>
            <a:lstStyle/>
            <a:p>
              <a:endParaRPr sz="1500"/>
            </a:p>
          </p:txBody>
        </p:sp>
        <p:sp>
          <p:nvSpPr>
            <p:cNvPr id="30" name="object 30"/>
            <p:cNvSpPr/>
            <p:nvPr/>
          </p:nvSpPr>
          <p:spPr>
            <a:xfrm>
              <a:off x="1664766" y="5364480"/>
              <a:ext cx="466725" cy="396240"/>
            </a:xfrm>
            <a:custGeom>
              <a:avLst/>
              <a:gdLst/>
              <a:ahLst/>
              <a:cxnLst/>
              <a:rect l="l" t="t" r="r" b="b"/>
              <a:pathLst>
                <a:path w="466725" h="396239">
                  <a:moveTo>
                    <a:pt x="81445" y="283857"/>
                  </a:moveTo>
                  <a:lnTo>
                    <a:pt x="61810" y="283857"/>
                  </a:lnTo>
                  <a:lnTo>
                    <a:pt x="61810" y="325729"/>
                  </a:lnTo>
                  <a:lnTo>
                    <a:pt x="81445" y="325729"/>
                  </a:lnTo>
                  <a:lnTo>
                    <a:pt x="81445" y="283857"/>
                  </a:lnTo>
                  <a:close/>
                </a:path>
                <a:path w="466725" h="396239">
                  <a:moveTo>
                    <a:pt x="81445" y="220179"/>
                  </a:moveTo>
                  <a:lnTo>
                    <a:pt x="61810" y="220179"/>
                  </a:lnTo>
                  <a:lnTo>
                    <a:pt x="61810" y="262051"/>
                  </a:lnTo>
                  <a:lnTo>
                    <a:pt x="81445" y="262051"/>
                  </a:lnTo>
                  <a:lnTo>
                    <a:pt x="81445" y="220179"/>
                  </a:lnTo>
                  <a:close/>
                </a:path>
                <a:path w="466725" h="396239">
                  <a:moveTo>
                    <a:pt x="81445" y="156489"/>
                  </a:moveTo>
                  <a:lnTo>
                    <a:pt x="61810" y="156489"/>
                  </a:lnTo>
                  <a:lnTo>
                    <a:pt x="61810" y="198361"/>
                  </a:lnTo>
                  <a:lnTo>
                    <a:pt x="81445" y="198361"/>
                  </a:lnTo>
                  <a:lnTo>
                    <a:pt x="81445" y="156489"/>
                  </a:lnTo>
                  <a:close/>
                </a:path>
                <a:path w="466725" h="396239">
                  <a:moveTo>
                    <a:pt x="280289" y="131800"/>
                  </a:moveTo>
                  <a:lnTo>
                    <a:pt x="249529" y="131800"/>
                  </a:lnTo>
                  <a:lnTo>
                    <a:pt x="249529" y="101320"/>
                  </a:lnTo>
                  <a:lnTo>
                    <a:pt x="217182" y="101320"/>
                  </a:lnTo>
                  <a:lnTo>
                    <a:pt x="217182" y="131800"/>
                  </a:lnTo>
                  <a:lnTo>
                    <a:pt x="186423" y="131800"/>
                  </a:lnTo>
                  <a:lnTo>
                    <a:pt x="186423" y="163550"/>
                  </a:lnTo>
                  <a:lnTo>
                    <a:pt x="217182" y="163550"/>
                  </a:lnTo>
                  <a:lnTo>
                    <a:pt x="217182" y="195300"/>
                  </a:lnTo>
                  <a:lnTo>
                    <a:pt x="249529" y="195300"/>
                  </a:lnTo>
                  <a:lnTo>
                    <a:pt x="249529" y="163550"/>
                  </a:lnTo>
                  <a:lnTo>
                    <a:pt x="280289" y="163550"/>
                  </a:lnTo>
                  <a:lnTo>
                    <a:pt x="280289" y="131800"/>
                  </a:lnTo>
                  <a:close/>
                </a:path>
                <a:path w="466725" h="396239">
                  <a:moveTo>
                    <a:pt x="404926" y="283857"/>
                  </a:moveTo>
                  <a:lnTo>
                    <a:pt x="385292" y="283857"/>
                  </a:lnTo>
                  <a:lnTo>
                    <a:pt x="385292" y="325729"/>
                  </a:lnTo>
                  <a:lnTo>
                    <a:pt x="404926" y="325729"/>
                  </a:lnTo>
                  <a:lnTo>
                    <a:pt x="404926" y="283857"/>
                  </a:lnTo>
                  <a:close/>
                </a:path>
                <a:path w="466725" h="396239">
                  <a:moveTo>
                    <a:pt x="404926" y="220179"/>
                  </a:moveTo>
                  <a:lnTo>
                    <a:pt x="385292" y="220179"/>
                  </a:lnTo>
                  <a:lnTo>
                    <a:pt x="385292" y="262051"/>
                  </a:lnTo>
                  <a:lnTo>
                    <a:pt x="404926" y="262051"/>
                  </a:lnTo>
                  <a:lnTo>
                    <a:pt x="404926" y="220179"/>
                  </a:lnTo>
                  <a:close/>
                </a:path>
                <a:path w="466725" h="396239">
                  <a:moveTo>
                    <a:pt x="404926" y="156489"/>
                  </a:moveTo>
                  <a:lnTo>
                    <a:pt x="385292" y="156489"/>
                  </a:lnTo>
                  <a:lnTo>
                    <a:pt x="385292" y="198361"/>
                  </a:lnTo>
                  <a:lnTo>
                    <a:pt x="404926" y="198361"/>
                  </a:lnTo>
                  <a:lnTo>
                    <a:pt x="404926" y="156489"/>
                  </a:lnTo>
                  <a:close/>
                </a:path>
                <a:path w="466725" h="396239">
                  <a:moveTo>
                    <a:pt x="466725" y="114300"/>
                  </a:moveTo>
                  <a:lnTo>
                    <a:pt x="344271" y="114300"/>
                  </a:lnTo>
                  <a:lnTo>
                    <a:pt x="344271" y="65354"/>
                  </a:lnTo>
                  <a:lnTo>
                    <a:pt x="323481" y="65354"/>
                  </a:lnTo>
                  <a:lnTo>
                    <a:pt x="323481" y="114300"/>
                  </a:lnTo>
                  <a:lnTo>
                    <a:pt x="323481" y="134620"/>
                  </a:lnTo>
                  <a:lnTo>
                    <a:pt x="323481" y="374650"/>
                  </a:lnTo>
                  <a:lnTo>
                    <a:pt x="284772" y="374650"/>
                  </a:lnTo>
                  <a:lnTo>
                    <a:pt x="284772" y="306070"/>
                  </a:lnTo>
                  <a:lnTo>
                    <a:pt x="284772" y="305650"/>
                  </a:lnTo>
                  <a:lnTo>
                    <a:pt x="284772" y="284480"/>
                  </a:lnTo>
                  <a:lnTo>
                    <a:pt x="263994" y="284480"/>
                  </a:lnTo>
                  <a:lnTo>
                    <a:pt x="263994" y="306070"/>
                  </a:lnTo>
                  <a:lnTo>
                    <a:pt x="263994" y="374650"/>
                  </a:lnTo>
                  <a:lnTo>
                    <a:pt x="202742" y="374650"/>
                  </a:lnTo>
                  <a:lnTo>
                    <a:pt x="202742" y="306070"/>
                  </a:lnTo>
                  <a:lnTo>
                    <a:pt x="263994" y="306070"/>
                  </a:lnTo>
                  <a:lnTo>
                    <a:pt x="263994" y="284480"/>
                  </a:lnTo>
                  <a:lnTo>
                    <a:pt x="181965" y="284480"/>
                  </a:lnTo>
                  <a:lnTo>
                    <a:pt x="181965" y="306070"/>
                  </a:lnTo>
                  <a:lnTo>
                    <a:pt x="181965" y="374650"/>
                  </a:lnTo>
                  <a:lnTo>
                    <a:pt x="143243" y="374650"/>
                  </a:lnTo>
                  <a:lnTo>
                    <a:pt x="143243" y="134670"/>
                  </a:lnTo>
                  <a:lnTo>
                    <a:pt x="143243" y="114300"/>
                  </a:lnTo>
                  <a:lnTo>
                    <a:pt x="143243" y="64770"/>
                  </a:lnTo>
                  <a:lnTo>
                    <a:pt x="344271" y="64770"/>
                  </a:lnTo>
                  <a:lnTo>
                    <a:pt x="358127" y="64770"/>
                  </a:lnTo>
                  <a:lnTo>
                    <a:pt x="358127" y="44577"/>
                  </a:lnTo>
                  <a:lnTo>
                    <a:pt x="358127" y="44450"/>
                  </a:lnTo>
                  <a:lnTo>
                    <a:pt x="358127" y="20701"/>
                  </a:lnTo>
                  <a:lnTo>
                    <a:pt x="337337" y="20701"/>
                  </a:lnTo>
                  <a:lnTo>
                    <a:pt x="337337" y="44450"/>
                  </a:lnTo>
                  <a:lnTo>
                    <a:pt x="129374" y="44450"/>
                  </a:lnTo>
                  <a:lnTo>
                    <a:pt x="129374" y="20320"/>
                  </a:lnTo>
                  <a:lnTo>
                    <a:pt x="358127" y="20320"/>
                  </a:lnTo>
                  <a:lnTo>
                    <a:pt x="358127" y="0"/>
                  </a:lnTo>
                  <a:lnTo>
                    <a:pt x="108597" y="0"/>
                  </a:lnTo>
                  <a:lnTo>
                    <a:pt x="108597" y="20320"/>
                  </a:lnTo>
                  <a:lnTo>
                    <a:pt x="108597" y="44450"/>
                  </a:lnTo>
                  <a:lnTo>
                    <a:pt x="108597" y="64770"/>
                  </a:lnTo>
                  <a:lnTo>
                    <a:pt x="122466" y="64770"/>
                  </a:lnTo>
                  <a:lnTo>
                    <a:pt x="122466" y="114300"/>
                  </a:lnTo>
                  <a:lnTo>
                    <a:pt x="122466" y="134620"/>
                  </a:lnTo>
                  <a:lnTo>
                    <a:pt x="122466" y="374650"/>
                  </a:lnTo>
                  <a:lnTo>
                    <a:pt x="20777" y="374650"/>
                  </a:lnTo>
                  <a:lnTo>
                    <a:pt x="20777" y="134620"/>
                  </a:lnTo>
                  <a:lnTo>
                    <a:pt x="122466" y="134620"/>
                  </a:lnTo>
                  <a:lnTo>
                    <a:pt x="122466" y="114300"/>
                  </a:lnTo>
                  <a:lnTo>
                    <a:pt x="0" y="114300"/>
                  </a:lnTo>
                  <a:lnTo>
                    <a:pt x="0" y="134620"/>
                  </a:lnTo>
                  <a:lnTo>
                    <a:pt x="0" y="374650"/>
                  </a:lnTo>
                  <a:lnTo>
                    <a:pt x="0" y="396240"/>
                  </a:lnTo>
                  <a:lnTo>
                    <a:pt x="122466" y="396240"/>
                  </a:lnTo>
                  <a:lnTo>
                    <a:pt x="143243" y="396240"/>
                  </a:lnTo>
                  <a:lnTo>
                    <a:pt x="466725" y="396240"/>
                  </a:lnTo>
                  <a:lnTo>
                    <a:pt x="466725" y="374992"/>
                  </a:lnTo>
                  <a:lnTo>
                    <a:pt x="466725" y="374650"/>
                  </a:lnTo>
                  <a:lnTo>
                    <a:pt x="466725" y="134670"/>
                  </a:lnTo>
                  <a:lnTo>
                    <a:pt x="445947" y="134670"/>
                  </a:lnTo>
                  <a:lnTo>
                    <a:pt x="445947" y="374650"/>
                  </a:lnTo>
                  <a:lnTo>
                    <a:pt x="344271" y="374650"/>
                  </a:lnTo>
                  <a:lnTo>
                    <a:pt x="344271" y="134620"/>
                  </a:lnTo>
                  <a:lnTo>
                    <a:pt x="466725" y="134620"/>
                  </a:lnTo>
                  <a:lnTo>
                    <a:pt x="466725" y="114300"/>
                  </a:lnTo>
                  <a:close/>
                </a:path>
              </a:pathLst>
            </a:custGeom>
            <a:solidFill>
              <a:srgbClr val="FFFFFF"/>
            </a:solidFill>
          </p:spPr>
          <p:txBody>
            <a:bodyPr wrap="square" lIns="0" tIns="0" rIns="0" bIns="0" rtlCol="0"/>
            <a:lstStyle/>
            <a:p>
              <a:endParaRPr sz="150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GENDERED</a:t>
            </a:r>
            <a:r>
              <a:rPr spc="-17" dirty="0"/>
              <a:t> </a:t>
            </a:r>
            <a:r>
              <a:rPr spc="-8" dirty="0"/>
              <a:t>VIOLENCE:</a:t>
            </a:r>
            <a:r>
              <a:rPr spc="-17" dirty="0"/>
              <a:t> </a:t>
            </a:r>
            <a:r>
              <a:rPr spc="-8" dirty="0"/>
              <a:t>MAKING</a:t>
            </a:r>
            <a:r>
              <a:rPr spc="-17" dirty="0"/>
              <a:t> </a:t>
            </a:r>
            <a:r>
              <a:rPr spc="-8" dirty="0"/>
              <a:t>THE</a:t>
            </a:r>
            <a:r>
              <a:rPr spc="-12" dirty="0"/>
              <a:t> </a:t>
            </a:r>
            <a:r>
              <a:rPr spc="-4" dirty="0"/>
              <a:t>LINK</a:t>
            </a:r>
          </a:p>
        </p:txBody>
      </p:sp>
      <p:grpSp>
        <p:nvGrpSpPr>
          <p:cNvPr id="2" name="object 2" descr="An illustration of an iceberg. Above the line representing the surface of the water is murder, rape, sexual assault, physical and emotional abuse and sexual harassment. Below the surface is disrespect of women, sexist jokes, unequal pay, harmful gender stereotypes and sexist language.&#10;&#10;Gender inequality is what lies below the surface driving gender-based violence."/>
          <p:cNvGrpSpPr/>
          <p:nvPr/>
        </p:nvGrpSpPr>
        <p:grpSpPr>
          <a:xfrm>
            <a:off x="5143500" y="1040627"/>
            <a:ext cx="5466820" cy="5602099"/>
            <a:chOff x="6172200" y="1596372"/>
            <a:chExt cx="5848350" cy="5719131"/>
          </a:xfrm>
        </p:grpSpPr>
        <p:sp>
          <p:nvSpPr>
            <p:cNvPr id="4" name="object 4"/>
            <p:cNvSpPr/>
            <p:nvPr/>
          </p:nvSpPr>
          <p:spPr>
            <a:xfrm>
              <a:off x="6521564" y="1596372"/>
              <a:ext cx="5149215" cy="2075180"/>
            </a:xfrm>
            <a:custGeom>
              <a:avLst/>
              <a:gdLst/>
              <a:ahLst/>
              <a:cxnLst/>
              <a:rect l="l" t="t" r="r" b="b"/>
              <a:pathLst>
                <a:path w="5149215" h="2075179">
                  <a:moveTo>
                    <a:pt x="2235936" y="0"/>
                  </a:moveTo>
                  <a:lnTo>
                    <a:pt x="1856917" y="419239"/>
                  </a:lnTo>
                  <a:lnTo>
                    <a:pt x="1246962" y="537476"/>
                  </a:lnTo>
                  <a:lnTo>
                    <a:pt x="797814" y="935215"/>
                  </a:lnTo>
                  <a:lnTo>
                    <a:pt x="0" y="2074684"/>
                  </a:lnTo>
                  <a:lnTo>
                    <a:pt x="5149100" y="2074684"/>
                  </a:lnTo>
                  <a:lnTo>
                    <a:pt x="4482617" y="1569453"/>
                  </a:lnTo>
                  <a:lnTo>
                    <a:pt x="4278376" y="1037336"/>
                  </a:lnTo>
                  <a:lnTo>
                    <a:pt x="3783888" y="537476"/>
                  </a:lnTo>
                  <a:lnTo>
                    <a:pt x="3246399" y="419239"/>
                  </a:lnTo>
                  <a:lnTo>
                    <a:pt x="2794914" y="128993"/>
                  </a:lnTo>
                  <a:lnTo>
                    <a:pt x="2235936" y="0"/>
                  </a:lnTo>
                  <a:close/>
                </a:path>
              </a:pathLst>
            </a:custGeom>
            <a:solidFill>
              <a:srgbClr val="E1D4D8"/>
            </a:solidFill>
          </p:spPr>
          <p:txBody>
            <a:bodyPr wrap="square" lIns="0" tIns="0" rIns="0" bIns="0" rtlCol="0"/>
            <a:lstStyle/>
            <a:p>
              <a:endParaRPr sz="1500"/>
            </a:p>
          </p:txBody>
        </p:sp>
        <p:sp>
          <p:nvSpPr>
            <p:cNvPr id="5" name="object 5"/>
            <p:cNvSpPr/>
            <p:nvPr/>
          </p:nvSpPr>
          <p:spPr>
            <a:xfrm>
              <a:off x="6526941" y="3778553"/>
              <a:ext cx="5138420" cy="3536950"/>
            </a:xfrm>
            <a:custGeom>
              <a:avLst/>
              <a:gdLst/>
              <a:ahLst/>
              <a:cxnLst/>
              <a:rect l="l" t="t" r="r" b="b"/>
              <a:pathLst>
                <a:path w="5138420" h="3536950">
                  <a:moveTo>
                    <a:pt x="5138343" y="0"/>
                  </a:moveTo>
                  <a:lnTo>
                    <a:pt x="0" y="0"/>
                  </a:lnTo>
                  <a:lnTo>
                    <a:pt x="343992" y="515975"/>
                  </a:lnTo>
                  <a:lnTo>
                    <a:pt x="462229" y="859967"/>
                  </a:lnTo>
                  <a:lnTo>
                    <a:pt x="644982" y="1117968"/>
                  </a:lnTo>
                  <a:lnTo>
                    <a:pt x="690791" y="2042439"/>
                  </a:lnTo>
                  <a:lnTo>
                    <a:pt x="1006081" y="2311184"/>
                  </a:lnTo>
                  <a:lnTo>
                    <a:pt x="1257706" y="2977667"/>
                  </a:lnTo>
                  <a:lnTo>
                    <a:pt x="2278938" y="3536645"/>
                  </a:lnTo>
                  <a:lnTo>
                    <a:pt x="3773131" y="3074416"/>
                  </a:lnTo>
                  <a:lnTo>
                    <a:pt x="3988130" y="2526182"/>
                  </a:lnTo>
                  <a:lnTo>
                    <a:pt x="4428871" y="2020938"/>
                  </a:lnTo>
                  <a:lnTo>
                    <a:pt x="4428871" y="1375956"/>
                  </a:lnTo>
                  <a:lnTo>
                    <a:pt x="4719104" y="967473"/>
                  </a:lnTo>
                  <a:lnTo>
                    <a:pt x="4912601" y="338620"/>
                  </a:lnTo>
                  <a:lnTo>
                    <a:pt x="5138343" y="0"/>
                  </a:lnTo>
                  <a:close/>
                </a:path>
              </a:pathLst>
            </a:custGeom>
            <a:solidFill>
              <a:srgbClr val="9A657F"/>
            </a:solidFill>
          </p:spPr>
          <p:txBody>
            <a:bodyPr wrap="square" lIns="0" tIns="0" rIns="0" bIns="0" rtlCol="0"/>
            <a:lstStyle/>
            <a:p>
              <a:endParaRPr sz="1500"/>
            </a:p>
          </p:txBody>
        </p:sp>
        <p:sp>
          <p:nvSpPr>
            <p:cNvPr id="6" name="object 6"/>
            <p:cNvSpPr/>
            <p:nvPr/>
          </p:nvSpPr>
          <p:spPr>
            <a:xfrm>
              <a:off x="6172200" y="3641496"/>
              <a:ext cx="5848350" cy="167005"/>
            </a:xfrm>
            <a:custGeom>
              <a:avLst/>
              <a:gdLst/>
              <a:ahLst/>
              <a:cxnLst/>
              <a:rect l="l" t="t" r="r" b="b"/>
              <a:pathLst>
                <a:path w="5848350" h="167004">
                  <a:moveTo>
                    <a:pt x="5847829" y="0"/>
                  </a:moveTo>
                  <a:lnTo>
                    <a:pt x="0" y="0"/>
                  </a:lnTo>
                  <a:lnTo>
                    <a:pt x="0" y="166624"/>
                  </a:lnTo>
                  <a:lnTo>
                    <a:pt x="5847829" y="166624"/>
                  </a:lnTo>
                  <a:lnTo>
                    <a:pt x="5847829" y="0"/>
                  </a:lnTo>
                  <a:close/>
                </a:path>
              </a:pathLst>
            </a:custGeom>
            <a:solidFill>
              <a:srgbClr val="672A40"/>
            </a:solidFill>
          </p:spPr>
          <p:txBody>
            <a:bodyPr wrap="square" lIns="0" tIns="0" rIns="0" bIns="0" rtlCol="0"/>
            <a:lstStyle/>
            <a:p>
              <a:endParaRPr sz="1500"/>
            </a:p>
          </p:txBody>
        </p:sp>
      </p:grpSp>
      <p:sp>
        <p:nvSpPr>
          <p:cNvPr id="7" name="object 7">
            <a:extLst>
              <a:ext uri="{C183D7F6-B498-43B3-948B-1728B52AA6E4}">
                <adec:decorative xmlns:adec="http://schemas.microsoft.com/office/drawing/2017/decorative" val="1"/>
              </a:ext>
            </a:extLst>
          </p:cNvPr>
          <p:cNvSpPr txBox="1"/>
          <p:nvPr/>
        </p:nvSpPr>
        <p:spPr>
          <a:xfrm>
            <a:off x="6614872" y="1307477"/>
            <a:ext cx="2554648" cy="1434153"/>
          </a:xfrm>
          <a:prstGeom prst="rect">
            <a:avLst/>
          </a:prstGeom>
        </p:spPr>
        <p:txBody>
          <a:bodyPr vert="horz" wrap="square" lIns="0" tIns="23283" rIns="0" bIns="0" rtlCol="0">
            <a:spAutoFit/>
          </a:bodyPr>
          <a:lstStyle/>
          <a:p>
            <a:pPr marL="514859" marR="509038" algn="ctr">
              <a:spcBef>
                <a:spcPts val="182"/>
              </a:spcBef>
            </a:pPr>
            <a:r>
              <a:rPr dirty="0">
                <a:solidFill>
                  <a:srgbClr val="231F20"/>
                </a:solidFill>
                <a:latin typeface="Calibri Light"/>
                <a:cs typeface="Calibri Light"/>
              </a:rPr>
              <a:t>Mu</a:t>
            </a:r>
            <a:r>
              <a:rPr spc="-25" dirty="0">
                <a:solidFill>
                  <a:srgbClr val="231F20"/>
                </a:solidFill>
                <a:latin typeface="Calibri Light"/>
                <a:cs typeface="Calibri Light"/>
              </a:rPr>
              <a:t>r</a:t>
            </a:r>
            <a:r>
              <a:rPr dirty="0">
                <a:solidFill>
                  <a:srgbClr val="231F20"/>
                </a:solidFill>
                <a:latin typeface="Calibri Light"/>
                <a:cs typeface="Calibri Light"/>
              </a:rPr>
              <a:t>der  </a:t>
            </a:r>
            <a:endParaRPr lang="en-AU" dirty="0">
              <a:solidFill>
                <a:srgbClr val="231F20"/>
              </a:solidFill>
              <a:latin typeface="Calibri Light"/>
              <a:cs typeface="Calibri Light"/>
            </a:endParaRPr>
          </a:p>
          <a:p>
            <a:pPr marL="514859" marR="509038" algn="ctr">
              <a:spcBef>
                <a:spcPts val="182"/>
              </a:spcBef>
            </a:pPr>
            <a:r>
              <a:rPr spc="-4" dirty="0">
                <a:solidFill>
                  <a:srgbClr val="231F20"/>
                </a:solidFill>
                <a:latin typeface="Calibri Light"/>
                <a:cs typeface="Calibri Light"/>
              </a:rPr>
              <a:t>Rape</a:t>
            </a:r>
            <a:endParaRPr dirty="0">
              <a:latin typeface="Calibri Light"/>
              <a:cs typeface="Calibri Light"/>
            </a:endParaRPr>
          </a:p>
          <a:p>
            <a:pPr marL="10583" marR="4233" indent="-1058" algn="ctr"/>
            <a:r>
              <a:rPr spc="-8" dirty="0">
                <a:solidFill>
                  <a:srgbClr val="231F20"/>
                </a:solidFill>
                <a:latin typeface="Calibri Light"/>
                <a:cs typeface="Calibri Light"/>
              </a:rPr>
              <a:t>Sexual </a:t>
            </a:r>
            <a:r>
              <a:rPr spc="-4" dirty="0">
                <a:solidFill>
                  <a:srgbClr val="231F20"/>
                </a:solidFill>
                <a:latin typeface="Calibri Light"/>
                <a:cs typeface="Calibri Light"/>
              </a:rPr>
              <a:t>Assault </a:t>
            </a:r>
            <a:r>
              <a:rPr dirty="0">
                <a:solidFill>
                  <a:srgbClr val="231F20"/>
                </a:solidFill>
                <a:latin typeface="Calibri Light"/>
                <a:cs typeface="Calibri Light"/>
              </a:rPr>
              <a:t> </a:t>
            </a:r>
            <a:endParaRPr lang="en-AU" dirty="0">
              <a:solidFill>
                <a:srgbClr val="231F20"/>
              </a:solidFill>
              <a:latin typeface="Calibri Light"/>
              <a:cs typeface="Calibri Light"/>
            </a:endParaRPr>
          </a:p>
          <a:p>
            <a:pPr marL="10583" marR="4233" indent="-1058" algn="ctr"/>
            <a:r>
              <a:rPr spc="-12" dirty="0">
                <a:solidFill>
                  <a:srgbClr val="231F20"/>
                </a:solidFill>
                <a:latin typeface="Calibri Light"/>
                <a:cs typeface="Calibri Light"/>
              </a:rPr>
              <a:t>Physical </a:t>
            </a:r>
            <a:r>
              <a:rPr dirty="0">
                <a:solidFill>
                  <a:srgbClr val="231F20"/>
                </a:solidFill>
                <a:latin typeface="Calibri Light"/>
                <a:cs typeface="Calibri Light"/>
              </a:rPr>
              <a:t>&amp; </a:t>
            </a:r>
            <a:r>
              <a:rPr spc="-4" dirty="0">
                <a:solidFill>
                  <a:srgbClr val="231F20"/>
                </a:solidFill>
                <a:latin typeface="Calibri Light"/>
                <a:cs typeface="Calibri Light"/>
              </a:rPr>
              <a:t>Emotional </a:t>
            </a:r>
            <a:r>
              <a:rPr spc="-333" dirty="0">
                <a:solidFill>
                  <a:srgbClr val="231F20"/>
                </a:solidFill>
                <a:latin typeface="Calibri Light"/>
                <a:cs typeface="Calibri Light"/>
              </a:rPr>
              <a:t> </a:t>
            </a:r>
            <a:r>
              <a:rPr spc="-4" dirty="0">
                <a:solidFill>
                  <a:srgbClr val="231F20"/>
                </a:solidFill>
                <a:latin typeface="Calibri Light"/>
                <a:cs typeface="Calibri Light"/>
              </a:rPr>
              <a:t>Abuse</a:t>
            </a:r>
            <a:endParaRPr dirty="0">
              <a:latin typeface="Calibri Light"/>
              <a:cs typeface="Calibri Light"/>
            </a:endParaRPr>
          </a:p>
          <a:p>
            <a:pPr algn="ctr"/>
            <a:r>
              <a:rPr spc="-8" dirty="0">
                <a:solidFill>
                  <a:srgbClr val="231F20"/>
                </a:solidFill>
                <a:latin typeface="Calibri Light"/>
                <a:cs typeface="Calibri Light"/>
              </a:rPr>
              <a:t>Sexual</a:t>
            </a:r>
            <a:r>
              <a:rPr spc="-21" dirty="0">
                <a:solidFill>
                  <a:srgbClr val="231F20"/>
                </a:solidFill>
                <a:latin typeface="Calibri Light"/>
                <a:cs typeface="Calibri Light"/>
              </a:rPr>
              <a:t> </a:t>
            </a:r>
            <a:r>
              <a:rPr spc="-8" dirty="0">
                <a:solidFill>
                  <a:srgbClr val="231F20"/>
                </a:solidFill>
                <a:latin typeface="Calibri Light"/>
                <a:cs typeface="Calibri Light"/>
              </a:rPr>
              <a:t>Harassment</a:t>
            </a:r>
            <a:endParaRPr dirty="0">
              <a:latin typeface="Calibri Light"/>
              <a:cs typeface="Calibri Light"/>
            </a:endParaRPr>
          </a:p>
        </p:txBody>
      </p:sp>
      <p:sp>
        <p:nvSpPr>
          <p:cNvPr id="8" name="object 8">
            <a:extLst>
              <a:ext uri="{C183D7F6-B498-43B3-948B-1728B52AA6E4}">
                <adec:decorative xmlns:adec="http://schemas.microsoft.com/office/drawing/2017/decorative" val="1"/>
              </a:ext>
            </a:extLst>
          </p:cNvPr>
          <p:cNvSpPr txBox="1"/>
          <p:nvPr/>
        </p:nvSpPr>
        <p:spPr>
          <a:xfrm>
            <a:off x="6311963" y="3517108"/>
            <a:ext cx="3129475" cy="1926211"/>
          </a:xfrm>
          <a:prstGeom prst="rect">
            <a:avLst/>
          </a:prstGeom>
        </p:spPr>
        <p:txBody>
          <a:bodyPr vert="horz" wrap="square" lIns="0" tIns="10583" rIns="0" bIns="0" rtlCol="0">
            <a:spAutoFit/>
          </a:bodyPr>
          <a:lstStyle/>
          <a:p>
            <a:pPr marL="357173" marR="4233" indent="-347119" algn="ctr">
              <a:lnSpc>
                <a:spcPct val="138900"/>
              </a:lnSpc>
              <a:spcBef>
                <a:spcPts val="83"/>
              </a:spcBef>
            </a:pPr>
            <a:r>
              <a:rPr spc="-8" dirty="0">
                <a:solidFill>
                  <a:srgbClr val="FFFFFF"/>
                </a:solidFill>
                <a:latin typeface="Calibri Light"/>
                <a:cs typeface="Calibri Light"/>
              </a:rPr>
              <a:t>Disrespect </a:t>
            </a:r>
            <a:r>
              <a:rPr spc="-4" dirty="0">
                <a:solidFill>
                  <a:srgbClr val="FFFFFF"/>
                </a:solidFill>
                <a:latin typeface="Calibri Light"/>
                <a:cs typeface="Calibri Light"/>
              </a:rPr>
              <a:t>of </a:t>
            </a:r>
            <a:r>
              <a:rPr spc="-17" dirty="0">
                <a:solidFill>
                  <a:srgbClr val="FFFFFF"/>
                </a:solidFill>
                <a:latin typeface="Calibri Light"/>
                <a:cs typeface="Calibri Light"/>
              </a:rPr>
              <a:t>Women </a:t>
            </a:r>
            <a:endParaRPr lang="en-AU" spc="-17" dirty="0">
              <a:solidFill>
                <a:srgbClr val="FFFFFF"/>
              </a:solidFill>
              <a:latin typeface="Calibri Light"/>
              <a:cs typeface="Calibri Light"/>
            </a:endParaRPr>
          </a:p>
          <a:p>
            <a:pPr marL="357173" marR="4233" indent="-347119" algn="ctr">
              <a:lnSpc>
                <a:spcPct val="138900"/>
              </a:lnSpc>
              <a:spcBef>
                <a:spcPts val="83"/>
              </a:spcBef>
            </a:pPr>
            <a:r>
              <a:rPr spc="-329" dirty="0">
                <a:solidFill>
                  <a:srgbClr val="FFFFFF"/>
                </a:solidFill>
                <a:latin typeface="Calibri Light"/>
                <a:cs typeface="Calibri Light"/>
              </a:rPr>
              <a:t> </a:t>
            </a:r>
            <a:r>
              <a:rPr spc="-12" dirty="0">
                <a:solidFill>
                  <a:srgbClr val="FFFFFF"/>
                </a:solidFill>
                <a:latin typeface="Calibri Light"/>
                <a:cs typeface="Calibri Light"/>
              </a:rPr>
              <a:t>Sexist</a:t>
            </a:r>
            <a:r>
              <a:rPr spc="-8" dirty="0">
                <a:solidFill>
                  <a:srgbClr val="FFFFFF"/>
                </a:solidFill>
                <a:latin typeface="Calibri Light"/>
                <a:cs typeface="Calibri Light"/>
              </a:rPr>
              <a:t> </a:t>
            </a:r>
            <a:r>
              <a:rPr spc="-12" dirty="0">
                <a:solidFill>
                  <a:srgbClr val="FFFFFF"/>
                </a:solidFill>
                <a:latin typeface="Calibri Light"/>
                <a:cs typeface="Calibri Light"/>
              </a:rPr>
              <a:t>Jokes </a:t>
            </a:r>
            <a:r>
              <a:rPr spc="-8" dirty="0">
                <a:solidFill>
                  <a:srgbClr val="FFFFFF"/>
                </a:solidFill>
                <a:latin typeface="Calibri Light"/>
                <a:cs typeface="Calibri Light"/>
              </a:rPr>
              <a:t> </a:t>
            </a:r>
            <a:endParaRPr lang="en-AU" spc="-8" dirty="0">
              <a:solidFill>
                <a:srgbClr val="FFFFFF"/>
              </a:solidFill>
              <a:latin typeface="Calibri Light"/>
              <a:cs typeface="Calibri Light"/>
            </a:endParaRPr>
          </a:p>
          <a:p>
            <a:pPr marL="357173" marR="4233" indent="-347119" algn="ctr">
              <a:lnSpc>
                <a:spcPct val="138900"/>
              </a:lnSpc>
              <a:spcBef>
                <a:spcPts val="83"/>
              </a:spcBef>
            </a:pPr>
            <a:r>
              <a:rPr dirty="0">
                <a:solidFill>
                  <a:srgbClr val="FFFFFF"/>
                </a:solidFill>
                <a:latin typeface="Calibri Light"/>
                <a:cs typeface="Calibri Light"/>
              </a:rPr>
              <a:t>Unequal</a:t>
            </a:r>
            <a:r>
              <a:rPr spc="-12" dirty="0">
                <a:solidFill>
                  <a:srgbClr val="FFFFFF"/>
                </a:solidFill>
                <a:latin typeface="Calibri Light"/>
                <a:cs typeface="Calibri Light"/>
              </a:rPr>
              <a:t> </a:t>
            </a:r>
            <a:r>
              <a:rPr spc="-25" dirty="0">
                <a:solidFill>
                  <a:srgbClr val="FFFFFF"/>
                </a:solidFill>
                <a:latin typeface="Calibri Light"/>
                <a:cs typeface="Calibri Light"/>
              </a:rPr>
              <a:t>Pay</a:t>
            </a:r>
            <a:endParaRPr dirty="0">
              <a:latin typeface="Calibri Light"/>
              <a:cs typeface="Calibri Light"/>
            </a:endParaRPr>
          </a:p>
          <a:p>
            <a:pPr marL="214304" marR="207953" algn="ctr">
              <a:lnSpc>
                <a:spcPct val="138900"/>
              </a:lnSpc>
            </a:pPr>
            <a:r>
              <a:rPr spc="-4" dirty="0">
                <a:solidFill>
                  <a:srgbClr val="FFFFFF"/>
                </a:solidFill>
                <a:latin typeface="Calibri Light"/>
                <a:cs typeface="Calibri Light"/>
              </a:rPr>
              <a:t>Harmful</a:t>
            </a:r>
            <a:r>
              <a:rPr spc="-67" dirty="0">
                <a:solidFill>
                  <a:srgbClr val="FFFFFF"/>
                </a:solidFill>
                <a:latin typeface="Calibri Light"/>
                <a:cs typeface="Calibri Light"/>
              </a:rPr>
              <a:t> </a:t>
            </a:r>
            <a:r>
              <a:rPr spc="-4" dirty="0">
                <a:solidFill>
                  <a:srgbClr val="FFFFFF"/>
                </a:solidFill>
                <a:latin typeface="Calibri Light"/>
                <a:cs typeface="Calibri Light"/>
              </a:rPr>
              <a:t>Gender </a:t>
            </a:r>
            <a:r>
              <a:rPr spc="-329" dirty="0">
                <a:solidFill>
                  <a:srgbClr val="FFFFFF"/>
                </a:solidFill>
                <a:latin typeface="Calibri Light"/>
                <a:cs typeface="Calibri Light"/>
              </a:rPr>
              <a:t> </a:t>
            </a:r>
            <a:r>
              <a:rPr spc="-8" dirty="0">
                <a:solidFill>
                  <a:srgbClr val="FFFFFF"/>
                </a:solidFill>
                <a:latin typeface="Calibri Light"/>
                <a:cs typeface="Calibri Light"/>
              </a:rPr>
              <a:t>Stereotypes </a:t>
            </a:r>
            <a:r>
              <a:rPr spc="-4" dirty="0">
                <a:solidFill>
                  <a:srgbClr val="FFFFFF"/>
                </a:solidFill>
                <a:latin typeface="Calibri Light"/>
                <a:cs typeface="Calibri Light"/>
              </a:rPr>
              <a:t> </a:t>
            </a:r>
            <a:r>
              <a:rPr spc="-12" dirty="0">
                <a:solidFill>
                  <a:srgbClr val="FFFFFF"/>
                </a:solidFill>
                <a:latin typeface="Calibri Light"/>
                <a:cs typeface="Calibri Light"/>
              </a:rPr>
              <a:t>Sexist</a:t>
            </a:r>
            <a:r>
              <a:rPr spc="-29" dirty="0">
                <a:solidFill>
                  <a:srgbClr val="FFFFFF"/>
                </a:solidFill>
                <a:latin typeface="Calibri Light"/>
                <a:cs typeface="Calibri Light"/>
              </a:rPr>
              <a:t> </a:t>
            </a:r>
            <a:r>
              <a:rPr spc="-4" dirty="0">
                <a:solidFill>
                  <a:srgbClr val="FFFFFF"/>
                </a:solidFill>
                <a:latin typeface="Calibri Light"/>
                <a:cs typeface="Calibri Light"/>
              </a:rPr>
              <a:t>Language</a:t>
            </a:r>
            <a:endParaRPr dirty="0">
              <a:latin typeface="Calibri Light"/>
              <a:cs typeface="Calibri Light"/>
            </a:endParaRPr>
          </a:p>
        </p:txBody>
      </p:sp>
      <p:sp>
        <p:nvSpPr>
          <p:cNvPr id="9" name="object 9">
            <a:extLst>
              <a:ext uri="{C183D7F6-B498-43B3-948B-1728B52AA6E4}">
                <adec:decorative xmlns:adec="http://schemas.microsoft.com/office/drawing/2017/decorative" val="1"/>
              </a:ext>
            </a:extLst>
          </p:cNvPr>
          <p:cNvSpPr txBox="1"/>
          <p:nvPr/>
        </p:nvSpPr>
        <p:spPr>
          <a:xfrm>
            <a:off x="684467" y="2313067"/>
            <a:ext cx="2778654" cy="1241793"/>
          </a:xfrm>
          <a:prstGeom prst="rect">
            <a:avLst/>
          </a:prstGeom>
        </p:spPr>
        <p:txBody>
          <a:bodyPr vert="horz" wrap="square" lIns="0" tIns="10583" rIns="0" bIns="0" rtlCol="0">
            <a:spAutoFit/>
          </a:bodyPr>
          <a:lstStyle/>
          <a:p>
            <a:pPr marL="10583" marR="4233">
              <a:spcBef>
                <a:spcPts val="83"/>
              </a:spcBef>
            </a:pPr>
            <a:r>
              <a:rPr sz="2000" spc="-4" dirty="0">
                <a:solidFill>
                  <a:srgbClr val="231F20"/>
                </a:solidFill>
                <a:latin typeface="Calibri Light"/>
                <a:cs typeface="Calibri Light"/>
              </a:rPr>
              <a:t>Gender</a:t>
            </a:r>
            <a:r>
              <a:rPr sz="2000" spc="-17" dirty="0">
                <a:solidFill>
                  <a:srgbClr val="231F20"/>
                </a:solidFill>
                <a:latin typeface="Calibri Light"/>
                <a:cs typeface="Calibri Light"/>
              </a:rPr>
              <a:t> </a:t>
            </a:r>
            <a:r>
              <a:rPr sz="2000" dirty="0">
                <a:solidFill>
                  <a:srgbClr val="231F20"/>
                </a:solidFill>
                <a:latin typeface="Calibri Light"/>
                <a:cs typeface="Calibri Light"/>
              </a:rPr>
              <a:t>inequality</a:t>
            </a:r>
            <a:r>
              <a:rPr sz="2000" spc="-12" dirty="0">
                <a:solidFill>
                  <a:srgbClr val="231F20"/>
                </a:solidFill>
                <a:latin typeface="Calibri Light"/>
                <a:cs typeface="Calibri Light"/>
              </a:rPr>
              <a:t> </a:t>
            </a:r>
            <a:r>
              <a:rPr sz="2000" dirty="0">
                <a:solidFill>
                  <a:srgbClr val="231F20"/>
                </a:solidFill>
                <a:latin typeface="Calibri Light"/>
                <a:cs typeface="Calibri Light"/>
              </a:rPr>
              <a:t>is</a:t>
            </a:r>
            <a:r>
              <a:rPr sz="2000" spc="-12" dirty="0">
                <a:solidFill>
                  <a:srgbClr val="231F20"/>
                </a:solidFill>
                <a:latin typeface="Calibri Light"/>
                <a:cs typeface="Calibri Light"/>
              </a:rPr>
              <a:t> </a:t>
            </a:r>
            <a:r>
              <a:rPr sz="2000" spc="-8" dirty="0">
                <a:solidFill>
                  <a:srgbClr val="231F20"/>
                </a:solidFill>
                <a:latin typeface="Calibri Light"/>
                <a:cs typeface="Calibri Light"/>
              </a:rPr>
              <a:t>what </a:t>
            </a:r>
            <a:r>
              <a:rPr sz="2000" dirty="0">
                <a:solidFill>
                  <a:srgbClr val="231F20"/>
                </a:solidFill>
                <a:latin typeface="Calibri Light"/>
                <a:cs typeface="Calibri Light"/>
              </a:rPr>
              <a:t>lies</a:t>
            </a:r>
            <a:r>
              <a:rPr sz="2000" spc="-12" dirty="0">
                <a:solidFill>
                  <a:srgbClr val="231F20"/>
                </a:solidFill>
                <a:latin typeface="Calibri Light"/>
                <a:cs typeface="Calibri Light"/>
              </a:rPr>
              <a:t> </a:t>
            </a:r>
            <a:r>
              <a:rPr sz="2000" spc="-4" dirty="0">
                <a:solidFill>
                  <a:srgbClr val="231F20"/>
                </a:solidFill>
                <a:latin typeface="Calibri Light"/>
                <a:cs typeface="Calibri Light"/>
              </a:rPr>
              <a:t>below </a:t>
            </a:r>
            <a:r>
              <a:rPr sz="2000" spc="-325" dirty="0">
                <a:solidFill>
                  <a:srgbClr val="231F20"/>
                </a:solidFill>
                <a:latin typeface="Calibri Light"/>
                <a:cs typeface="Calibri Light"/>
              </a:rPr>
              <a:t> </a:t>
            </a:r>
            <a:r>
              <a:rPr sz="2000" dirty="0">
                <a:solidFill>
                  <a:srgbClr val="231F20"/>
                </a:solidFill>
                <a:latin typeface="Calibri Light"/>
                <a:cs typeface="Calibri Light"/>
              </a:rPr>
              <a:t>the </a:t>
            </a:r>
            <a:r>
              <a:rPr sz="2000" spc="-8" dirty="0">
                <a:solidFill>
                  <a:srgbClr val="231F20"/>
                </a:solidFill>
                <a:latin typeface="Calibri Light"/>
                <a:cs typeface="Calibri Light"/>
              </a:rPr>
              <a:t>surface </a:t>
            </a:r>
            <a:r>
              <a:rPr sz="2000" dirty="0">
                <a:solidFill>
                  <a:srgbClr val="231F20"/>
                </a:solidFill>
                <a:latin typeface="Calibri Light"/>
                <a:cs typeface="Calibri Light"/>
              </a:rPr>
              <a:t>driving </a:t>
            </a:r>
            <a:r>
              <a:rPr lang="en-AU" sz="2000" dirty="0">
                <a:solidFill>
                  <a:srgbClr val="231F20"/>
                </a:solidFill>
                <a:latin typeface="Calibri Light"/>
                <a:cs typeface="Calibri Light"/>
              </a:rPr>
              <a:t>gender-based </a:t>
            </a:r>
            <a:r>
              <a:rPr sz="2000" dirty="0">
                <a:solidFill>
                  <a:srgbClr val="231F20"/>
                </a:solidFill>
                <a:latin typeface="Calibri Light"/>
                <a:cs typeface="Calibri Light"/>
              </a:rPr>
              <a:t>violence</a:t>
            </a:r>
            <a:endParaRPr sz="2000" dirty="0">
              <a:latin typeface="Calibri Light"/>
              <a:cs typeface="Calibri Light"/>
            </a:endParaRPr>
          </a:p>
        </p:txBody>
      </p:sp>
      <p:grpSp>
        <p:nvGrpSpPr>
          <p:cNvPr id="10" name="object 10">
            <a:extLst>
              <a:ext uri="{C183D7F6-B498-43B3-948B-1728B52AA6E4}">
                <adec:decorative xmlns:adec="http://schemas.microsoft.com/office/drawing/2017/decorative" val="1"/>
              </a:ext>
            </a:extLst>
          </p:cNvPr>
          <p:cNvGrpSpPr/>
          <p:nvPr/>
        </p:nvGrpSpPr>
        <p:grpSpPr>
          <a:xfrm>
            <a:off x="677334" y="3596431"/>
            <a:ext cx="5477403" cy="121179"/>
            <a:chOff x="812800" y="4315717"/>
            <a:chExt cx="6572884" cy="145415"/>
          </a:xfrm>
          <a:solidFill>
            <a:srgbClr val="34354A"/>
          </a:solidFill>
        </p:grpSpPr>
        <p:sp>
          <p:nvSpPr>
            <p:cNvPr id="11" name="object 11"/>
            <p:cNvSpPr/>
            <p:nvPr/>
          </p:nvSpPr>
          <p:spPr>
            <a:xfrm>
              <a:off x="812800" y="4388407"/>
              <a:ext cx="6560184" cy="0"/>
            </a:xfrm>
            <a:custGeom>
              <a:avLst/>
              <a:gdLst/>
              <a:ahLst/>
              <a:cxnLst/>
              <a:rect l="l" t="t" r="r" b="b"/>
              <a:pathLst>
                <a:path w="6560184">
                  <a:moveTo>
                    <a:pt x="0" y="0"/>
                  </a:moveTo>
                  <a:lnTo>
                    <a:pt x="6559943" y="0"/>
                  </a:lnTo>
                </a:path>
              </a:pathLst>
            </a:custGeom>
            <a:grpFill/>
            <a:ln w="25400">
              <a:solidFill>
                <a:srgbClr val="34354A"/>
              </a:solidFill>
            </a:ln>
          </p:spPr>
          <p:txBody>
            <a:bodyPr wrap="square" lIns="0" tIns="0" rIns="0" bIns="0" rtlCol="0"/>
            <a:lstStyle/>
            <a:p>
              <a:endParaRPr sz="1500"/>
            </a:p>
          </p:txBody>
        </p:sp>
        <p:sp>
          <p:nvSpPr>
            <p:cNvPr id="12" name="object 12"/>
            <p:cNvSpPr/>
            <p:nvPr/>
          </p:nvSpPr>
          <p:spPr>
            <a:xfrm>
              <a:off x="7308224" y="4328417"/>
              <a:ext cx="64769" cy="120014"/>
            </a:xfrm>
            <a:custGeom>
              <a:avLst/>
              <a:gdLst/>
              <a:ahLst/>
              <a:cxnLst/>
              <a:rect l="l" t="t" r="r" b="b"/>
              <a:pathLst>
                <a:path w="64770" h="120014">
                  <a:moveTo>
                    <a:pt x="0" y="0"/>
                  </a:moveTo>
                  <a:lnTo>
                    <a:pt x="64528" y="59994"/>
                  </a:lnTo>
                  <a:lnTo>
                    <a:pt x="0" y="119976"/>
                  </a:lnTo>
                </a:path>
              </a:pathLst>
            </a:custGeom>
            <a:grpFill/>
            <a:ln w="25400">
              <a:solidFill>
                <a:srgbClr val="34354A"/>
              </a:solidFill>
            </a:ln>
          </p:spPr>
          <p:txBody>
            <a:bodyPr wrap="square" lIns="0" tIns="0" rIns="0" bIns="0" rtlCol="0"/>
            <a:lstStyle/>
            <a:p>
              <a:endParaRPr sz="150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bject 2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DIFFERENT</a:t>
            </a:r>
            <a:r>
              <a:rPr spc="-17" dirty="0"/>
              <a:t> </a:t>
            </a:r>
            <a:r>
              <a:rPr spc="-8" dirty="0"/>
              <a:t>EXPERIENCES OF</a:t>
            </a:r>
            <a:r>
              <a:rPr spc="-12" dirty="0"/>
              <a:t> </a:t>
            </a:r>
            <a:r>
              <a:rPr spc="-8" dirty="0"/>
              <a:t>VIOLENCE</a:t>
            </a:r>
          </a:p>
        </p:txBody>
      </p:sp>
      <p:sp>
        <p:nvSpPr>
          <p:cNvPr id="3" name="object 3">
            <a:extLst>
              <a:ext uri="{C183D7F6-B498-43B3-948B-1728B52AA6E4}">
                <adec:decorative xmlns:adec="http://schemas.microsoft.com/office/drawing/2017/decorative" val="1"/>
              </a:ext>
            </a:extLst>
          </p:cNvPr>
          <p:cNvSpPr/>
          <p:nvPr/>
        </p:nvSpPr>
        <p:spPr>
          <a:xfrm>
            <a:off x="796258" y="1439756"/>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4" name="object 4">
            <a:extLst>
              <a:ext uri="{C183D7F6-B498-43B3-948B-1728B52AA6E4}">
                <adec:decorative xmlns:adec="http://schemas.microsoft.com/office/drawing/2017/decorative" val="1"/>
              </a:ext>
            </a:extLst>
          </p:cNvPr>
          <p:cNvSpPr/>
          <p:nvPr/>
        </p:nvSpPr>
        <p:spPr>
          <a:xfrm>
            <a:off x="796258" y="3990339"/>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5" name="object 5">
            <a:extLst>
              <a:ext uri="{C183D7F6-B498-43B3-948B-1728B52AA6E4}">
                <adec:decorative xmlns:adec="http://schemas.microsoft.com/office/drawing/2017/decorative" val="1"/>
              </a:ext>
            </a:extLst>
          </p:cNvPr>
          <p:cNvSpPr/>
          <p:nvPr/>
        </p:nvSpPr>
        <p:spPr>
          <a:xfrm>
            <a:off x="6701759" y="1439756"/>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sp>
        <p:nvSpPr>
          <p:cNvPr id="6" name="object 6">
            <a:extLst>
              <a:ext uri="{C183D7F6-B498-43B3-948B-1728B52AA6E4}">
                <adec:decorative xmlns:adec="http://schemas.microsoft.com/office/drawing/2017/decorative" val="1"/>
              </a:ext>
            </a:extLst>
          </p:cNvPr>
          <p:cNvSpPr/>
          <p:nvPr/>
        </p:nvSpPr>
        <p:spPr>
          <a:xfrm>
            <a:off x="6701759" y="3990339"/>
            <a:ext cx="4823883" cy="2010833"/>
          </a:xfrm>
          <a:custGeom>
            <a:avLst/>
            <a:gdLst/>
            <a:ahLst/>
            <a:cxnLst/>
            <a:rect l="l" t="t" r="r" b="b"/>
            <a:pathLst>
              <a:path w="5788659" h="2413000">
                <a:moveTo>
                  <a:pt x="5788190" y="0"/>
                </a:moveTo>
                <a:lnTo>
                  <a:pt x="0" y="0"/>
                </a:lnTo>
                <a:lnTo>
                  <a:pt x="0" y="2291842"/>
                </a:lnTo>
                <a:lnTo>
                  <a:pt x="0" y="2412492"/>
                </a:lnTo>
                <a:lnTo>
                  <a:pt x="5788190" y="2412492"/>
                </a:lnTo>
                <a:lnTo>
                  <a:pt x="5788190" y="2291842"/>
                </a:lnTo>
                <a:lnTo>
                  <a:pt x="5788190" y="0"/>
                </a:lnTo>
                <a:close/>
              </a:path>
            </a:pathLst>
          </a:custGeom>
          <a:solidFill>
            <a:srgbClr val="C7964B"/>
          </a:solidFill>
        </p:spPr>
        <p:txBody>
          <a:bodyPr wrap="square" lIns="0" tIns="0" rIns="0" bIns="0" rtlCol="0"/>
          <a:lstStyle/>
          <a:p>
            <a:endParaRPr sz="1500"/>
          </a:p>
        </p:txBody>
      </p:sp>
      <p:grpSp>
        <p:nvGrpSpPr>
          <p:cNvPr id="7" name="object 7">
            <a:extLst>
              <a:ext uri="{C183D7F6-B498-43B3-948B-1728B52AA6E4}">
                <adec:decorative xmlns:adec="http://schemas.microsoft.com/office/drawing/2017/decorative" val="1"/>
              </a:ext>
            </a:extLst>
          </p:cNvPr>
          <p:cNvGrpSpPr/>
          <p:nvPr/>
        </p:nvGrpSpPr>
        <p:grpSpPr>
          <a:xfrm>
            <a:off x="672042" y="1338792"/>
            <a:ext cx="4847167" cy="2010834"/>
            <a:chOff x="806450" y="1606550"/>
            <a:chExt cx="5816600" cy="2413000"/>
          </a:xfrm>
        </p:grpSpPr>
        <p:sp>
          <p:nvSpPr>
            <p:cNvPr id="8" name="object 8"/>
            <p:cNvSpPr/>
            <p:nvPr/>
          </p:nvSpPr>
          <p:spPr>
            <a:xfrm>
              <a:off x="806450" y="16065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9" name="object 9"/>
            <p:cNvSpPr/>
            <p:nvPr/>
          </p:nvSpPr>
          <p:spPr>
            <a:xfrm>
              <a:off x="806450" y="16065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0" name="object 10">
            <a:extLst>
              <a:ext uri="{C183D7F6-B498-43B3-948B-1728B52AA6E4}">
                <adec:decorative xmlns:adec="http://schemas.microsoft.com/office/drawing/2017/decorative" val="1"/>
              </a:ext>
            </a:extLst>
          </p:cNvPr>
          <p:cNvGrpSpPr/>
          <p:nvPr/>
        </p:nvGrpSpPr>
        <p:grpSpPr>
          <a:xfrm>
            <a:off x="666750" y="3884083"/>
            <a:ext cx="4857750" cy="2021417"/>
            <a:chOff x="800100" y="4660900"/>
            <a:chExt cx="5829300" cy="2425700"/>
          </a:xfrm>
        </p:grpSpPr>
        <p:sp>
          <p:nvSpPr>
            <p:cNvPr id="11" name="object 11"/>
            <p:cNvSpPr/>
            <p:nvPr/>
          </p:nvSpPr>
          <p:spPr>
            <a:xfrm>
              <a:off x="806450" y="46672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2" name="object 12">
              <a:extLst>
                <a:ext uri="{C183D7F6-B498-43B3-948B-1728B52AA6E4}">
                  <adec:decorative xmlns:adec="http://schemas.microsoft.com/office/drawing/2017/decorative" val="1"/>
                </a:ext>
              </a:extLst>
            </p:cNvPr>
            <p:cNvSpPr/>
            <p:nvPr/>
          </p:nvSpPr>
          <p:spPr>
            <a:xfrm>
              <a:off x="806450" y="46672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3" name="object 13">
            <a:extLst>
              <a:ext uri="{C183D7F6-B498-43B3-948B-1728B52AA6E4}">
                <adec:decorative xmlns:adec="http://schemas.microsoft.com/office/drawing/2017/decorative" val="1"/>
              </a:ext>
            </a:extLst>
          </p:cNvPr>
          <p:cNvGrpSpPr/>
          <p:nvPr/>
        </p:nvGrpSpPr>
        <p:grpSpPr>
          <a:xfrm>
            <a:off x="6572250" y="1333500"/>
            <a:ext cx="4857750" cy="2021417"/>
            <a:chOff x="7886700" y="1600200"/>
            <a:chExt cx="5829300" cy="2425700"/>
          </a:xfrm>
        </p:grpSpPr>
        <p:sp>
          <p:nvSpPr>
            <p:cNvPr id="14" name="object 14"/>
            <p:cNvSpPr/>
            <p:nvPr/>
          </p:nvSpPr>
          <p:spPr>
            <a:xfrm>
              <a:off x="7893050" y="16065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5" name="object 15"/>
            <p:cNvSpPr/>
            <p:nvPr/>
          </p:nvSpPr>
          <p:spPr>
            <a:xfrm>
              <a:off x="7893050" y="16065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grpSp>
        <p:nvGrpSpPr>
          <p:cNvPr id="16" name="object 16">
            <a:extLst>
              <a:ext uri="{C183D7F6-B498-43B3-948B-1728B52AA6E4}">
                <adec:decorative xmlns:adec="http://schemas.microsoft.com/office/drawing/2017/decorative" val="1"/>
              </a:ext>
            </a:extLst>
          </p:cNvPr>
          <p:cNvGrpSpPr/>
          <p:nvPr/>
        </p:nvGrpSpPr>
        <p:grpSpPr>
          <a:xfrm>
            <a:off x="6572250" y="3884083"/>
            <a:ext cx="4857750" cy="2021417"/>
            <a:chOff x="7886700" y="4660900"/>
            <a:chExt cx="5829300" cy="2425700"/>
          </a:xfrm>
        </p:grpSpPr>
        <p:sp>
          <p:nvSpPr>
            <p:cNvPr id="17" name="object 17"/>
            <p:cNvSpPr/>
            <p:nvPr/>
          </p:nvSpPr>
          <p:spPr>
            <a:xfrm>
              <a:off x="7893050" y="4667250"/>
              <a:ext cx="5816600" cy="2413000"/>
            </a:xfrm>
            <a:custGeom>
              <a:avLst/>
              <a:gdLst/>
              <a:ahLst/>
              <a:cxnLst/>
              <a:rect l="l" t="t" r="r" b="b"/>
              <a:pathLst>
                <a:path w="5816600" h="2413000">
                  <a:moveTo>
                    <a:pt x="5816600" y="0"/>
                  </a:moveTo>
                  <a:lnTo>
                    <a:pt x="0" y="0"/>
                  </a:lnTo>
                  <a:lnTo>
                    <a:pt x="0" y="2413000"/>
                  </a:lnTo>
                  <a:lnTo>
                    <a:pt x="5816600" y="2413000"/>
                  </a:lnTo>
                  <a:lnTo>
                    <a:pt x="5816600" y="0"/>
                  </a:lnTo>
                  <a:close/>
                </a:path>
              </a:pathLst>
            </a:custGeom>
            <a:solidFill>
              <a:srgbClr val="FFFFFF"/>
            </a:solidFill>
          </p:spPr>
          <p:txBody>
            <a:bodyPr wrap="square" lIns="0" tIns="0" rIns="0" bIns="0" rtlCol="0"/>
            <a:lstStyle/>
            <a:p>
              <a:endParaRPr sz="1500"/>
            </a:p>
          </p:txBody>
        </p:sp>
        <p:sp>
          <p:nvSpPr>
            <p:cNvPr id="18" name="object 18"/>
            <p:cNvSpPr/>
            <p:nvPr/>
          </p:nvSpPr>
          <p:spPr>
            <a:xfrm>
              <a:off x="7893050" y="4667250"/>
              <a:ext cx="5816600" cy="2413000"/>
            </a:xfrm>
            <a:custGeom>
              <a:avLst/>
              <a:gdLst/>
              <a:ahLst/>
              <a:cxnLst/>
              <a:rect l="l" t="t" r="r" b="b"/>
              <a:pathLst>
                <a:path w="5816600" h="2413000">
                  <a:moveTo>
                    <a:pt x="0" y="2413000"/>
                  </a:moveTo>
                  <a:lnTo>
                    <a:pt x="5816600" y="2413000"/>
                  </a:lnTo>
                  <a:lnTo>
                    <a:pt x="5816600" y="0"/>
                  </a:lnTo>
                  <a:lnTo>
                    <a:pt x="0" y="0"/>
                  </a:lnTo>
                  <a:lnTo>
                    <a:pt x="0" y="2413000"/>
                  </a:lnTo>
                  <a:close/>
                </a:path>
              </a:pathLst>
            </a:custGeom>
            <a:ln w="12700">
              <a:solidFill>
                <a:srgbClr val="C7964B"/>
              </a:solidFill>
            </a:ln>
          </p:spPr>
          <p:txBody>
            <a:bodyPr wrap="square" lIns="0" tIns="0" rIns="0" bIns="0" rtlCol="0"/>
            <a:lstStyle/>
            <a:p>
              <a:endParaRPr sz="1500"/>
            </a:p>
          </p:txBody>
        </p:sp>
      </p:grpSp>
      <p:sp>
        <p:nvSpPr>
          <p:cNvPr id="20" name="object 20"/>
          <p:cNvSpPr txBox="1"/>
          <p:nvPr/>
        </p:nvSpPr>
        <p:spPr>
          <a:xfrm>
            <a:off x="910167" y="1867114"/>
            <a:ext cx="4378325" cy="1344641"/>
          </a:xfrm>
          <a:prstGeom prst="rect">
            <a:avLst/>
          </a:prstGeom>
        </p:spPr>
        <p:txBody>
          <a:bodyPr vert="horz" wrap="square" lIns="0" tIns="10583" rIns="0" bIns="0" rtlCol="0">
            <a:spAutoFit/>
          </a:bodyPr>
          <a:lstStyle/>
          <a:p>
            <a:pPr marR="129641">
              <a:spcBef>
                <a:spcPts val="83"/>
              </a:spcBef>
            </a:pPr>
            <a:r>
              <a:rPr sz="1667" spc="-4">
                <a:solidFill>
                  <a:srgbClr val="020303"/>
                </a:solidFill>
                <a:latin typeface="Calibri Light"/>
                <a:cs typeface="Calibri Light"/>
              </a:rPr>
              <a:t>Some </a:t>
            </a:r>
            <a:r>
              <a:rPr sz="1667" b="1" spc="-12">
                <a:solidFill>
                  <a:srgbClr val="020303"/>
                </a:solidFill>
                <a:latin typeface="Calibri Light"/>
                <a:cs typeface="Calibri Light"/>
              </a:rPr>
              <a:t>migrant</a:t>
            </a:r>
            <a:r>
              <a:rPr sz="1667" b="1">
                <a:solidFill>
                  <a:srgbClr val="020303"/>
                </a:solidFill>
                <a:latin typeface="Calibri Light"/>
                <a:cs typeface="Calibri Light"/>
              </a:rPr>
              <a:t> </a:t>
            </a:r>
            <a:r>
              <a:rPr sz="1667" b="1" spc="-4">
                <a:solidFill>
                  <a:srgbClr val="020303"/>
                </a:solidFill>
                <a:latin typeface="Calibri Light"/>
                <a:cs typeface="Calibri Light"/>
              </a:rPr>
              <a:t>and </a:t>
            </a:r>
            <a:r>
              <a:rPr sz="1667" b="1" spc="-12">
                <a:solidFill>
                  <a:srgbClr val="020303"/>
                </a:solidFill>
                <a:latin typeface="Calibri Light"/>
                <a:cs typeface="Calibri Light"/>
              </a:rPr>
              <a:t>refugee</a:t>
            </a:r>
            <a:r>
              <a:rPr sz="1667" b="1" spc="-4">
                <a:solidFill>
                  <a:srgbClr val="020303"/>
                </a:solidFill>
                <a:latin typeface="Calibri Light"/>
                <a:cs typeface="Calibri Light"/>
              </a:rPr>
              <a:t> </a:t>
            </a:r>
            <a:r>
              <a:rPr sz="1667" b="1" spc="-12">
                <a:solidFill>
                  <a:srgbClr val="020303"/>
                </a:solidFill>
                <a:latin typeface="Calibri Light"/>
                <a:cs typeface="Calibri Light"/>
              </a:rPr>
              <a:t>women</a:t>
            </a:r>
            <a:r>
              <a:rPr sz="1667" b="1" spc="-4">
                <a:solidFill>
                  <a:srgbClr val="020303"/>
                </a:solidFill>
                <a:latin typeface="Calibri Light"/>
                <a:cs typeface="Calibri Light"/>
              </a:rPr>
              <a:t> </a:t>
            </a:r>
            <a:r>
              <a:rPr sz="1667" spc="-17">
                <a:solidFill>
                  <a:srgbClr val="020303"/>
                </a:solidFill>
                <a:latin typeface="Calibri Light"/>
                <a:cs typeface="Calibri Light"/>
              </a:rPr>
              <a:t>may </a:t>
            </a:r>
            <a:r>
              <a:rPr sz="1667" spc="-12">
                <a:solidFill>
                  <a:srgbClr val="020303"/>
                </a:solidFill>
                <a:latin typeface="Calibri Light"/>
                <a:cs typeface="Calibri Light"/>
              </a:rPr>
              <a:t> </a:t>
            </a:r>
            <a:r>
              <a:rPr sz="1667" spc="-8">
                <a:solidFill>
                  <a:srgbClr val="020303"/>
                </a:solidFill>
                <a:latin typeface="Calibri Light"/>
                <a:cs typeface="Calibri Light"/>
              </a:rPr>
              <a:t>experience </a:t>
            </a:r>
            <a:r>
              <a:rPr sz="1667" spc="-12">
                <a:solidFill>
                  <a:srgbClr val="020303"/>
                </a:solidFill>
                <a:latin typeface="Calibri Light"/>
                <a:cs typeface="Calibri Light"/>
              </a:rPr>
              <a:t>controlling</a:t>
            </a:r>
            <a:r>
              <a:rPr sz="1667" spc="-8">
                <a:solidFill>
                  <a:srgbClr val="020303"/>
                </a:solidFill>
                <a:latin typeface="Calibri Light"/>
                <a:cs typeface="Calibri Light"/>
              </a:rPr>
              <a:t> </a:t>
            </a:r>
            <a:r>
              <a:rPr sz="1667" spc="-12">
                <a:solidFill>
                  <a:srgbClr val="020303"/>
                </a:solidFill>
                <a:latin typeface="Calibri Light"/>
                <a:cs typeface="Calibri Light"/>
              </a:rPr>
              <a:t>behaviours</a:t>
            </a:r>
            <a:r>
              <a:rPr sz="1667" spc="-4">
                <a:solidFill>
                  <a:srgbClr val="020303"/>
                </a:solidFill>
                <a:latin typeface="Calibri Light"/>
                <a:cs typeface="Calibri Light"/>
              </a:rPr>
              <a:t> </a:t>
            </a:r>
            <a:r>
              <a:rPr sz="1667" spc="-8">
                <a:solidFill>
                  <a:srgbClr val="020303"/>
                </a:solidFill>
                <a:latin typeface="Calibri Light"/>
                <a:cs typeface="Calibri Light"/>
              </a:rPr>
              <a:t>by </a:t>
            </a:r>
            <a:r>
              <a:rPr sz="1667" spc="-4">
                <a:solidFill>
                  <a:srgbClr val="020303"/>
                </a:solidFill>
                <a:latin typeface="Calibri Light"/>
                <a:cs typeface="Calibri Light"/>
              </a:rPr>
              <a:t>their</a:t>
            </a:r>
            <a:r>
              <a:rPr sz="1667" spc="-8">
                <a:solidFill>
                  <a:srgbClr val="020303"/>
                </a:solidFill>
                <a:latin typeface="Calibri Light"/>
                <a:cs typeface="Calibri Light"/>
              </a:rPr>
              <a:t> </a:t>
            </a:r>
            <a:r>
              <a:rPr sz="1667" spc="-4">
                <a:solidFill>
                  <a:srgbClr val="020303"/>
                </a:solidFill>
                <a:latin typeface="Calibri Light"/>
                <a:cs typeface="Calibri Light"/>
              </a:rPr>
              <a:t>partner </a:t>
            </a:r>
            <a:r>
              <a:rPr sz="1667" spc="-362">
                <a:solidFill>
                  <a:srgbClr val="020303"/>
                </a:solidFill>
                <a:latin typeface="Calibri Light"/>
                <a:cs typeface="Calibri Light"/>
              </a:rPr>
              <a:t> </a:t>
            </a:r>
            <a:r>
              <a:rPr sz="1667" spc="-4">
                <a:solidFill>
                  <a:srgbClr val="020303"/>
                </a:solidFill>
                <a:latin typeface="Calibri Light"/>
                <a:cs typeface="Calibri Light"/>
              </a:rPr>
              <a:t>or </a:t>
            </a:r>
            <a:r>
              <a:rPr sz="1667" spc="-8">
                <a:solidFill>
                  <a:srgbClr val="020303"/>
                </a:solidFill>
                <a:latin typeface="Calibri Light"/>
                <a:cs typeface="Calibri Light"/>
              </a:rPr>
              <a:t>extended family </a:t>
            </a:r>
            <a:r>
              <a:rPr sz="1667" spc="-4">
                <a:solidFill>
                  <a:srgbClr val="020303"/>
                </a:solidFill>
                <a:latin typeface="Calibri Light"/>
                <a:cs typeface="Calibri Light"/>
              </a:rPr>
              <a:t>using </a:t>
            </a:r>
            <a:r>
              <a:rPr sz="1667" spc="-8">
                <a:solidFill>
                  <a:srgbClr val="020303"/>
                </a:solidFill>
                <a:latin typeface="Calibri Light"/>
                <a:cs typeface="Calibri Light"/>
              </a:rPr>
              <a:t>immigration </a:t>
            </a:r>
            <a:r>
              <a:rPr sz="1667" spc="-4">
                <a:solidFill>
                  <a:srgbClr val="020303"/>
                </a:solidFill>
                <a:latin typeface="Calibri Light"/>
                <a:cs typeface="Calibri Light"/>
              </a:rPr>
              <a:t>or visa </a:t>
            </a:r>
            <a:r>
              <a:rPr sz="1667">
                <a:solidFill>
                  <a:srgbClr val="020303"/>
                </a:solidFill>
                <a:latin typeface="Calibri Light"/>
                <a:cs typeface="Calibri Light"/>
              </a:rPr>
              <a:t> </a:t>
            </a:r>
            <a:r>
              <a:rPr sz="1667" spc="-12">
                <a:solidFill>
                  <a:srgbClr val="020303"/>
                </a:solidFill>
                <a:latin typeface="Calibri Light"/>
                <a:cs typeface="Calibri Light"/>
              </a:rPr>
              <a:t>status.</a:t>
            </a:r>
            <a:endParaRPr sz="1667">
              <a:latin typeface="Calibri Light"/>
              <a:cs typeface="Calibri Light"/>
            </a:endParaRPr>
          </a:p>
          <a:p>
            <a:pPr marR="4233" algn="r">
              <a:spcBef>
                <a:spcPts val="629"/>
              </a:spcBef>
            </a:pPr>
            <a:r>
              <a:rPr sz="1500" b="1" spc="-4">
                <a:solidFill>
                  <a:srgbClr val="020303"/>
                </a:solidFill>
                <a:latin typeface="Calibri"/>
                <a:cs typeface="Calibri"/>
              </a:rPr>
              <a:t>El-Murr</a:t>
            </a:r>
            <a:r>
              <a:rPr sz="1500" b="1" spc="-29">
                <a:solidFill>
                  <a:srgbClr val="020303"/>
                </a:solidFill>
                <a:latin typeface="Calibri"/>
                <a:cs typeface="Calibri"/>
              </a:rPr>
              <a:t> </a:t>
            </a:r>
            <a:r>
              <a:rPr sz="1500" b="1" spc="-4">
                <a:solidFill>
                  <a:srgbClr val="020303"/>
                </a:solidFill>
                <a:latin typeface="Calibri"/>
                <a:cs typeface="Calibri"/>
              </a:rPr>
              <a:t>2018</a:t>
            </a:r>
            <a:endParaRPr sz="1500">
              <a:latin typeface="Calibri"/>
              <a:cs typeface="Calibri"/>
            </a:endParaRPr>
          </a:p>
        </p:txBody>
      </p:sp>
      <p:sp>
        <p:nvSpPr>
          <p:cNvPr id="26" name="object 26"/>
          <p:cNvSpPr txBox="1"/>
          <p:nvPr/>
        </p:nvSpPr>
        <p:spPr>
          <a:xfrm>
            <a:off x="910167" y="4417697"/>
            <a:ext cx="4283604" cy="780321"/>
          </a:xfrm>
          <a:prstGeom prst="rect">
            <a:avLst/>
          </a:prstGeom>
        </p:spPr>
        <p:txBody>
          <a:bodyPr vert="horz" wrap="square" lIns="0" tIns="10583" rIns="0" bIns="0" rtlCol="0">
            <a:spAutoFit/>
          </a:bodyPr>
          <a:lstStyle/>
          <a:p>
            <a:pPr marR="4233">
              <a:spcBef>
                <a:spcPts val="83"/>
              </a:spcBef>
            </a:pPr>
            <a:r>
              <a:rPr sz="1667" b="1" spc="-21">
                <a:solidFill>
                  <a:srgbClr val="020303"/>
                </a:solidFill>
                <a:latin typeface="Calibri Light"/>
                <a:cs typeface="Calibri Light"/>
              </a:rPr>
              <a:t>Women</a:t>
            </a:r>
            <a:r>
              <a:rPr sz="1667" b="1" spc="-8">
                <a:solidFill>
                  <a:srgbClr val="020303"/>
                </a:solidFill>
                <a:latin typeface="Calibri Light"/>
                <a:cs typeface="Calibri Light"/>
              </a:rPr>
              <a:t> </a:t>
            </a:r>
            <a:r>
              <a:rPr sz="1667" b="1" spc="-4">
                <a:solidFill>
                  <a:srgbClr val="020303"/>
                </a:solidFill>
                <a:latin typeface="Calibri Light"/>
                <a:cs typeface="Calibri Light"/>
              </a:rPr>
              <a:t>and girls</a:t>
            </a:r>
            <a:r>
              <a:rPr sz="1667" b="1" spc="-8">
                <a:solidFill>
                  <a:srgbClr val="020303"/>
                </a:solidFill>
                <a:latin typeface="Calibri Light"/>
                <a:cs typeface="Calibri Light"/>
              </a:rPr>
              <a:t> </a:t>
            </a:r>
            <a:r>
              <a:rPr sz="1667" b="1" spc="-4">
                <a:solidFill>
                  <a:srgbClr val="020303"/>
                </a:solidFill>
                <a:latin typeface="Calibri Light"/>
                <a:cs typeface="Calibri Light"/>
              </a:rPr>
              <a:t>with disabilities</a:t>
            </a:r>
            <a:r>
              <a:rPr sz="1667" b="1" spc="-8">
                <a:solidFill>
                  <a:srgbClr val="020303"/>
                </a:solidFill>
                <a:latin typeface="Calibri Light"/>
                <a:cs typeface="Calibri Light"/>
              </a:rPr>
              <a:t> </a:t>
            </a:r>
            <a:r>
              <a:rPr sz="1667" spc="-12">
                <a:solidFill>
                  <a:srgbClr val="020303"/>
                </a:solidFill>
                <a:latin typeface="Calibri Light"/>
                <a:cs typeface="Calibri Light"/>
              </a:rPr>
              <a:t>are</a:t>
            </a:r>
            <a:r>
              <a:rPr sz="1667" spc="-4">
                <a:solidFill>
                  <a:srgbClr val="020303"/>
                </a:solidFill>
                <a:latin typeface="Calibri Light"/>
                <a:cs typeface="Calibri Light"/>
              </a:rPr>
              <a:t> </a:t>
            </a:r>
            <a:r>
              <a:rPr sz="1667" spc="-12">
                <a:solidFill>
                  <a:srgbClr val="020303"/>
                </a:solidFill>
                <a:latin typeface="Calibri Light"/>
                <a:cs typeface="Calibri Light"/>
              </a:rPr>
              <a:t>at</a:t>
            </a:r>
            <a:r>
              <a:rPr sz="1667" spc="-4">
                <a:solidFill>
                  <a:srgbClr val="020303"/>
                </a:solidFill>
                <a:latin typeface="Calibri Light"/>
                <a:cs typeface="Calibri Light"/>
              </a:rPr>
              <a:t> </a:t>
            </a:r>
            <a:r>
              <a:rPr sz="1667" spc="-8">
                <a:solidFill>
                  <a:srgbClr val="020303"/>
                </a:solidFill>
                <a:latin typeface="Calibri Light"/>
                <a:cs typeface="Calibri Light"/>
              </a:rPr>
              <a:t>least</a:t>
            </a:r>
            <a:r>
              <a:rPr sz="1667">
                <a:solidFill>
                  <a:srgbClr val="020303"/>
                </a:solidFill>
                <a:latin typeface="Calibri Light"/>
                <a:cs typeface="Calibri Light"/>
              </a:rPr>
              <a:t> </a:t>
            </a:r>
            <a:r>
              <a:rPr sz="1667" spc="-4">
                <a:solidFill>
                  <a:srgbClr val="020303"/>
                </a:solidFill>
                <a:latin typeface="Calibri Light"/>
                <a:cs typeface="Calibri Light"/>
              </a:rPr>
              <a:t>twice </a:t>
            </a:r>
            <a:r>
              <a:rPr sz="1667" spc="-367">
                <a:solidFill>
                  <a:srgbClr val="020303"/>
                </a:solidFill>
                <a:latin typeface="Calibri Light"/>
                <a:cs typeface="Calibri Light"/>
              </a:rPr>
              <a:t> </a:t>
            </a:r>
            <a:r>
              <a:rPr sz="1667" spc="-4">
                <a:solidFill>
                  <a:srgbClr val="020303"/>
                </a:solidFill>
                <a:latin typeface="Calibri Light"/>
                <a:cs typeface="Calibri Light"/>
              </a:rPr>
              <a:t>as</a:t>
            </a:r>
            <a:r>
              <a:rPr sz="1667" spc="-8">
                <a:solidFill>
                  <a:srgbClr val="020303"/>
                </a:solidFill>
                <a:latin typeface="Calibri Light"/>
                <a:cs typeface="Calibri Light"/>
              </a:rPr>
              <a:t> </a:t>
            </a:r>
            <a:r>
              <a:rPr sz="1667" spc="-17">
                <a:solidFill>
                  <a:srgbClr val="020303"/>
                </a:solidFill>
                <a:latin typeface="Calibri Light"/>
                <a:cs typeface="Calibri Light"/>
              </a:rPr>
              <a:t>likely</a:t>
            </a:r>
            <a:r>
              <a:rPr sz="1667" spc="-4">
                <a:solidFill>
                  <a:srgbClr val="020303"/>
                </a:solidFill>
                <a:latin typeface="Calibri Light"/>
                <a:cs typeface="Calibri Light"/>
              </a:rPr>
              <a:t> </a:t>
            </a:r>
            <a:r>
              <a:rPr sz="1667" spc="-12">
                <a:solidFill>
                  <a:srgbClr val="020303"/>
                </a:solidFill>
                <a:latin typeface="Calibri Light"/>
                <a:cs typeface="Calibri Light"/>
              </a:rPr>
              <a:t>to</a:t>
            </a:r>
            <a:r>
              <a:rPr sz="1667" spc="-4">
                <a:solidFill>
                  <a:srgbClr val="020303"/>
                </a:solidFill>
                <a:latin typeface="Calibri Light"/>
                <a:cs typeface="Calibri Light"/>
              </a:rPr>
              <a:t> </a:t>
            </a:r>
            <a:r>
              <a:rPr sz="1667" spc="-8">
                <a:solidFill>
                  <a:srgbClr val="020303"/>
                </a:solidFill>
                <a:latin typeface="Calibri Light"/>
                <a:cs typeface="Calibri Light"/>
              </a:rPr>
              <a:t>experience</a:t>
            </a:r>
            <a:r>
              <a:rPr sz="1667" spc="-4">
                <a:solidFill>
                  <a:srgbClr val="020303"/>
                </a:solidFill>
                <a:latin typeface="Calibri Light"/>
                <a:cs typeface="Calibri Light"/>
              </a:rPr>
              <a:t> violence as those</a:t>
            </a:r>
            <a:r>
              <a:rPr sz="1667">
                <a:solidFill>
                  <a:srgbClr val="020303"/>
                </a:solidFill>
                <a:latin typeface="Calibri Light"/>
                <a:cs typeface="Calibri Light"/>
              </a:rPr>
              <a:t> </a:t>
            </a:r>
            <a:r>
              <a:rPr sz="1667" spc="-4">
                <a:solidFill>
                  <a:srgbClr val="020303"/>
                </a:solidFill>
                <a:latin typeface="Calibri Light"/>
                <a:cs typeface="Calibri Light"/>
              </a:rPr>
              <a:t>without </a:t>
            </a:r>
            <a:r>
              <a:rPr sz="1667">
                <a:solidFill>
                  <a:srgbClr val="020303"/>
                </a:solidFill>
                <a:latin typeface="Calibri Light"/>
                <a:cs typeface="Calibri Light"/>
              </a:rPr>
              <a:t> </a:t>
            </a:r>
            <a:r>
              <a:rPr sz="1667" spc="-12">
                <a:solidFill>
                  <a:srgbClr val="020303"/>
                </a:solidFill>
                <a:latin typeface="Calibri Light"/>
                <a:cs typeface="Calibri Light"/>
              </a:rPr>
              <a:t>disability.</a:t>
            </a:r>
            <a:endParaRPr sz="1667">
              <a:latin typeface="Calibri Light"/>
              <a:cs typeface="Calibri Light"/>
            </a:endParaRPr>
          </a:p>
        </p:txBody>
      </p:sp>
      <p:sp>
        <p:nvSpPr>
          <p:cNvPr id="21" name="object 21"/>
          <p:cNvSpPr txBox="1"/>
          <p:nvPr/>
        </p:nvSpPr>
        <p:spPr>
          <a:xfrm>
            <a:off x="3620984" y="5508412"/>
            <a:ext cx="1668463" cy="241519"/>
          </a:xfrm>
          <a:prstGeom prst="rect">
            <a:avLst/>
          </a:prstGeom>
        </p:spPr>
        <p:txBody>
          <a:bodyPr vert="horz" wrap="square" lIns="0" tIns="10583" rIns="0" bIns="0" rtlCol="0">
            <a:spAutoFit/>
          </a:bodyPr>
          <a:lstStyle/>
          <a:p>
            <a:pPr>
              <a:spcBef>
                <a:spcPts val="83"/>
              </a:spcBef>
            </a:pPr>
            <a:r>
              <a:rPr sz="1500" b="1" spc="-12">
                <a:solidFill>
                  <a:srgbClr val="020303"/>
                </a:solidFill>
                <a:latin typeface="Calibri"/>
                <a:cs typeface="Calibri"/>
              </a:rPr>
              <a:t>Woodlock</a:t>
            </a:r>
            <a:r>
              <a:rPr sz="1500" b="1" spc="-17">
                <a:solidFill>
                  <a:srgbClr val="020303"/>
                </a:solidFill>
                <a:latin typeface="Calibri"/>
                <a:cs typeface="Calibri"/>
              </a:rPr>
              <a:t> </a:t>
            </a:r>
            <a:r>
              <a:rPr sz="1500" b="1" spc="-8">
                <a:solidFill>
                  <a:srgbClr val="020303"/>
                </a:solidFill>
                <a:latin typeface="Calibri"/>
                <a:cs typeface="Calibri"/>
              </a:rPr>
              <a:t>et</a:t>
            </a:r>
            <a:r>
              <a:rPr sz="1500" b="1" spc="-17">
                <a:solidFill>
                  <a:srgbClr val="020303"/>
                </a:solidFill>
                <a:latin typeface="Calibri"/>
                <a:cs typeface="Calibri"/>
              </a:rPr>
              <a:t> </a:t>
            </a:r>
            <a:r>
              <a:rPr sz="1500" b="1" spc="-4">
                <a:solidFill>
                  <a:srgbClr val="020303"/>
                </a:solidFill>
                <a:latin typeface="Calibri"/>
                <a:cs typeface="Calibri"/>
              </a:rPr>
              <a:t>al.</a:t>
            </a:r>
            <a:r>
              <a:rPr sz="1500" b="1" spc="-12">
                <a:solidFill>
                  <a:srgbClr val="020303"/>
                </a:solidFill>
                <a:latin typeface="Calibri"/>
                <a:cs typeface="Calibri"/>
              </a:rPr>
              <a:t> </a:t>
            </a:r>
            <a:r>
              <a:rPr sz="1500" b="1" spc="-4">
                <a:solidFill>
                  <a:srgbClr val="020303"/>
                </a:solidFill>
                <a:latin typeface="Calibri"/>
                <a:cs typeface="Calibri"/>
              </a:rPr>
              <a:t>2014</a:t>
            </a:r>
            <a:endParaRPr sz="1500">
              <a:latin typeface="Calibri"/>
              <a:cs typeface="Calibri"/>
            </a:endParaRPr>
          </a:p>
        </p:txBody>
      </p:sp>
      <p:sp>
        <p:nvSpPr>
          <p:cNvPr id="19" name="object 19"/>
          <p:cNvSpPr txBox="1"/>
          <p:nvPr/>
        </p:nvSpPr>
        <p:spPr>
          <a:xfrm>
            <a:off x="6815667" y="1867114"/>
            <a:ext cx="4106863" cy="780321"/>
          </a:xfrm>
          <a:prstGeom prst="rect">
            <a:avLst/>
          </a:prstGeom>
        </p:spPr>
        <p:txBody>
          <a:bodyPr vert="horz" wrap="square" lIns="0" tIns="10583" rIns="0" bIns="0" rtlCol="0">
            <a:spAutoFit/>
          </a:bodyPr>
          <a:lstStyle/>
          <a:p>
            <a:pPr marR="4233">
              <a:spcBef>
                <a:spcPts val="83"/>
              </a:spcBef>
            </a:pPr>
            <a:r>
              <a:rPr sz="1667" b="1" spc="-8">
                <a:solidFill>
                  <a:srgbClr val="020303"/>
                </a:solidFill>
                <a:latin typeface="Calibri Light"/>
                <a:cs typeface="Calibri Light"/>
              </a:rPr>
              <a:t>Aboriginal</a:t>
            </a:r>
            <a:r>
              <a:rPr sz="1667" b="1">
                <a:solidFill>
                  <a:srgbClr val="020303"/>
                </a:solidFill>
                <a:latin typeface="Calibri Light"/>
                <a:cs typeface="Calibri Light"/>
              </a:rPr>
              <a:t> </a:t>
            </a:r>
            <a:r>
              <a:rPr sz="1667" b="1" spc="-12">
                <a:solidFill>
                  <a:srgbClr val="020303"/>
                </a:solidFill>
                <a:latin typeface="Calibri Light"/>
                <a:cs typeface="Calibri Light"/>
              </a:rPr>
              <a:t>women</a:t>
            </a:r>
            <a:r>
              <a:rPr sz="1667" b="1">
                <a:solidFill>
                  <a:srgbClr val="020303"/>
                </a:solidFill>
                <a:latin typeface="Calibri Light"/>
                <a:cs typeface="Calibri Light"/>
              </a:rPr>
              <a:t> </a:t>
            </a:r>
            <a:r>
              <a:rPr sz="1667" spc="-12">
                <a:solidFill>
                  <a:srgbClr val="020303"/>
                </a:solidFill>
                <a:latin typeface="Calibri Light"/>
                <a:cs typeface="Calibri Light"/>
              </a:rPr>
              <a:t>are</a:t>
            </a:r>
            <a:r>
              <a:rPr sz="1667">
                <a:solidFill>
                  <a:srgbClr val="020303"/>
                </a:solidFill>
                <a:latin typeface="Calibri Light"/>
                <a:cs typeface="Calibri Light"/>
              </a:rPr>
              <a:t> </a:t>
            </a:r>
            <a:r>
              <a:rPr sz="1667" spc="-4">
                <a:solidFill>
                  <a:srgbClr val="020303"/>
                </a:solidFill>
                <a:latin typeface="Calibri Light"/>
                <a:cs typeface="Calibri Light"/>
              </a:rPr>
              <a:t>32</a:t>
            </a:r>
            <a:r>
              <a:rPr sz="1667">
                <a:solidFill>
                  <a:srgbClr val="020303"/>
                </a:solidFill>
                <a:latin typeface="Calibri Light"/>
                <a:cs typeface="Calibri Light"/>
              </a:rPr>
              <a:t> </a:t>
            </a:r>
            <a:r>
              <a:rPr sz="1667" spc="-8">
                <a:solidFill>
                  <a:srgbClr val="020303"/>
                </a:solidFill>
                <a:latin typeface="Calibri Light"/>
                <a:cs typeface="Calibri Light"/>
              </a:rPr>
              <a:t>times</a:t>
            </a:r>
            <a:r>
              <a:rPr sz="1667" spc="4">
                <a:solidFill>
                  <a:srgbClr val="020303"/>
                </a:solidFill>
                <a:latin typeface="Calibri Light"/>
                <a:cs typeface="Calibri Light"/>
              </a:rPr>
              <a:t> </a:t>
            </a:r>
            <a:r>
              <a:rPr sz="1667" spc="-12">
                <a:solidFill>
                  <a:srgbClr val="020303"/>
                </a:solidFill>
                <a:latin typeface="Calibri Light"/>
                <a:cs typeface="Calibri Light"/>
              </a:rPr>
              <a:t>more</a:t>
            </a:r>
            <a:r>
              <a:rPr sz="1667">
                <a:solidFill>
                  <a:srgbClr val="020303"/>
                </a:solidFill>
                <a:latin typeface="Calibri Light"/>
                <a:cs typeface="Calibri Light"/>
              </a:rPr>
              <a:t> </a:t>
            </a:r>
            <a:r>
              <a:rPr sz="1667" spc="-17">
                <a:solidFill>
                  <a:srgbClr val="020303"/>
                </a:solidFill>
                <a:latin typeface="Calibri Light"/>
                <a:cs typeface="Calibri Light"/>
              </a:rPr>
              <a:t>likely</a:t>
            </a:r>
            <a:r>
              <a:rPr sz="1667">
                <a:solidFill>
                  <a:srgbClr val="020303"/>
                </a:solidFill>
                <a:latin typeface="Calibri Light"/>
                <a:cs typeface="Calibri Light"/>
              </a:rPr>
              <a:t> </a:t>
            </a:r>
            <a:r>
              <a:rPr sz="1667" spc="-12">
                <a:solidFill>
                  <a:srgbClr val="020303"/>
                </a:solidFill>
                <a:latin typeface="Calibri Light"/>
                <a:cs typeface="Calibri Light"/>
              </a:rPr>
              <a:t>to</a:t>
            </a:r>
            <a:r>
              <a:rPr sz="1667">
                <a:solidFill>
                  <a:srgbClr val="020303"/>
                </a:solidFill>
                <a:latin typeface="Calibri Light"/>
                <a:cs typeface="Calibri Light"/>
              </a:rPr>
              <a:t> </a:t>
            </a:r>
            <a:r>
              <a:rPr sz="1667" spc="-8">
                <a:solidFill>
                  <a:srgbClr val="020303"/>
                </a:solidFill>
                <a:latin typeface="Calibri Light"/>
                <a:cs typeface="Calibri Light"/>
              </a:rPr>
              <a:t>be </a:t>
            </a:r>
            <a:r>
              <a:rPr sz="1667" spc="-362">
                <a:solidFill>
                  <a:srgbClr val="020303"/>
                </a:solidFill>
                <a:latin typeface="Calibri Light"/>
                <a:cs typeface="Calibri Light"/>
              </a:rPr>
              <a:t> </a:t>
            </a:r>
            <a:r>
              <a:rPr sz="1667" spc="-8">
                <a:solidFill>
                  <a:srgbClr val="020303"/>
                </a:solidFill>
                <a:latin typeface="Calibri Light"/>
                <a:cs typeface="Calibri Light"/>
              </a:rPr>
              <a:t>hospitalised </a:t>
            </a:r>
            <a:r>
              <a:rPr sz="1667" spc="-4">
                <a:solidFill>
                  <a:srgbClr val="020303"/>
                </a:solidFill>
                <a:latin typeface="Calibri Light"/>
                <a:cs typeface="Calibri Light"/>
              </a:rPr>
              <a:t>as a </a:t>
            </a:r>
            <a:r>
              <a:rPr sz="1667" spc="-8">
                <a:solidFill>
                  <a:srgbClr val="020303"/>
                </a:solidFill>
                <a:latin typeface="Calibri Light"/>
                <a:cs typeface="Calibri Light"/>
              </a:rPr>
              <a:t>result </a:t>
            </a:r>
            <a:r>
              <a:rPr sz="1667" spc="-4">
                <a:solidFill>
                  <a:srgbClr val="020303"/>
                </a:solidFill>
                <a:latin typeface="Calibri Light"/>
                <a:cs typeface="Calibri Light"/>
              </a:rPr>
              <a:t>of </a:t>
            </a:r>
            <a:r>
              <a:rPr sz="1667" spc="-8">
                <a:solidFill>
                  <a:srgbClr val="020303"/>
                </a:solidFill>
                <a:latin typeface="Calibri Light"/>
                <a:cs typeface="Calibri Light"/>
              </a:rPr>
              <a:t>family </a:t>
            </a:r>
            <a:r>
              <a:rPr sz="1667" spc="-4">
                <a:solidFill>
                  <a:srgbClr val="020303"/>
                </a:solidFill>
                <a:latin typeface="Calibri Light"/>
                <a:cs typeface="Calibri Light"/>
              </a:rPr>
              <a:t>violence than </a:t>
            </a:r>
            <a:r>
              <a:rPr sz="1667">
                <a:solidFill>
                  <a:srgbClr val="020303"/>
                </a:solidFill>
                <a:latin typeface="Calibri Light"/>
                <a:cs typeface="Calibri Light"/>
              </a:rPr>
              <a:t> </a:t>
            </a:r>
            <a:r>
              <a:rPr sz="1667" spc="-8">
                <a:solidFill>
                  <a:srgbClr val="020303"/>
                </a:solidFill>
                <a:latin typeface="Calibri Light"/>
                <a:cs typeface="Calibri Light"/>
              </a:rPr>
              <a:t>other women.</a:t>
            </a:r>
            <a:endParaRPr sz="1667">
              <a:latin typeface="Calibri Light"/>
              <a:cs typeface="Calibri Light"/>
            </a:endParaRPr>
          </a:p>
        </p:txBody>
      </p:sp>
      <p:sp>
        <p:nvSpPr>
          <p:cNvPr id="22" name="object 22"/>
          <p:cNvSpPr txBox="1"/>
          <p:nvPr/>
        </p:nvSpPr>
        <p:spPr>
          <a:xfrm>
            <a:off x="10320254" y="2957808"/>
            <a:ext cx="896938" cy="241519"/>
          </a:xfrm>
          <a:prstGeom prst="rect">
            <a:avLst/>
          </a:prstGeom>
        </p:spPr>
        <p:txBody>
          <a:bodyPr vert="horz" wrap="square" lIns="0" tIns="10583" rIns="0" bIns="0" rtlCol="0">
            <a:spAutoFit/>
          </a:bodyPr>
          <a:lstStyle/>
          <a:p>
            <a:pPr>
              <a:spcBef>
                <a:spcPts val="83"/>
              </a:spcBef>
            </a:pPr>
            <a:r>
              <a:rPr sz="1500" b="1" spc="-4">
                <a:solidFill>
                  <a:srgbClr val="020303"/>
                </a:solidFill>
                <a:latin typeface="Calibri"/>
                <a:cs typeface="Calibri"/>
              </a:rPr>
              <a:t>AIHW</a:t>
            </a:r>
            <a:r>
              <a:rPr sz="1500" b="1" spc="-58">
                <a:solidFill>
                  <a:srgbClr val="020303"/>
                </a:solidFill>
                <a:latin typeface="Calibri"/>
                <a:cs typeface="Calibri"/>
              </a:rPr>
              <a:t> </a:t>
            </a:r>
            <a:r>
              <a:rPr sz="1500" b="1" spc="-4">
                <a:solidFill>
                  <a:srgbClr val="020303"/>
                </a:solidFill>
                <a:latin typeface="Calibri"/>
                <a:cs typeface="Calibri"/>
              </a:rPr>
              <a:t>2018</a:t>
            </a:r>
            <a:endParaRPr sz="1500">
              <a:latin typeface="Calibri"/>
              <a:cs typeface="Calibri"/>
            </a:endParaRPr>
          </a:p>
        </p:txBody>
      </p:sp>
      <p:sp>
        <p:nvSpPr>
          <p:cNvPr id="23" name="object 23"/>
          <p:cNvSpPr txBox="1"/>
          <p:nvPr/>
        </p:nvSpPr>
        <p:spPr>
          <a:xfrm>
            <a:off x="6815702" y="4417697"/>
            <a:ext cx="4400550" cy="1344641"/>
          </a:xfrm>
          <a:prstGeom prst="rect">
            <a:avLst/>
          </a:prstGeom>
        </p:spPr>
        <p:txBody>
          <a:bodyPr vert="horz" wrap="square" lIns="0" tIns="10583" rIns="0" bIns="0" rtlCol="0">
            <a:spAutoFit/>
          </a:bodyPr>
          <a:lstStyle/>
          <a:p>
            <a:pPr marR="385747">
              <a:spcBef>
                <a:spcPts val="83"/>
              </a:spcBef>
            </a:pPr>
            <a:r>
              <a:rPr sz="1667" spc="-12">
                <a:solidFill>
                  <a:srgbClr val="020303"/>
                </a:solidFill>
                <a:latin typeface="Calibri Light"/>
                <a:cs typeface="Calibri Light"/>
              </a:rPr>
              <a:t>Family</a:t>
            </a:r>
            <a:r>
              <a:rPr sz="1667" spc="-4">
                <a:solidFill>
                  <a:srgbClr val="020303"/>
                </a:solidFill>
                <a:latin typeface="Calibri Light"/>
                <a:cs typeface="Calibri Light"/>
              </a:rPr>
              <a:t> violence </a:t>
            </a:r>
            <a:r>
              <a:rPr sz="1667" spc="-12">
                <a:solidFill>
                  <a:srgbClr val="020303"/>
                </a:solidFill>
                <a:latin typeface="Calibri Light"/>
                <a:cs typeface="Calibri Light"/>
              </a:rPr>
              <a:t>perpetrated</a:t>
            </a:r>
            <a:r>
              <a:rPr sz="1667" spc="-4">
                <a:solidFill>
                  <a:srgbClr val="020303"/>
                </a:solidFill>
                <a:latin typeface="Calibri Light"/>
                <a:cs typeface="Calibri Light"/>
              </a:rPr>
              <a:t> </a:t>
            </a:r>
            <a:r>
              <a:rPr sz="1667" spc="-12">
                <a:solidFill>
                  <a:srgbClr val="020303"/>
                </a:solidFill>
                <a:latin typeface="Calibri Light"/>
                <a:cs typeface="Calibri Light"/>
              </a:rPr>
              <a:t>against</a:t>
            </a:r>
            <a:r>
              <a:rPr sz="1667">
                <a:solidFill>
                  <a:srgbClr val="020303"/>
                </a:solidFill>
                <a:latin typeface="Calibri Light"/>
                <a:cs typeface="Calibri Light"/>
              </a:rPr>
              <a:t> </a:t>
            </a:r>
            <a:r>
              <a:rPr sz="1667" b="1" spc="-25">
                <a:solidFill>
                  <a:srgbClr val="020303"/>
                </a:solidFill>
                <a:latin typeface="Calibri Light"/>
                <a:cs typeface="Calibri Light"/>
              </a:rPr>
              <a:t>LGBTI </a:t>
            </a:r>
            <a:r>
              <a:rPr sz="1667" b="1" spc="-21">
                <a:solidFill>
                  <a:srgbClr val="020303"/>
                </a:solidFill>
                <a:latin typeface="Calibri Light"/>
                <a:cs typeface="Calibri Light"/>
              </a:rPr>
              <a:t> </a:t>
            </a:r>
            <a:r>
              <a:rPr sz="1667" b="1" spc="-8">
                <a:solidFill>
                  <a:srgbClr val="020303"/>
                </a:solidFill>
                <a:latin typeface="Calibri Light"/>
                <a:cs typeface="Calibri Light"/>
              </a:rPr>
              <a:t>people </a:t>
            </a:r>
            <a:r>
              <a:rPr sz="1667" spc="-12">
                <a:solidFill>
                  <a:srgbClr val="020303"/>
                </a:solidFill>
                <a:latin typeface="Calibri Light"/>
                <a:cs typeface="Calibri Light"/>
              </a:rPr>
              <a:t>occurs</a:t>
            </a:r>
            <a:r>
              <a:rPr sz="1667" spc="-4">
                <a:solidFill>
                  <a:srgbClr val="020303"/>
                </a:solidFill>
                <a:latin typeface="Calibri Light"/>
                <a:cs typeface="Calibri Light"/>
              </a:rPr>
              <a:t> </a:t>
            </a:r>
            <a:r>
              <a:rPr sz="1667" spc="-12">
                <a:solidFill>
                  <a:srgbClr val="020303"/>
                </a:solidFill>
                <a:latin typeface="Calibri Light"/>
                <a:cs typeface="Calibri Light"/>
              </a:rPr>
              <a:t>at</a:t>
            </a:r>
            <a:r>
              <a:rPr sz="1667" spc="-4">
                <a:solidFill>
                  <a:srgbClr val="020303"/>
                </a:solidFill>
                <a:latin typeface="Calibri Light"/>
                <a:cs typeface="Calibri Light"/>
              </a:rPr>
              <a:t> similar </a:t>
            </a:r>
            <a:r>
              <a:rPr sz="1667" spc="-17">
                <a:solidFill>
                  <a:srgbClr val="020303"/>
                </a:solidFill>
                <a:latin typeface="Calibri Light"/>
                <a:cs typeface="Calibri Light"/>
              </a:rPr>
              <a:t>rates</a:t>
            </a:r>
            <a:r>
              <a:rPr sz="1667" spc="-4">
                <a:solidFill>
                  <a:srgbClr val="020303"/>
                </a:solidFill>
                <a:latin typeface="Calibri Light"/>
                <a:cs typeface="Calibri Light"/>
              </a:rPr>
              <a:t> </a:t>
            </a:r>
            <a:r>
              <a:rPr sz="1667" spc="-12">
                <a:solidFill>
                  <a:srgbClr val="020303"/>
                </a:solidFill>
                <a:latin typeface="Calibri Light"/>
                <a:cs typeface="Calibri Light"/>
              </a:rPr>
              <a:t>to</a:t>
            </a:r>
            <a:r>
              <a:rPr sz="1667" spc="-8">
                <a:solidFill>
                  <a:srgbClr val="020303"/>
                </a:solidFill>
                <a:latin typeface="Calibri Light"/>
                <a:cs typeface="Calibri Light"/>
              </a:rPr>
              <a:t> family</a:t>
            </a:r>
            <a:r>
              <a:rPr sz="1667" spc="-4">
                <a:solidFill>
                  <a:srgbClr val="020303"/>
                </a:solidFill>
                <a:latin typeface="Calibri Light"/>
                <a:cs typeface="Calibri Light"/>
              </a:rPr>
              <a:t> violence </a:t>
            </a:r>
            <a:r>
              <a:rPr sz="1667" spc="-367">
                <a:solidFill>
                  <a:srgbClr val="020303"/>
                </a:solidFill>
                <a:latin typeface="Calibri Light"/>
                <a:cs typeface="Calibri Light"/>
              </a:rPr>
              <a:t> </a:t>
            </a:r>
            <a:r>
              <a:rPr sz="1667" spc="-12">
                <a:solidFill>
                  <a:srgbClr val="020303"/>
                </a:solidFill>
                <a:latin typeface="Calibri Light"/>
                <a:cs typeface="Calibri Light"/>
              </a:rPr>
              <a:t>perpetrated</a:t>
            </a:r>
            <a:r>
              <a:rPr sz="1667" spc="-8">
                <a:solidFill>
                  <a:srgbClr val="020303"/>
                </a:solidFill>
                <a:latin typeface="Calibri Light"/>
                <a:cs typeface="Calibri Light"/>
              </a:rPr>
              <a:t> </a:t>
            </a:r>
            <a:r>
              <a:rPr sz="1667" spc="-12">
                <a:solidFill>
                  <a:srgbClr val="020303"/>
                </a:solidFill>
                <a:latin typeface="Calibri Light"/>
                <a:cs typeface="Calibri Light"/>
              </a:rPr>
              <a:t>against</a:t>
            </a:r>
            <a:r>
              <a:rPr sz="1667" spc="-4">
                <a:solidFill>
                  <a:srgbClr val="020303"/>
                </a:solidFill>
                <a:latin typeface="Calibri Light"/>
                <a:cs typeface="Calibri Light"/>
              </a:rPr>
              <a:t> </a:t>
            </a:r>
            <a:r>
              <a:rPr sz="1667" spc="-12">
                <a:solidFill>
                  <a:srgbClr val="020303"/>
                </a:solidFill>
                <a:latin typeface="Calibri Light"/>
                <a:cs typeface="Calibri Light"/>
              </a:rPr>
              <a:t>non-intersex,</a:t>
            </a:r>
            <a:r>
              <a:rPr sz="1667" spc="-8">
                <a:solidFill>
                  <a:srgbClr val="020303"/>
                </a:solidFill>
                <a:latin typeface="Calibri Light"/>
                <a:cs typeface="Calibri Light"/>
              </a:rPr>
              <a:t> </a:t>
            </a:r>
            <a:r>
              <a:rPr sz="1667" spc="-12">
                <a:solidFill>
                  <a:srgbClr val="020303"/>
                </a:solidFill>
                <a:latin typeface="Calibri Light"/>
                <a:cs typeface="Calibri Light"/>
              </a:rPr>
              <a:t>heterosexual, </a:t>
            </a:r>
            <a:r>
              <a:rPr sz="1667" spc="-362">
                <a:solidFill>
                  <a:srgbClr val="020303"/>
                </a:solidFill>
                <a:latin typeface="Calibri Light"/>
                <a:cs typeface="Calibri Light"/>
              </a:rPr>
              <a:t> </a:t>
            </a:r>
            <a:r>
              <a:rPr sz="1667" spc="-12">
                <a:solidFill>
                  <a:srgbClr val="020303"/>
                </a:solidFill>
                <a:latin typeface="Calibri Light"/>
                <a:cs typeface="Calibri Light"/>
              </a:rPr>
              <a:t>cis-gendered</a:t>
            </a:r>
            <a:r>
              <a:rPr sz="1667" spc="-8">
                <a:solidFill>
                  <a:srgbClr val="020303"/>
                </a:solidFill>
                <a:latin typeface="Calibri Light"/>
                <a:cs typeface="Calibri Light"/>
              </a:rPr>
              <a:t> women.</a:t>
            </a:r>
            <a:endParaRPr sz="1667">
              <a:latin typeface="Calibri Light"/>
              <a:cs typeface="Calibri Light"/>
            </a:endParaRPr>
          </a:p>
          <a:p>
            <a:pPr marR="4233" algn="r">
              <a:spcBef>
                <a:spcPts val="629"/>
              </a:spcBef>
            </a:pPr>
            <a:r>
              <a:rPr sz="1500" b="1" spc="-8">
                <a:solidFill>
                  <a:srgbClr val="020303"/>
                </a:solidFill>
                <a:latin typeface="Calibri"/>
                <a:cs typeface="Calibri"/>
              </a:rPr>
              <a:t>Our</a:t>
            </a:r>
            <a:r>
              <a:rPr sz="1500" b="1" spc="-21">
                <a:solidFill>
                  <a:srgbClr val="020303"/>
                </a:solidFill>
                <a:latin typeface="Calibri"/>
                <a:cs typeface="Calibri"/>
              </a:rPr>
              <a:t> </a:t>
            </a:r>
            <a:r>
              <a:rPr sz="1500" b="1" spc="-25">
                <a:solidFill>
                  <a:srgbClr val="020303"/>
                </a:solidFill>
                <a:latin typeface="Calibri"/>
                <a:cs typeface="Calibri"/>
              </a:rPr>
              <a:t>Watch</a:t>
            </a:r>
            <a:r>
              <a:rPr sz="1500" b="1" spc="-17">
                <a:solidFill>
                  <a:srgbClr val="020303"/>
                </a:solidFill>
                <a:latin typeface="Calibri"/>
                <a:cs typeface="Calibri"/>
              </a:rPr>
              <a:t> </a:t>
            </a:r>
            <a:r>
              <a:rPr sz="1500" b="1" spc="-4">
                <a:solidFill>
                  <a:srgbClr val="020303"/>
                </a:solidFill>
                <a:latin typeface="Calibri"/>
                <a:cs typeface="Calibri"/>
              </a:rPr>
              <a:t>2017</a:t>
            </a:r>
            <a:endParaRPr sz="1500">
              <a:latin typeface="Calibri"/>
              <a:cs typeface="Calibri"/>
            </a:endParaRPr>
          </a:p>
        </p:txBody>
      </p:sp>
      <p:sp>
        <p:nvSpPr>
          <p:cNvPr id="27" name="object 27">
            <a:extLst>
              <a:ext uri="{C183D7F6-B498-43B3-948B-1728B52AA6E4}">
                <adec:decorative xmlns:adec="http://schemas.microsoft.com/office/drawing/2017/decorative" val="1"/>
              </a:ext>
            </a:extLst>
          </p:cNvPr>
          <p:cNvSpPr txBox="1"/>
          <p:nvPr/>
        </p:nvSpPr>
        <p:spPr>
          <a:xfrm>
            <a:off x="857250" y="1241850"/>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sp>
        <p:nvSpPr>
          <p:cNvPr id="28" name="object 28">
            <a:extLst>
              <a:ext uri="{C183D7F6-B498-43B3-948B-1728B52AA6E4}">
                <adec:decorative xmlns:adec="http://schemas.microsoft.com/office/drawing/2017/decorative" val="1"/>
              </a:ext>
            </a:extLst>
          </p:cNvPr>
          <p:cNvSpPr txBox="1"/>
          <p:nvPr/>
        </p:nvSpPr>
        <p:spPr>
          <a:xfrm>
            <a:off x="857250" y="3813531"/>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sp>
        <p:nvSpPr>
          <p:cNvPr id="29" name="object 29">
            <a:extLst>
              <a:ext uri="{C183D7F6-B498-43B3-948B-1728B52AA6E4}">
                <adec:decorative xmlns:adec="http://schemas.microsoft.com/office/drawing/2017/decorative" val="1"/>
              </a:ext>
            </a:extLst>
          </p:cNvPr>
          <p:cNvSpPr txBox="1"/>
          <p:nvPr/>
        </p:nvSpPr>
        <p:spPr>
          <a:xfrm>
            <a:off x="6762353" y="1241850"/>
            <a:ext cx="387350" cy="1090576"/>
          </a:xfrm>
          <a:prstGeom prst="rect">
            <a:avLst/>
          </a:prstGeom>
        </p:spPr>
        <p:txBody>
          <a:bodyPr vert="horz" wrap="square" lIns="0" tIns="13229" rIns="0" bIns="0" rtlCol="0">
            <a:spAutoFit/>
          </a:bodyPr>
          <a:lstStyle/>
          <a:p>
            <a:pPr>
              <a:spcBef>
                <a:spcPts val="104"/>
              </a:spcBef>
            </a:pPr>
            <a:r>
              <a:rPr sz="7000" b="1" spc="-2629">
                <a:solidFill>
                  <a:srgbClr val="C18D46"/>
                </a:solidFill>
                <a:latin typeface="Calibri"/>
                <a:cs typeface="Calibri"/>
              </a:rPr>
              <a:t>“</a:t>
            </a:r>
            <a:endParaRPr sz="7000">
              <a:latin typeface="Calibri"/>
              <a:cs typeface="Calibri"/>
            </a:endParaRPr>
          </a:p>
        </p:txBody>
      </p:sp>
      <p:sp>
        <p:nvSpPr>
          <p:cNvPr id="30" name="object 30">
            <a:extLst>
              <a:ext uri="{C183D7F6-B498-43B3-948B-1728B52AA6E4}">
                <adec:decorative xmlns:adec="http://schemas.microsoft.com/office/drawing/2017/decorative" val="1"/>
              </a:ext>
            </a:extLst>
          </p:cNvPr>
          <p:cNvSpPr txBox="1"/>
          <p:nvPr/>
        </p:nvSpPr>
        <p:spPr>
          <a:xfrm>
            <a:off x="6762353" y="3813531"/>
            <a:ext cx="387350" cy="1090576"/>
          </a:xfrm>
          <a:prstGeom prst="rect">
            <a:avLst/>
          </a:prstGeom>
        </p:spPr>
        <p:txBody>
          <a:bodyPr vert="horz" wrap="square" lIns="0" tIns="13229" rIns="0" bIns="0" rtlCol="0">
            <a:spAutoFit/>
          </a:bodyPr>
          <a:lstStyle/>
          <a:p>
            <a:pPr>
              <a:spcBef>
                <a:spcPts val="104"/>
              </a:spcBef>
            </a:pPr>
            <a:r>
              <a:rPr sz="7000" b="1" spc="-2629">
                <a:solidFill>
                  <a:srgbClr val="C18D46"/>
                </a:solidFill>
                <a:latin typeface="Calibri"/>
                <a:cs typeface="Calibri"/>
              </a:rPr>
              <a:t>“</a:t>
            </a:r>
            <a:endParaRPr sz="7000">
              <a:latin typeface="Calibri"/>
              <a:cs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23"/>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COMMON</a:t>
            </a:r>
            <a:r>
              <a:rPr spc="-4" dirty="0"/>
              <a:t> </a:t>
            </a:r>
            <a:r>
              <a:rPr spc="-12" dirty="0"/>
              <a:t>MISCONCEPTIONS</a:t>
            </a:r>
            <a:r>
              <a:rPr dirty="0"/>
              <a:t> </a:t>
            </a:r>
            <a:r>
              <a:rPr spc="-8" dirty="0"/>
              <a:t>ABOUT</a:t>
            </a:r>
            <a:r>
              <a:rPr spc="-4" dirty="0"/>
              <a:t> </a:t>
            </a:r>
            <a:r>
              <a:rPr spc="-8" dirty="0"/>
              <a:t>THE</a:t>
            </a:r>
            <a:r>
              <a:rPr dirty="0"/>
              <a:t> </a:t>
            </a:r>
            <a:r>
              <a:rPr spc="-12" dirty="0"/>
              <a:t>DRIVERS</a:t>
            </a:r>
            <a:r>
              <a:rPr dirty="0"/>
              <a:t> </a:t>
            </a:r>
            <a:r>
              <a:rPr spc="-8" dirty="0"/>
              <a:t>OF</a:t>
            </a:r>
            <a:r>
              <a:rPr dirty="0"/>
              <a:t> </a:t>
            </a:r>
            <a:r>
              <a:rPr spc="-8" dirty="0"/>
              <a:t>VIOLENCE</a:t>
            </a:r>
          </a:p>
        </p:txBody>
      </p:sp>
      <p:grpSp>
        <p:nvGrpSpPr>
          <p:cNvPr id="2" name="object 2">
            <a:extLst>
              <a:ext uri="{C183D7F6-B498-43B3-948B-1728B52AA6E4}">
                <adec:decorative xmlns:adec="http://schemas.microsoft.com/office/drawing/2017/decorative" val="1"/>
              </a:ext>
            </a:extLst>
          </p:cNvPr>
          <p:cNvGrpSpPr/>
          <p:nvPr/>
        </p:nvGrpSpPr>
        <p:grpSpPr>
          <a:xfrm>
            <a:off x="4684204" y="3978887"/>
            <a:ext cx="1702695" cy="1360298"/>
            <a:chOff x="5621045" y="4774666"/>
            <a:chExt cx="2043234" cy="1632358"/>
          </a:xfrm>
        </p:grpSpPr>
        <p:pic>
          <p:nvPicPr>
            <p:cNvPr id="4" name="object 4"/>
            <p:cNvPicPr/>
            <p:nvPr/>
          </p:nvPicPr>
          <p:blipFill>
            <a:blip r:embed="rId3" cstate="print"/>
            <a:stretch>
              <a:fillRect/>
            </a:stretch>
          </p:blipFill>
          <p:spPr>
            <a:xfrm>
              <a:off x="5870747" y="5417056"/>
              <a:ext cx="199631" cy="199618"/>
            </a:xfrm>
            <a:prstGeom prst="rect">
              <a:avLst/>
            </a:prstGeom>
          </p:spPr>
        </p:pic>
        <p:pic>
          <p:nvPicPr>
            <p:cNvPr id="5" name="object 5"/>
            <p:cNvPicPr/>
            <p:nvPr/>
          </p:nvPicPr>
          <p:blipFill>
            <a:blip r:embed="rId3" cstate="print"/>
            <a:stretch>
              <a:fillRect/>
            </a:stretch>
          </p:blipFill>
          <p:spPr>
            <a:xfrm>
              <a:off x="6680486" y="5609581"/>
              <a:ext cx="199631" cy="199618"/>
            </a:xfrm>
            <a:prstGeom prst="rect">
              <a:avLst/>
            </a:prstGeom>
          </p:spPr>
        </p:pic>
        <p:sp>
          <p:nvSpPr>
            <p:cNvPr id="6" name="object 6"/>
            <p:cNvSpPr/>
            <p:nvPr/>
          </p:nvSpPr>
          <p:spPr>
            <a:xfrm>
              <a:off x="5621045" y="4774666"/>
              <a:ext cx="1819910" cy="1377315"/>
            </a:xfrm>
            <a:custGeom>
              <a:avLst/>
              <a:gdLst/>
              <a:ahLst/>
              <a:cxnLst/>
              <a:rect l="l" t="t" r="r" b="b"/>
              <a:pathLst>
                <a:path w="1819909" h="1377314">
                  <a:moveTo>
                    <a:pt x="1819338" y="666826"/>
                  </a:moveTo>
                  <a:lnTo>
                    <a:pt x="1816442" y="620268"/>
                  </a:lnTo>
                  <a:lnTo>
                    <a:pt x="1807972" y="575411"/>
                  </a:lnTo>
                  <a:lnTo>
                    <a:pt x="1794281" y="532612"/>
                  </a:lnTo>
                  <a:lnTo>
                    <a:pt x="1775726" y="492226"/>
                  </a:lnTo>
                  <a:lnTo>
                    <a:pt x="1770786" y="484174"/>
                  </a:lnTo>
                  <a:lnTo>
                    <a:pt x="1770786" y="666826"/>
                  </a:lnTo>
                  <a:lnTo>
                    <a:pt x="1767319" y="713778"/>
                  </a:lnTo>
                  <a:lnTo>
                    <a:pt x="1757210" y="759002"/>
                  </a:lnTo>
                  <a:lnTo>
                    <a:pt x="1740903" y="801903"/>
                  </a:lnTo>
                  <a:lnTo>
                    <a:pt x="1718856" y="841883"/>
                  </a:lnTo>
                  <a:lnTo>
                    <a:pt x="1691513" y="878344"/>
                  </a:lnTo>
                  <a:lnTo>
                    <a:pt x="1659318" y="910704"/>
                  </a:lnTo>
                  <a:lnTo>
                    <a:pt x="1622717" y="938352"/>
                  </a:lnTo>
                  <a:lnTo>
                    <a:pt x="1582166" y="960691"/>
                  </a:lnTo>
                  <a:lnTo>
                    <a:pt x="1538097" y="977125"/>
                  </a:lnTo>
                  <a:lnTo>
                    <a:pt x="1522933" y="981544"/>
                  </a:lnTo>
                  <a:lnTo>
                    <a:pt x="1520825" y="997204"/>
                  </a:lnTo>
                  <a:lnTo>
                    <a:pt x="1511681" y="1043419"/>
                  </a:lnTo>
                  <a:lnTo>
                    <a:pt x="1497177" y="1087374"/>
                  </a:lnTo>
                  <a:lnTo>
                    <a:pt x="1477695" y="1128712"/>
                  </a:lnTo>
                  <a:lnTo>
                    <a:pt x="1453629" y="1167117"/>
                  </a:lnTo>
                  <a:lnTo>
                    <a:pt x="1425333" y="1202258"/>
                  </a:lnTo>
                  <a:lnTo>
                    <a:pt x="1393215" y="1233792"/>
                  </a:lnTo>
                  <a:lnTo>
                    <a:pt x="1357642" y="1261389"/>
                  </a:lnTo>
                  <a:lnTo>
                    <a:pt x="1319009" y="1284706"/>
                  </a:lnTo>
                  <a:lnTo>
                    <a:pt x="1277683" y="1303439"/>
                  </a:lnTo>
                  <a:lnTo>
                    <a:pt x="1234046" y="1317218"/>
                  </a:lnTo>
                  <a:lnTo>
                    <a:pt x="1188491" y="1325740"/>
                  </a:lnTo>
                  <a:lnTo>
                    <a:pt x="1141399" y="1328648"/>
                  </a:lnTo>
                  <a:lnTo>
                    <a:pt x="1086942" y="1324762"/>
                  </a:lnTo>
                  <a:lnTo>
                    <a:pt x="1033957" y="1313268"/>
                  </a:lnTo>
                  <a:lnTo>
                    <a:pt x="983272" y="1294472"/>
                  </a:lnTo>
                  <a:lnTo>
                    <a:pt x="968362" y="1286395"/>
                  </a:lnTo>
                  <a:lnTo>
                    <a:pt x="935621" y="1268666"/>
                  </a:lnTo>
                  <a:lnTo>
                    <a:pt x="891832" y="1236129"/>
                  </a:lnTo>
                  <a:lnTo>
                    <a:pt x="875322" y="1221917"/>
                  </a:lnTo>
                  <a:lnTo>
                    <a:pt x="859421" y="1236802"/>
                  </a:lnTo>
                  <a:lnTo>
                    <a:pt x="819226" y="1269098"/>
                  </a:lnTo>
                  <a:lnTo>
                    <a:pt x="775131" y="1294714"/>
                  </a:lnTo>
                  <a:lnTo>
                    <a:pt x="727862" y="1313383"/>
                  </a:lnTo>
                  <a:lnTo>
                    <a:pt x="678154" y="1324787"/>
                  </a:lnTo>
                  <a:lnTo>
                    <a:pt x="626732" y="1328648"/>
                  </a:lnTo>
                  <a:lnTo>
                    <a:pt x="577926" y="1325143"/>
                  </a:lnTo>
                  <a:lnTo>
                    <a:pt x="530491" y="1314780"/>
                  </a:lnTo>
                  <a:lnTo>
                    <a:pt x="485127" y="1297838"/>
                  </a:lnTo>
                  <a:lnTo>
                    <a:pt x="471614" y="1290447"/>
                  </a:lnTo>
                  <a:lnTo>
                    <a:pt x="442518" y="1274559"/>
                  </a:lnTo>
                  <a:lnTo>
                    <a:pt x="409790" y="1250022"/>
                  </a:lnTo>
                  <a:lnTo>
                    <a:pt x="403390" y="1245222"/>
                  </a:lnTo>
                  <a:lnTo>
                    <a:pt x="393115" y="1236281"/>
                  </a:lnTo>
                  <a:lnTo>
                    <a:pt x="380123" y="1240409"/>
                  </a:lnTo>
                  <a:lnTo>
                    <a:pt x="364921" y="1244600"/>
                  </a:lnTo>
                  <a:lnTo>
                    <a:pt x="349453" y="1247609"/>
                  </a:lnTo>
                  <a:lnTo>
                    <a:pt x="333781" y="1249426"/>
                  </a:lnTo>
                  <a:lnTo>
                    <a:pt x="317957" y="1250022"/>
                  </a:lnTo>
                  <a:lnTo>
                    <a:pt x="270954" y="1244600"/>
                  </a:lnTo>
                  <a:lnTo>
                    <a:pt x="227787" y="1229144"/>
                  </a:lnTo>
                  <a:lnTo>
                    <a:pt x="189687" y="1204887"/>
                  </a:lnTo>
                  <a:lnTo>
                    <a:pt x="157886" y="1173099"/>
                  </a:lnTo>
                  <a:lnTo>
                    <a:pt x="133642" y="1134999"/>
                  </a:lnTo>
                  <a:lnTo>
                    <a:pt x="118173" y="1091831"/>
                  </a:lnTo>
                  <a:lnTo>
                    <a:pt x="112750" y="1044829"/>
                  </a:lnTo>
                  <a:lnTo>
                    <a:pt x="114007" y="1021905"/>
                  </a:lnTo>
                  <a:lnTo>
                    <a:pt x="117754" y="999502"/>
                  </a:lnTo>
                  <a:lnTo>
                    <a:pt x="123977" y="977696"/>
                  </a:lnTo>
                  <a:lnTo>
                    <a:pt x="132664" y="956564"/>
                  </a:lnTo>
                  <a:lnTo>
                    <a:pt x="139141" y="942975"/>
                  </a:lnTo>
                  <a:lnTo>
                    <a:pt x="129870" y="931138"/>
                  </a:lnTo>
                  <a:lnTo>
                    <a:pt x="100990" y="888834"/>
                  </a:lnTo>
                  <a:lnTo>
                    <a:pt x="78257" y="843673"/>
                  </a:lnTo>
                  <a:lnTo>
                    <a:pt x="61849" y="796061"/>
                  </a:lnTo>
                  <a:lnTo>
                    <a:pt x="51904" y="746442"/>
                  </a:lnTo>
                  <a:lnTo>
                    <a:pt x="48552" y="695223"/>
                  </a:lnTo>
                  <a:lnTo>
                    <a:pt x="51536" y="647268"/>
                  </a:lnTo>
                  <a:lnTo>
                    <a:pt x="60261" y="601065"/>
                  </a:lnTo>
                  <a:lnTo>
                    <a:pt x="74371" y="556983"/>
                  </a:lnTo>
                  <a:lnTo>
                    <a:pt x="93472" y="515391"/>
                  </a:lnTo>
                  <a:lnTo>
                    <a:pt x="117246" y="476631"/>
                  </a:lnTo>
                  <a:lnTo>
                    <a:pt x="145300" y="441083"/>
                  </a:lnTo>
                  <a:lnTo>
                    <a:pt x="177279" y="409105"/>
                  </a:lnTo>
                  <a:lnTo>
                    <a:pt x="212826" y="381050"/>
                  </a:lnTo>
                  <a:lnTo>
                    <a:pt x="251587" y="357289"/>
                  </a:lnTo>
                  <a:lnTo>
                    <a:pt x="293179" y="338175"/>
                  </a:lnTo>
                  <a:lnTo>
                    <a:pt x="337261" y="324078"/>
                  </a:lnTo>
                  <a:lnTo>
                    <a:pt x="354253" y="320878"/>
                  </a:lnTo>
                  <a:lnTo>
                    <a:pt x="396532" y="583095"/>
                  </a:lnTo>
                  <a:lnTo>
                    <a:pt x="693915" y="606425"/>
                  </a:lnTo>
                  <a:lnTo>
                    <a:pt x="635609" y="1096225"/>
                  </a:lnTo>
                  <a:lnTo>
                    <a:pt x="909662" y="413994"/>
                  </a:lnTo>
                  <a:lnTo>
                    <a:pt x="612279" y="408165"/>
                  </a:lnTo>
                  <a:lnTo>
                    <a:pt x="658342" y="293001"/>
                  </a:lnTo>
                  <a:lnTo>
                    <a:pt x="686638" y="262026"/>
                  </a:lnTo>
                  <a:lnTo>
                    <a:pt x="723671" y="230644"/>
                  </a:lnTo>
                  <a:lnTo>
                    <a:pt x="764184" y="204381"/>
                  </a:lnTo>
                  <a:lnTo>
                    <a:pt x="807707" y="183502"/>
                  </a:lnTo>
                  <a:lnTo>
                    <a:pt x="853770" y="168262"/>
                  </a:lnTo>
                  <a:lnTo>
                    <a:pt x="901915" y="158927"/>
                  </a:lnTo>
                  <a:lnTo>
                    <a:pt x="951661" y="155752"/>
                  </a:lnTo>
                  <a:lnTo>
                    <a:pt x="998385" y="158597"/>
                  </a:lnTo>
                  <a:lnTo>
                    <a:pt x="1043774" y="166941"/>
                  </a:lnTo>
                  <a:lnTo>
                    <a:pt x="1087437" y="180555"/>
                  </a:lnTo>
                  <a:lnTo>
                    <a:pt x="1128953" y="199174"/>
                  </a:lnTo>
                  <a:lnTo>
                    <a:pt x="1167892" y="222554"/>
                  </a:lnTo>
                  <a:lnTo>
                    <a:pt x="1203858" y="250456"/>
                  </a:lnTo>
                  <a:lnTo>
                    <a:pt x="1236421" y="282600"/>
                  </a:lnTo>
                  <a:lnTo>
                    <a:pt x="1262964" y="316014"/>
                  </a:lnTo>
                  <a:lnTo>
                    <a:pt x="1159256" y="318033"/>
                  </a:lnTo>
                  <a:lnTo>
                    <a:pt x="1305344" y="681723"/>
                  </a:lnTo>
                  <a:lnTo>
                    <a:pt x="1274267" y="420611"/>
                  </a:lnTo>
                  <a:lnTo>
                    <a:pt x="1432788" y="408178"/>
                  </a:lnTo>
                  <a:lnTo>
                    <a:pt x="1443151" y="343903"/>
                  </a:lnTo>
                  <a:lnTo>
                    <a:pt x="1495323" y="347192"/>
                  </a:lnTo>
                  <a:lnTo>
                    <a:pt x="1540865" y="357378"/>
                  </a:lnTo>
                  <a:lnTo>
                    <a:pt x="1583740" y="373761"/>
                  </a:lnTo>
                  <a:lnTo>
                    <a:pt x="1623466" y="395808"/>
                  </a:lnTo>
                  <a:lnTo>
                    <a:pt x="1659534" y="423037"/>
                  </a:lnTo>
                  <a:lnTo>
                    <a:pt x="1691424" y="454926"/>
                  </a:lnTo>
                  <a:lnTo>
                    <a:pt x="1718652" y="490994"/>
                  </a:lnTo>
                  <a:lnTo>
                    <a:pt x="1740712" y="530720"/>
                  </a:lnTo>
                  <a:lnTo>
                    <a:pt x="1757083" y="573608"/>
                  </a:lnTo>
                  <a:lnTo>
                    <a:pt x="1767281" y="619137"/>
                  </a:lnTo>
                  <a:lnTo>
                    <a:pt x="1770786" y="666826"/>
                  </a:lnTo>
                  <a:lnTo>
                    <a:pt x="1770786" y="484174"/>
                  </a:lnTo>
                  <a:lnTo>
                    <a:pt x="1725422" y="420090"/>
                  </a:lnTo>
                  <a:lnTo>
                    <a:pt x="1694370" y="389039"/>
                  </a:lnTo>
                  <a:lnTo>
                    <a:pt x="1659851" y="361797"/>
                  </a:lnTo>
                  <a:lnTo>
                    <a:pt x="1622234" y="338734"/>
                  </a:lnTo>
                  <a:lnTo>
                    <a:pt x="1581848" y="320179"/>
                  </a:lnTo>
                  <a:lnTo>
                    <a:pt x="1539049" y="306489"/>
                  </a:lnTo>
                  <a:lnTo>
                    <a:pt x="1494193" y="298018"/>
                  </a:lnTo>
                  <a:lnTo>
                    <a:pt x="1450975" y="295325"/>
                  </a:lnTo>
                  <a:lnTo>
                    <a:pt x="1482902" y="97345"/>
                  </a:lnTo>
                  <a:lnTo>
                    <a:pt x="1230744" y="97345"/>
                  </a:lnTo>
                  <a:lnTo>
                    <a:pt x="1313942" y="305358"/>
                  </a:lnTo>
                  <a:lnTo>
                    <a:pt x="1293660" y="275551"/>
                  </a:lnTo>
                  <a:lnTo>
                    <a:pt x="1261300" y="238086"/>
                  </a:lnTo>
                  <a:lnTo>
                    <a:pt x="1225143" y="204838"/>
                  </a:lnTo>
                  <a:lnTo>
                    <a:pt x="1185621" y="176022"/>
                  </a:lnTo>
                  <a:lnTo>
                    <a:pt x="1149921" y="155752"/>
                  </a:lnTo>
                  <a:lnTo>
                    <a:pt x="1098092" y="132715"/>
                  </a:lnTo>
                  <a:lnTo>
                    <a:pt x="1050886" y="118706"/>
                  </a:lnTo>
                  <a:lnTo>
                    <a:pt x="1001941" y="110121"/>
                  </a:lnTo>
                  <a:lnTo>
                    <a:pt x="951661" y="107200"/>
                  </a:lnTo>
                  <a:lnTo>
                    <a:pt x="904062" y="109778"/>
                  </a:lnTo>
                  <a:lnTo>
                    <a:pt x="857719" y="117360"/>
                  </a:lnTo>
                  <a:lnTo>
                    <a:pt x="812939" y="129781"/>
                  </a:lnTo>
                  <a:lnTo>
                    <a:pt x="770039" y="146862"/>
                  </a:lnTo>
                  <a:lnTo>
                    <a:pt x="729335" y="168414"/>
                  </a:lnTo>
                  <a:lnTo>
                    <a:pt x="700316" y="188087"/>
                  </a:lnTo>
                  <a:lnTo>
                    <a:pt x="775550" y="0"/>
                  </a:lnTo>
                  <a:lnTo>
                    <a:pt x="302526" y="0"/>
                  </a:lnTo>
                  <a:lnTo>
                    <a:pt x="346456" y="272542"/>
                  </a:lnTo>
                  <a:lnTo>
                    <a:pt x="338975" y="273761"/>
                  </a:lnTo>
                  <a:lnTo>
                    <a:pt x="295198" y="285826"/>
                  </a:lnTo>
                  <a:lnTo>
                    <a:pt x="253390" y="302260"/>
                  </a:lnTo>
                  <a:lnTo>
                    <a:pt x="213842" y="322783"/>
                  </a:lnTo>
                  <a:lnTo>
                    <a:pt x="176733" y="347192"/>
                  </a:lnTo>
                  <a:lnTo>
                    <a:pt x="142506" y="375081"/>
                  </a:lnTo>
                  <a:lnTo>
                    <a:pt x="111277" y="406311"/>
                  </a:lnTo>
                  <a:lnTo>
                    <a:pt x="83350" y="440588"/>
                  </a:lnTo>
                  <a:lnTo>
                    <a:pt x="58978" y="477647"/>
                  </a:lnTo>
                  <a:lnTo>
                    <a:pt x="38455" y="517207"/>
                  </a:lnTo>
                  <a:lnTo>
                    <a:pt x="22034" y="559003"/>
                  </a:lnTo>
                  <a:lnTo>
                    <a:pt x="9969" y="602792"/>
                  </a:lnTo>
                  <a:lnTo>
                    <a:pt x="2540" y="648284"/>
                  </a:lnTo>
                  <a:lnTo>
                    <a:pt x="0" y="695223"/>
                  </a:lnTo>
                  <a:lnTo>
                    <a:pt x="3403" y="750062"/>
                  </a:lnTo>
                  <a:lnTo>
                    <a:pt x="13525" y="803300"/>
                  </a:lnTo>
                  <a:lnTo>
                    <a:pt x="30213" y="854544"/>
                  </a:lnTo>
                  <a:lnTo>
                    <a:pt x="53352" y="903376"/>
                  </a:lnTo>
                  <a:lnTo>
                    <a:pt x="82778" y="949375"/>
                  </a:lnTo>
                  <a:lnTo>
                    <a:pt x="74676" y="972413"/>
                  </a:lnTo>
                  <a:lnTo>
                    <a:pt x="68859" y="996035"/>
                  </a:lnTo>
                  <a:lnTo>
                    <a:pt x="65366" y="1020203"/>
                  </a:lnTo>
                  <a:lnTo>
                    <a:pt x="64198" y="1044829"/>
                  </a:lnTo>
                  <a:lnTo>
                    <a:pt x="68287" y="1090383"/>
                  </a:lnTo>
                  <a:lnTo>
                    <a:pt x="80098" y="1133284"/>
                  </a:lnTo>
                  <a:lnTo>
                    <a:pt x="98894" y="1172806"/>
                  </a:lnTo>
                  <a:lnTo>
                    <a:pt x="123952" y="1208227"/>
                  </a:lnTo>
                  <a:lnTo>
                    <a:pt x="154559" y="1238834"/>
                  </a:lnTo>
                  <a:lnTo>
                    <a:pt x="189979" y="1263891"/>
                  </a:lnTo>
                  <a:lnTo>
                    <a:pt x="229501" y="1282674"/>
                  </a:lnTo>
                  <a:lnTo>
                    <a:pt x="272402" y="1294485"/>
                  </a:lnTo>
                  <a:lnTo>
                    <a:pt x="317957" y="1298575"/>
                  </a:lnTo>
                  <a:lnTo>
                    <a:pt x="334124" y="1298067"/>
                  </a:lnTo>
                  <a:lnTo>
                    <a:pt x="350177" y="1296543"/>
                  </a:lnTo>
                  <a:lnTo>
                    <a:pt x="366064" y="1294003"/>
                  </a:lnTo>
                  <a:lnTo>
                    <a:pt x="381774" y="1290447"/>
                  </a:lnTo>
                  <a:lnTo>
                    <a:pt x="425234" y="1320990"/>
                  </a:lnTo>
                  <a:lnTo>
                    <a:pt x="472147" y="1345196"/>
                  </a:lnTo>
                  <a:lnTo>
                    <a:pt x="521830" y="1362811"/>
                  </a:lnTo>
                  <a:lnTo>
                    <a:pt x="573582" y="1373568"/>
                  </a:lnTo>
                  <a:lnTo>
                    <a:pt x="626732" y="1377200"/>
                  </a:lnTo>
                  <a:lnTo>
                    <a:pt x="681304" y="1373403"/>
                  </a:lnTo>
                  <a:lnTo>
                    <a:pt x="734250" y="1362151"/>
                  </a:lnTo>
                  <a:lnTo>
                    <a:pt x="784898" y="1343723"/>
                  </a:lnTo>
                  <a:lnTo>
                    <a:pt x="813269" y="1328648"/>
                  </a:lnTo>
                  <a:lnTo>
                    <a:pt x="832586" y="1318387"/>
                  </a:lnTo>
                  <a:lnTo>
                    <a:pt x="876630" y="1286395"/>
                  </a:lnTo>
                  <a:lnTo>
                    <a:pt x="915771" y="1313510"/>
                  </a:lnTo>
                  <a:lnTo>
                    <a:pt x="957465" y="1336027"/>
                  </a:lnTo>
                  <a:lnTo>
                    <a:pt x="1001280" y="1353820"/>
                  </a:lnTo>
                  <a:lnTo>
                    <a:pt x="1046861" y="1366710"/>
                  </a:lnTo>
                  <a:lnTo>
                    <a:pt x="1093660" y="1374559"/>
                  </a:lnTo>
                  <a:lnTo>
                    <a:pt x="1141399" y="1377200"/>
                  </a:lnTo>
                  <a:lnTo>
                    <a:pt x="1189266" y="1374533"/>
                  </a:lnTo>
                  <a:lnTo>
                    <a:pt x="1235786" y="1366710"/>
                  </a:lnTo>
                  <a:lnTo>
                    <a:pt x="1280566" y="1354010"/>
                  </a:lnTo>
                  <a:lnTo>
                    <a:pt x="1323365" y="1336713"/>
                  </a:lnTo>
                  <a:lnTo>
                    <a:pt x="1338440" y="1328648"/>
                  </a:lnTo>
                  <a:lnTo>
                    <a:pt x="1363853" y="1315072"/>
                  </a:lnTo>
                  <a:lnTo>
                    <a:pt x="1401699" y="1289380"/>
                  </a:lnTo>
                  <a:lnTo>
                    <a:pt x="1436611" y="1259903"/>
                  </a:lnTo>
                  <a:lnTo>
                    <a:pt x="1468259" y="1226934"/>
                  </a:lnTo>
                  <a:lnTo>
                    <a:pt x="1496326" y="1190726"/>
                  </a:lnTo>
                  <a:lnTo>
                    <a:pt x="1520520" y="1151547"/>
                  </a:lnTo>
                  <a:lnTo>
                    <a:pt x="1540497" y="1109700"/>
                  </a:lnTo>
                  <a:lnTo>
                    <a:pt x="1555965" y="1065441"/>
                  </a:lnTo>
                  <a:lnTo>
                    <a:pt x="1566595" y="1019048"/>
                  </a:lnTo>
                  <a:lnTo>
                    <a:pt x="1610029" y="1001204"/>
                  </a:lnTo>
                  <a:lnTo>
                    <a:pt x="1650326" y="978281"/>
                  </a:lnTo>
                  <a:lnTo>
                    <a:pt x="1687156" y="950747"/>
                  </a:lnTo>
                  <a:lnTo>
                    <a:pt x="1720189" y="919035"/>
                  </a:lnTo>
                  <a:lnTo>
                    <a:pt x="1749069" y="883627"/>
                  </a:lnTo>
                  <a:lnTo>
                    <a:pt x="1773453" y="844956"/>
                  </a:lnTo>
                  <a:lnTo>
                    <a:pt x="1793024" y="803490"/>
                  </a:lnTo>
                  <a:lnTo>
                    <a:pt x="1807413" y="759675"/>
                  </a:lnTo>
                  <a:lnTo>
                    <a:pt x="1816303" y="713981"/>
                  </a:lnTo>
                  <a:lnTo>
                    <a:pt x="1819338" y="666826"/>
                  </a:lnTo>
                  <a:close/>
                </a:path>
              </a:pathLst>
            </a:custGeom>
            <a:solidFill>
              <a:srgbClr val="C18D46"/>
            </a:solidFill>
          </p:spPr>
          <p:txBody>
            <a:bodyPr wrap="square" lIns="0" tIns="0" rIns="0" bIns="0" rtlCol="0"/>
            <a:lstStyle/>
            <a:p>
              <a:endParaRPr sz="1500"/>
            </a:p>
          </p:txBody>
        </p:sp>
        <p:pic>
          <p:nvPicPr>
            <p:cNvPr id="7" name="object 7"/>
            <p:cNvPicPr/>
            <p:nvPr/>
          </p:nvPicPr>
          <p:blipFill>
            <a:blip r:embed="rId4" cstate="print"/>
            <a:stretch>
              <a:fillRect/>
            </a:stretch>
          </p:blipFill>
          <p:spPr>
            <a:xfrm>
              <a:off x="7221414" y="5998704"/>
              <a:ext cx="442865" cy="408320"/>
            </a:xfrm>
            <a:prstGeom prst="rect">
              <a:avLst/>
            </a:prstGeom>
          </p:spPr>
        </p:pic>
      </p:grpSp>
      <p:grpSp>
        <p:nvGrpSpPr>
          <p:cNvPr id="8" name="object 8">
            <a:extLst>
              <a:ext uri="{C183D7F6-B498-43B3-948B-1728B52AA6E4}">
                <adec:decorative xmlns:adec="http://schemas.microsoft.com/office/drawing/2017/decorative" val="1"/>
              </a:ext>
            </a:extLst>
          </p:cNvPr>
          <p:cNvGrpSpPr/>
          <p:nvPr/>
        </p:nvGrpSpPr>
        <p:grpSpPr>
          <a:xfrm>
            <a:off x="7340338" y="3978931"/>
            <a:ext cx="992717" cy="1376363"/>
            <a:chOff x="8808406" y="4774717"/>
            <a:chExt cx="1191260" cy="1651635"/>
          </a:xfrm>
        </p:grpSpPr>
        <p:sp>
          <p:nvSpPr>
            <p:cNvPr id="9" name="object 9"/>
            <p:cNvSpPr/>
            <p:nvPr/>
          </p:nvSpPr>
          <p:spPr>
            <a:xfrm>
              <a:off x="8808403" y="5115991"/>
              <a:ext cx="1191260" cy="1310640"/>
            </a:xfrm>
            <a:custGeom>
              <a:avLst/>
              <a:gdLst/>
              <a:ahLst/>
              <a:cxnLst/>
              <a:rect l="l" t="t" r="r" b="b"/>
              <a:pathLst>
                <a:path w="1191259" h="1310639">
                  <a:moveTo>
                    <a:pt x="194513" y="942086"/>
                  </a:moveTo>
                  <a:lnTo>
                    <a:pt x="191033" y="933094"/>
                  </a:lnTo>
                  <a:lnTo>
                    <a:pt x="165100" y="890003"/>
                  </a:lnTo>
                  <a:lnTo>
                    <a:pt x="141706" y="845820"/>
                  </a:lnTo>
                  <a:lnTo>
                    <a:pt x="120853" y="800582"/>
                  </a:lnTo>
                  <a:lnTo>
                    <a:pt x="102577" y="754341"/>
                  </a:lnTo>
                  <a:lnTo>
                    <a:pt x="86893" y="707161"/>
                  </a:lnTo>
                  <a:lnTo>
                    <a:pt x="73825" y="659079"/>
                  </a:lnTo>
                  <a:lnTo>
                    <a:pt x="63385" y="610158"/>
                  </a:lnTo>
                  <a:lnTo>
                    <a:pt x="55753" y="561403"/>
                  </a:lnTo>
                  <a:lnTo>
                    <a:pt x="50800" y="512419"/>
                  </a:lnTo>
                  <a:lnTo>
                    <a:pt x="48539" y="463257"/>
                  </a:lnTo>
                  <a:lnTo>
                    <a:pt x="48983" y="414020"/>
                  </a:lnTo>
                  <a:lnTo>
                    <a:pt x="52108" y="364782"/>
                  </a:lnTo>
                  <a:lnTo>
                    <a:pt x="57937" y="315607"/>
                  </a:lnTo>
                  <a:lnTo>
                    <a:pt x="57404" y="305968"/>
                  </a:lnTo>
                  <a:lnTo>
                    <a:pt x="53378" y="297586"/>
                  </a:lnTo>
                  <a:lnTo>
                    <a:pt x="46494" y="291325"/>
                  </a:lnTo>
                  <a:lnTo>
                    <a:pt x="37414" y="288074"/>
                  </a:lnTo>
                  <a:lnTo>
                    <a:pt x="27800" y="288594"/>
                  </a:lnTo>
                  <a:lnTo>
                    <a:pt x="3759" y="360400"/>
                  </a:lnTo>
                  <a:lnTo>
                    <a:pt x="457" y="412292"/>
                  </a:lnTo>
                  <a:lnTo>
                    <a:pt x="0" y="464185"/>
                  </a:lnTo>
                  <a:lnTo>
                    <a:pt x="2374" y="515975"/>
                  </a:lnTo>
                  <a:lnTo>
                    <a:pt x="7581" y="567601"/>
                  </a:lnTo>
                  <a:lnTo>
                    <a:pt x="15633" y="618985"/>
                  </a:lnTo>
                  <a:lnTo>
                    <a:pt x="26631" y="670534"/>
                  </a:lnTo>
                  <a:lnTo>
                    <a:pt x="40411" y="721194"/>
                  </a:lnTo>
                  <a:lnTo>
                    <a:pt x="56934" y="770928"/>
                  </a:lnTo>
                  <a:lnTo>
                    <a:pt x="76200" y="819645"/>
                  </a:lnTo>
                  <a:lnTo>
                    <a:pt x="98158" y="867308"/>
                  </a:lnTo>
                  <a:lnTo>
                    <a:pt x="122821" y="913866"/>
                  </a:lnTo>
                  <a:lnTo>
                    <a:pt x="150139" y="959256"/>
                  </a:lnTo>
                  <a:lnTo>
                    <a:pt x="162610" y="970457"/>
                  </a:lnTo>
                  <a:lnTo>
                    <a:pt x="170611" y="970457"/>
                  </a:lnTo>
                  <a:lnTo>
                    <a:pt x="175082" y="970457"/>
                  </a:lnTo>
                  <a:lnTo>
                    <a:pt x="179616" y="969225"/>
                  </a:lnTo>
                  <a:lnTo>
                    <a:pt x="183667" y="966635"/>
                  </a:lnTo>
                  <a:lnTo>
                    <a:pt x="190588" y="959929"/>
                  </a:lnTo>
                  <a:lnTo>
                    <a:pt x="194297" y="951382"/>
                  </a:lnTo>
                  <a:lnTo>
                    <a:pt x="194513" y="942086"/>
                  </a:lnTo>
                  <a:close/>
                </a:path>
                <a:path w="1191259" h="1310639">
                  <a:moveTo>
                    <a:pt x="254939" y="45935"/>
                  </a:moveTo>
                  <a:lnTo>
                    <a:pt x="254063" y="36677"/>
                  </a:lnTo>
                  <a:lnTo>
                    <a:pt x="249783" y="28409"/>
                  </a:lnTo>
                  <a:lnTo>
                    <a:pt x="242392" y="22199"/>
                  </a:lnTo>
                  <a:lnTo>
                    <a:pt x="233184" y="19367"/>
                  </a:lnTo>
                  <a:lnTo>
                    <a:pt x="223926" y="20243"/>
                  </a:lnTo>
                  <a:lnTo>
                    <a:pt x="189014" y="72732"/>
                  </a:lnTo>
                  <a:lnTo>
                    <a:pt x="171488" y="114744"/>
                  </a:lnTo>
                  <a:lnTo>
                    <a:pt x="156959" y="157810"/>
                  </a:lnTo>
                  <a:lnTo>
                    <a:pt x="145465" y="201777"/>
                  </a:lnTo>
                  <a:lnTo>
                    <a:pt x="136359" y="251244"/>
                  </a:lnTo>
                  <a:lnTo>
                    <a:pt x="131102" y="301104"/>
                  </a:lnTo>
                  <a:lnTo>
                    <a:pt x="129692" y="351243"/>
                  </a:lnTo>
                  <a:lnTo>
                    <a:pt x="132156" y="401535"/>
                  </a:lnTo>
                  <a:lnTo>
                    <a:pt x="138480" y="451878"/>
                  </a:lnTo>
                  <a:lnTo>
                    <a:pt x="162407" y="472224"/>
                  </a:lnTo>
                  <a:lnTo>
                    <a:pt x="166370" y="471906"/>
                  </a:lnTo>
                  <a:lnTo>
                    <a:pt x="180543" y="397383"/>
                  </a:lnTo>
                  <a:lnTo>
                    <a:pt x="178257" y="350799"/>
                  </a:lnTo>
                  <a:lnTo>
                    <a:pt x="179552" y="304368"/>
                  </a:lnTo>
                  <a:lnTo>
                    <a:pt x="184416" y="258203"/>
                  </a:lnTo>
                  <a:lnTo>
                    <a:pt x="192849" y="212394"/>
                  </a:lnTo>
                  <a:lnTo>
                    <a:pt x="203479" y="171704"/>
                  </a:lnTo>
                  <a:lnTo>
                    <a:pt x="216928" y="131838"/>
                  </a:lnTo>
                  <a:lnTo>
                    <a:pt x="233159" y="92938"/>
                  </a:lnTo>
                  <a:lnTo>
                    <a:pt x="252095" y="55143"/>
                  </a:lnTo>
                  <a:lnTo>
                    <a:pt x="254939" y="45935"/>
                  </a:lnTo>
                  <a:close/>
                </a:path>
                <a:path w="1191259" h="1310639">
                  <a:moveTo>
                    <a:pt x="1189507" y="663448"/>
                  </a:moveTo>
                  <a:lnTo>
                    <a:pt x="1188847" y="654164"/>
                  </a:lnTo>
                  <a:lnTo>
                    <a:pt x="1184529" y="645541"/>
                  </a:lnTo>
                  <a:lnTo>
                    <a:pt x="1153464" y="603148"/>
                  </a:lnTo>
                  <a:lnTo>
                    <a:pt x="1124991" y="558914"/>
                  </a:lnTo>
                  <a:lnTo>
                    <a:pt x="1099248" y="513041"/>
                  </a:lnTo>
                  <a:lnTo>
                    <a:pt x="1076312" y="465759"/>
                  </a:lnTo>
                  <a:lnTo>
                    <a:pt x="1056297" y="417283"/>
                  </a:lnTo>
                  <a:lnTo>
                    <a:pt x="1039304" y="367804"/>
                  </a:lnTo>
                  <a:lnTo>
                    <a:pt x="1025436" y="317550"/>
                  </a:lnTo>
                  <a:lnTo>
                    <a:pt x="1015276" y="269798"/>
                  </a:lnTo>
                  <a:lnTo>
                    <a:pt x="1007872" y="221640"/>
                  </a:lnTo>
                  <a:lnTo>
                    <a:pt x="1003211" y="173177"/>
                  </a:lnTo>
                  <a:lnTo>
                    <a:pt x="1001318" y="124472"/>
                  </a:lnTo>
                  <a:lnTo>
                    <a:pt x="1002195" y="75603"/>
                  </a:lnTo>
                  <a:lnTo>
                    <a:pt x="1005827" y="26631"/>
                  </a:lnTo>
                  <a:lnTo>
                    <a:pt x="1004887" y="17043"/>
                  </a:lnTo>
                  <a:lnTo>
                    <a:pt x="1000506" y="8839"/>
                  </a:lnTo>
                  <a:lnTo>
                    <a:pt x="993355" y="2870"/>
                  </a:lnTo>
                  <a:lnTo>
                    <a:pt x="984148" y="0"/>
                  </a:lnTo>
                  <a:lnTo>
                    <a:pt x="974559" y="939"/>
                  </a:lnTo>
                  <a:lnTo>
                    <a:pt x="953681" y="73393"/>
                  </a:lnTo>
                  <a:lnTo>
                    <a:pt x="952766" y="125018"/>
                  </a:lnTo>
                  <a:lnTo>
                    <a:pt x="954760" y="176466"/>
                  </a:lnTo>
                  <a:lnTo>
                    <a:pt x="959688" y="227672"/>
                  </a:lnTo>
                  <a:lnTo>
                    <a:pt x="967511" y="278536"/>
                  </a:lnTo>
                  <a:lnTo>
                    <a:pt x="978242" y="328993"/>
                  </a:lnTo>
                  <a:lnTo>
                    <a:pt x="990879" y="375488"/>
                  </a:lnTo>
                  <a:lnTo>
                    <a:pt x="1006055" y="421373"/>
                  </a:lnTo>
                  <a:lnTo>
                    <a:pt x="1023696" y="466496"/>
                  </a:lnTo>
                  <a:lnTo>
                    <a:pt x="1043724" y="510705"/>
                  </a:lnTo>
                  <a:lnTo>
                    <a:pt x="1066063" y="553859"/>
                  </a:lnTo>
                  <a:lnTo>
                    <a:pt x="1090650" y="595795"/>
                  </a:lnTo>
                  <a:lnTo>
                    <a:pt x="1117409" y="636371"/>
                  </a:lnTo>
                  <a:lnTo>
                    <a:pt x="1146263" y="675424"/>
                  </a:lnTo>
                  <a:lnTo>
                    <a:pt x="1158201" y="684758"/>
                  </a:lnTo>
                  <a:lnTo>
                    <a:pt x="1165415" y="684758"/>
                  </a:lnTo>
                  <a:lnTo>
                    <a:pt x="1170635" y="684758"/>
                  </a:lnTo>
                  <a:lnTo>
                    <a:pt x="1175905" y="683082"/>
                  </a:lnTo>
                  <a:lnTo>
                    <a:pt x="1180338" y="679615"/>
                  </a:lnTo>
                  <a:lnTo>
                    <a:pt x="1186624" y="672299"/>
                  </a:lnTo>
                  <a:lnTo>
                    <a:pt x="1189507" y="663448"/>
                  </a:lnTo>
                  <a:close/>
                </a:path>
                <a:path w="1191259" h="1310639">
                  <a:moveTo>
                    <a:pt x="1191260" y="1310220"/>
                  </a:moveTo>
                  <a:lnTo>
                    <a:pt x="1144816" y="1279156"/>
                  </a:lnTo>
                  <a:lnTo>
                    <a:pt x="1104049" y="1249121"/>
                  </a:lnTo>
                  <a:lnTo>
                    <a:pt x="1068882" y="1220914"/>
                  </a:lnTo>
                  <a:lnTo>
                    <a:pt x="1039304" y="1195324"/>
                  </a:lnTo>
                  <a:lnTo>
                    <a:pt x="975626" y="1132687"/>
                  </a:lnTo>
                  <a:lnTo>
                    <a:pt x="937272" y="1085075"/>
                  </a:lnTo>
                  <a:lnTo>
                    <a:pt x="917511" y="1051826"/>
                  </a:lnTo>
                  <a:lnTo>
                    <a:pt x="903935" y="1014031"/>
                  </a:lnTo>
                  <a:lnTo>
                    <a:pt x="895908" y="961212"/>
                  </a:lnTo>
                  <a:lnTo>
                    <a:pt x="898474" y="928484"/>
                  </a:lnTo>
                  <a:lnTo>
                    <a:pt x="901839" y="913688"/>
                  </a:lnTo>
                  <a:lnTo>
                    <a:pt x="906399" y="899858"/>
                  </a:lnTo>
                  <a:lnTo>
                    <a:pt x="912545" y="882751"/>
                  </a:lnTo>
                  <a:lnTo>
                    <a:pt x="920699" y="858062"/>
                  </a:lnTo>
                  <a:lnTo>
                    <a:pt x="928535" y="830668"/>
                  </a:lnTo>
                  <a:lnTo>
                    <a:pt x="935761" y="802233"/>
                  </a:lnTo>
                  <a:lnTo>
                    <a:pt x="942936" y="769112"/>
                  </a:lnTo>
                  <a:lnTo>
                    <a:pt x="949071" y="719251"/>
                  </a:lnTo>
                  <a:lnTo>
                    <a:pt x="947750" y="680935"/>
                  </a:lnTo>
                  <a:lnTo>
                    <a:pt x="943013" y="646087"/>
                  </a:lnTo>
                  <a:lnTo>
                    <a:pt x="938911" y="606640"/>
                  </a:lnTo>
                  <a:lnTo>
                    <a:pt x="938885" y="599274"/>
                  </a:lnTo>
                  <a:lnTo>
                    <a:pt x="942670" y="488823"/>
                  </a:lnTo>
                  <a:lnTo>
                    <a:pt x="942505" y="460070"/>
                  </a:lnTo>
                  <a:lnTo>
                    <a:pt x="920851" y="422922"/>
                  </a:lnTo>
                  <a:lnTo>
                    <a:pt x="889203" y="415010"/>
                  </a:lnTo>
                  <a:lnTo>
                    <a:pt x="874128" y="418503"/>
                  </a:lnTo>
                  <a:lnTo>
                    <a:pt x="849287" y="458889"/>
                  </a:lnTo>
                  <a:lnTo>
                    <a:pt x="838276" y="499173"/>
                  </a:lnTo>
                  <a:lnTo>
                    <a:pt x="829271" y="542048"/>
                  </a:lnTo>
                  <a:lnTo>
                    <a:pt x="823607" y="573582"/>
                  </a:lnTo>
                  <a:lnTo>
                    <a:pt x="819023" y="593242"/>
                  </a:lnTo>
                  <a:lnTo>
                    <a:pt x="813231" y="600481"/>
                  </a:lnTo>
                  <a:lnTo>
                    <a:pt x="806805" y="596709"/>
                  </a:lnTo>
                  <a:lnTo>
                    <a:pt x="800354" y="586143"/>
                  </a:lnTo>
                  <a:lnTo>
                    <a:pt x="771588" y="502335"/>
                  </a:lnTo>
                  <a:lnTo>
                    <a:pt x="758532" y="451980"/>
                  </a:lnTo>
                  <a:lnTo>
                    <a:pt x="748271" y="405917"/>
                  </a:lnTo>
                  <a:lnTo>
                    <a:pt x="739101" y="363296"/>
                  </a:lnTo>
                  <a:lnTo>
                    <a:pt x="722274" y="297624"/>
                  </a:lnTo>
                  <a:lnTo>
                    <a:pt x="707453" y="258292"/>
                  </a:lnTo>
                  <a:lnTo>
                    <a:pt x="693762" y="238213"/>
                  </a:lnTo>
                  <a:lnTo>
                    <a:pt x="680326" y="230301"/>
                  </a:lnTo>
                  <a:lnTo>
                    <a:pt x="669848" y="228409"/>
                  </a:lnTo>
                  <a:lnTo>
                    <a:pt x="658761" y="228968"/>
                  </a:lnTo>
                  <a:lnTo>
                    <a:pt x="648093" y="232143"/>
                  </a:lnTo>
                  <a:lnTo>
                    <a:pt x="638873" y="238137"/>
                  </a:lnTo>
                  <a:lnTo>
                    <a:pt x="628700" y="258114"/>
                  </a:lnTo>
                  <a:lnTo>
                    <a:pt x="629386" y="287870"/>
                  </a:lnTo>
                  <a:lnTo>
                    <a:pt x="637438" y="328104"/>
                  </a:lnTo>
                  <a:lnTo>
                    <a:pt x="649389" y="379539"/>
                  </a:lnTo>
                  <a:lnTo>
                    <a:pt x="660946" y="436118"/>
                  </a:lnTo>
                  <a:lnTo>
                    <a:pt x="669772" y="488340"/>
                  </a:lnTo>
                  <a:lnTo>
                    <a:pt x="674141" y="527037"/>
                  </a:lnTo>
                  <a:lnTo>
                    <a:pt x="672388" y="543039"/>
                  </a:lnTo>
                  <a:lnTo>
                    <a:pt x="645134" y="503885"/>
                  </a:lnTo>
                  <a:lnTo>
                    <a:pt x="622579" y="458355"/>
                  </a:lnTo>
                  <a:lnTo>
                    <a:pt x="597954" y="400392"/>
                  </a:lnTo>
                  <a:lnTo>
                    <a:pt x="574179" y="333641"/>
                  </a:lnTo>
                  <a:lnTo>
                    <a:pt x="564959" y="305003"/>
                  </a:lnTo>
                  <a:lnTo>
                    <a:pt x="554253" y="278358"/>
                  </a:lnTo>
                  <a:lnTo>
                    <a:pt x="540283" y="257429"/>
                  </a:lnTo>
                  <a:lnTo>
                    <a:pt x="521233" y="245986"/>
                  </a:lnTo>
                  <a:lnTo>
                    <a:pt x="507619" y="245008"/>
                  </a:lnTo>
                  <a:lnTo>
                    <a:pt x="493547" y="248170"/>
                  </a:lnTo>
                  <a:lnTo>
                    <a:pt x="480441" y="254990"/>
                  </a:lnTo>
                  <a:lnTo>
                    <a:pt x="469709" y="265023"/>
                  </a:lnTo>
                  <a:lnTo>
                    <a:pt x="460908" y="287680"/>
                  </a:lnTo>
                  <a:lnTo>
                    <a:pt x="464578" y="322986"/>
                  </a:lnTo>
                  <a:lnTo>
                    <a:pt x="481177" y="378434"/>
                  </a:lnTo>
                  <a:lnTo>
                    <a:pt x="511175" y="461505"/>
                  </a:lnTo>
                  <a:lnTo>
                    <a:pt x="534187" y="523316"/>
                  </a:lnTo>
                  <a:lnTo>
                    <a:pt x="549554" y="565353"/>
                  </a:lnTo>
                  <a:lnTo>
                    <a:pt x="557326" y="589749"/>
                  </a:lnTo>
                  <a:lnTo>
                    <a:pt x="557504" y="598627"/>
                  </a:lnTo>
                  <a:lnTo>
                    <a:pt x="544614" y="587806"/>
                  </a:lnTo>
                  <a:lnTo>
                    <a:pt x="521157" y="556437"/>
                  </a:lnTo>
                  <a:lnTo>
                    <a:pt x="493179" y="514654"/>
                  </a:lnTo>
                  <a:lnTo>
                    <a:pt x="466699" y="472617"/>
                  </a:lnTo>
                  <a:lnTo>
                    <a:pt x="438175" y="424853"/>
                  </a:lnTo>
                  <a:lnTo>
                    <a:pt x="415836" y="389470"/>
                  </a:lnTo>
                  <a:lnTo>
                    <a:pt x="396163" y="367601"/>
                  </a:lnTo>
                  <a:lnTo>
                    <a:pt x="375653" y="360324"/>
                  </a:lnTo>
                  <a:lnTo>
                    <a:pt x="364604" y="362343"/>
                  </a:lnTo>
                  <a:lnTo>
                    <a:pt x="354177" y="367538"/>
                  </a:lnTo>
                  <a:lnTo>
                    <a:pt x="345376" y="375158"/>
                  </a:lnTo>
                  <a:lnTo>
                    <a:pt x="339153" y="384479"/>
                  </a:lnTo>
                  <a:lnTo>
                    <a:pt x="336042" y="397802"/>
                  </a:lnTo>
                  <a:lnTo>
                    <a:pt x="337489" y="411099"/>
                  </a:lnTo>
                  <a:lnTo>
                    <a:pt x="362864" y="467753"/>
                  </a:lnTo>
                  <a:lnTo>
                    <a:pt x="391922" y="524573"/>
                  </a:lnTo>
                  <a:lnTo>
                    <a:pt x="409257" y="556006"/>
                  </a:lnTo>
                  <a:lnTo>
                    <a:pt x="430657" y="598322"/>
                  </a:lnTo>
                  <a:lnTo>
                    <a:pt x="446824" y="638276"/>
                  </a:lnTo>
                  <a:lnTo>
                    <a:pt x="455333" y="669061"/>
                  </a:lnTo>
                  <a:lnTo>
                    <a:pt x="453720" y="683869"/>
                  </a:lnTo>
                  <a:lnTo>
                    <a:pt x="405968" y="643674"/>
                  </a:lnTo>
                  <a:lnTo>
                    <a:pt x="366217" y="590181"/>
                  </a:lnTo>
                  <a:lnTo>
                    <a:pt x="350291" y="564261"/>
                  </a:lnTo>
                  <a:lnTo>
                    <a:pt x="334657" y="543013"/>
                  </a:lnTo>
                  <a:lnTo>
                    <a:pt x="312889" y="524510"/>
                  </a:lnTo>
                  <a:lnTo>
                    <a:pt x="302488" y="518007"/>
                  </a:lnTo>
                  <a:lnTo>
                    <a:pt x="287299" y="510527"/>
                  </a:lnTo>
                  <a:lnTo>
                    <a:pt x="270548" y="506310"/>
                  </a:lnTo>
                  <a:lnTo>
                    <a:pt x="255447" y="509689"/>
                  </a:lnTo>
                  <a:lnTo>
                    <a:pt x="245567" y="524052"/>
                  </a:lnTo>
                  <a:lnTo>
                    <a:pt x="243179" y="543306"/>
                  </a:lnTo>
                  <a:lnTo>
                    <a:pt x="244614" y="560565"/>
                  </a:lnTo>
                  <a:lnTo>
                    <a:pt x="259041" y="599440"/>
                  </a:lnTo>
                  <a:lnTo>
                    <a:pt x="270205" y="614349"/>
                  </a:lnTo>
                  <a:lnTo>
                    <a:pt x="284721" y="633768"/>
                  </a:lnTo>
                  <a:lnTo>
                    <a:pt x="312953" y="688530"/>
                  </a:lnTo>
                  <a:lnTo>
                    <a:pt x="351802" y="752436"/>
                  </a:lnTo>
                  <a:lnTo>
                    <a:pt x="384784" y="802246"/>
                  </a:lnTo>
                  <a:lnTo>
                    <a:pt x="415239" y="845566"/>
                  </a:lnTo>
                  <a:lnTo>
                    <a:pt x="443636" y="884008"/>
                  </a:lnTo>
                  <a:lnTo>
                    <a:pt x="470408" y="919213"/>
                  </a:lnTo>
                  <a:lnTo>
                    <a:pt x="512343" y="972286"/>
                  </a:lnTo>
                  <a:lnTo>
                    <a:pt x="538822" y="1002576"/>
                  </a:lnTo>
                  <a:lnTo>
                    <a:pt x="586511" y="1034402"/>
                  </a:lnTo>
                  <a:lnTo>
                    <a:pt x="609269" y="1044854"/>
                  </a:lnTo>
                  <a:lnTo>
                    <a:pt x="631151" y="1058265"/>
                  </a:lnTo>
                  <a:lnTo>
                    <a:pt x="652005" y="1078585"/>
                  </a:lnTo>
                  <a:lnTo>
                    <a:pt x="656031" y="1084072"/>
                  </a:lnTo>
                  <a:lnTo>
                    <a:pt x="660196" y="1091374"/>
                  </a:lnTo>
                  <a:lnTo>
                    <a:pt x="679805" y="1128610"/>
                  </a:lnTo>
                  <a:lnTo>
                    <a:pt x="779868" y="1310220"/>
                  </a:lnTo>
                  <a:lnTo>
                    <a:pt x="1191260" y="1310220"/>
                  </a:lnTo>
                  <a:close/>
                </a:path>
              </a:pathLst>
            </a:custGeom>
            <a:solidFill>
              <a:srgbClr val="C18D46"/>
            </a:solidFill>
          </p:spPr>
          <p:txBody>
            <a:bodyPr wrap="square" lIns="0" tIns="0" rIns="0" bIns="0" rtlCol="0"/>
            <a:lstStyle/>
            <a:p>
              <a:endParaRPr sz="1500"/>
            </a:p>
          </p:txBody>
        </p:sp>
        <p:pic>
          <p:nvPicPr>
            <p:cNvPr id="10" name="object 10"/>
            <p:cNvPicPr/>
            <p:nvPr/>
          </p:nvPicPr>
          <p:blipFill>
            <a:blip r:embed="rId5" cstate="print"/>
            <a:stretch>
              <a:fillRect/>
            </a:stretch>
          </p:blipFill>
          <p:spPr>
            <a:xfrm>
              <a:off x="9145242" y="4774717"/>
              <a:ext cx="501108" cy="465705"/>
            </a:xfrm>
            <a:prstGeom prst="rect">
              <a:avLst/>
            </a:prstGeom>
          </p:spPr>
        </p:pic>
      </p:grpSp>
      <p:grpSp>
        <p:nvGrpSpPr>
          <p:cNvPr id="11" name="object 11">
            <a:extLst>
              <a:ext uri="{C183D7F6-B498-43B3-948B-1728B52AA6E4}">
                <adec:decorative xmlns:adec="http://schemas.microsoft.com/office/drawing/2017/decorative" val="1"/>
              </a:ext>
            </a:extLst>
          </p:cNvPr>
          <p:cNvGrpSpPr/>
          <p:nvPr/>
        </p:nvGrpSpPr>
        <p:grpSpPr>
          <a:xfrm>
            <a:off x="9640672" y="4015980"/>
            <a:ext cx="987425" cy="1303867"/>
            <a:chOff x="11568806" y="4819176"/>
            <a:chExt cx="1184910" cy="1564640"/>
          </a:xfrm>
        </p:grpSpPr>
        <p:sp>
          <p:nvSpPr>
            <p:cNvPr id="12" name="object 12"/>
            <p:cNvSpPr/>
            <p:nvPr/>
          </p:nvSpPr>
          <p:spPr>
            <a:xfrm>
              <a:off x="11568798" y="4819179"/>
              <a:ext cx="1184910" cy="1564640"/>
            </a:xfrm>
            <a:custGeom>
              <a:avLst/>
              <a:gdLst/>
              <a:ahLst/>
              <a:cxnLst/>
              <a:rect l="l" t="t" r="r" b="b"/>
              <a:pathLst>
                <a:path w="1184909" h="1564639">
                  <a:moveTo>
                    <a:pt x="862418" y="177203"/>
                  </a:moveTo>
                  <a:lnTo>
                    <a:pt x="860590" y="167741"/>
                  </a:lnTo>
                  <a:lnTo>
                    <a:pt x="855230" y="159727"/>
                  </a:lnTo>
                  <a:lnTo>
                    <a:pt x="847483" y="154571"/>
                  </a:lnTo>
                  <a:lnTo>
                    <a:pt x="838365" y="152692"/>
                  </a:lnTo>
                  <a:lnTo>
                    <a:pt x="828903" y="154533"/>
                  </a:lnTo>
                  <a:lnTo>
                    <a:pt x="773188" y="173532"/>
                  </a:lnTo>
                  <a:lnTo>
                    <a:pt x="723696" y="182118"/>
                  </a:lnTo>
                  <a:lnTo>
                    <a:pt x="680605" y="180276"/>
                  </a:lnTo>
                  <a:lnTo>
                    <a:pt x="644067" y="167995"/>
                  </a:lnTo>
                  <a:lnTo>
                    <a:pt x="610552" y="140119"/>
                  </a:lnTo>
                  <a:lnTo>
                    <a:pt x="588708" y="113271"/>
                  </a:lnTo>
                  <a:lnTo>
                    <a:pt x="573874" y="96875"/>
                  </a:lnTo>
                  <a:lnTo>
                    <a:pt x="530720" y="60312"/>
                  </a:lnTo>
                  <a:lnTo>
                    <a:pt x="497928" y="38290"/>
                  </a:lnTo>
                  <a:lnTo>
                    <a:pt x="454228" y="15201"/>
                  </a:lnTo>
                  <a:lnTo>
                    <a:pt x="402856" y="0"/>
                  </a:lnTo>
                  <a:lnTo>
                    <a:pt x="347052" y="1638"/>
                  </a:lnTo>
                  <a:lnTo>
                    <a:pt x="309841" y="15976"/>
                  </a:lnTo>
                  <a:lnTo>
                    <a:pt x="276440" y="40424"/>
                  </a:lnTo>
                  <a:lnTo>
                    <a:pt x="247611" y="73939"/>
                  </a:lnTo>
                  <a:lnTo>
                    <a:pt x="224091" y="115430"/>
                  </a:lnTo>
                  <a:lnTo>
                    <a:pt x="206616" y="163855"/>
                  </a:lnTo>
                  <a:lnTo>
                    <a:pt x="195948" y="218109"/>
                  </a:lnTo>
                  <a:lnTo>
                    <a:pt x="196672" y="227723"/>
                  </a:lnTo>
                  <a:lnTo>
                    <a:pt x="200888" y="236016"/>
                  </a:lnTo>
                  <a:lnTo>
                    <a:pt x="207911" y="242125"/>
                  </a:lnTo>
                  <a:lnTo>
                    <a:pt x="217055" y="245173"/>
                  </a:lnTo>
                  <a:lnTo>
                    <a:pt x="220065" y="245364"/>
                  </a:lnTo>
                  <a:lnTo>
                    <a:pt x="228701" y="243763"/>
                  </a:lnTo>
                  <a:lnTo>
                    <a:pt x="236054" y="239331"/>
                  </a:lnTo>
                  <a:lnTo>
                    <a:pt x="241427" y="232587"/>
                  </a:lnTo>
                  <a:lnTo>
                    <a:pt x="244132" y="224066"/>
                  </a:lnTo>
                  <a:lnTo>
                    <a:pt x="254863" y="171881"/>
                  </a:lnTo>
                  <a:lnTo>
                    <a:pt x="272745" y="126555"/>
                  </a:lnTo>
                  <a:lnTo>
                    <a:pt x="296621" y="89801"/>
                  </a:lnTo>
                  <a:lnTo>
                    <a:pt x="325386" y="63373"/>
                  </a:lnTo>
                  <a:lnTo>
                    <a:pt x="357911" y="48971"/>
                  </a:lnTo>
                  <a:lnTo>
                    <a:pt x="399529" y="48742"/>
                  </a:lnTo>
                  <a:lnTo>
                    <a:pt x="439889" y="62026"/>
                  </a:lnTo>
                  <a:lnTo>
                    <a:pt x="475475" y="81546"/>
                  </a:lnTo>
                  <a:lnTo>
                    <a:pt x="523151" y="115785"/>
                  </a:lnTo>
                  <a:lnTo>
                    <a:pt x="551751" y="144767"/>
                  </a:lnTo>
                  <a:lnTo>
                    <a:pt x="574433" y="172605"/>
                  </a:lnTo>
                  <a:lnTo>
                    <a:pt x="587108" y="186207"/>
                  </a:lnTo>
                  <a:lnTo>
                    <a:pt x="602297" y="199047"/>
                  </a:lnTo>
                  <a:lnTo>
                    <a:pt x="621436" y="210947"/>
                  </a:lnTo>
                  <a:lnTo>
                    <a:pt x="658190" y="225056"/>
                  </a:lnTo>
                  <a:lnTo>
                    <a:pt x="699274" y="230962"/>
                  </a:lnTo>
                  <a:lnTo>
                    <a:pt x="744562" y="228650"/>
                  </a:lnTo>
                  <a:lnTo>
                    <a:pt x="793978" y="218135"/>
                  </a:lnTo>
                  <a:lnTo>
                    <a:pt x="847394" y="199428"/>
                  </a:lnTo>
                  <a:lnTo>
                    <a:pt x="855395" y="194068"/>
                  </a:lnTo>
                  <a:lnTo>
                    <a:pt x="860552" y="186321"/>
                  </a:lnTo>
                  <a:lnTo>
                    <a:pt x="862418" y="177203"/>
                  </a:lnTo>
                  <a:close/>
                </a:path>
                <a:path w="1184909" h="1564639">
                  <a:moveTo>
                    <a:pt x="1067536" y="960805"/>
                  </a:moveTo>
                  <a:lnTo>
                    <a:pt x="1063091" y="913612"/>
                  </a:lnTo>
                  <a:lnTo>
                    <a:pt x="1053782" y="866648"/>
                  </a:lnTo>
                  <a:lnTo>
                    <a:pt x="1039495" y="820280"/>
                  </a:lnTo>
                  <a:lnTo>
                    <a:pt x="1034313" y="869657"/>
                  </a:lnTo>
                  <a:lnTo>
                    <a:pt x="1024750" y="918260"/>
                  </a:lnTo>
                  <a:lnTo>
                    <a:pt x="1010881" y="965771"/>
                  </a:lnTo>
                  <a:lnTo>
                    <a:pt x="992809" y="1011897"/>
                  </a:lnTo>
                  <a:lnTo>
                    <a:pt x="970610" y="1056309"/>
                  </a:lnTo>
                  <a:lnTo>
                    <a:pt x="944372" y="1098702"/>
                  </a:lnTo>
                  <a:lnTo>
                    <a:pt x="914209" y="1138770"/>
                  </a:lnTo>
                  <a:lnTo>
                    <a:pt x="880173" y="1176197"/>
                  </a:lnTo>
                  <a:lnTo>
                    <a:pt x="842391" y="1210665"/>
                  </a:lnTo>
                  <a:lnTo>
                    <a:pt x="800938" y="1241882"/>
                  </a:lnTo>
                  <a:lnTo>
                    <a:pt x="755891" y="1269530"/>
                  </a:lnTo>
                  <a:lnTo>
                    <a:pt x="708431" y="1292783"/>
                  </a:lnTo>
                  <a:lnTo>
                    <a:pt x="659879" y="1311109"/>
                  </a:lnTo>
                  <a:lnTo>
                    <a:pt x="610527" y="1324584"/>
                  </a:lnTo>
                  <a:lnTo>
                    <a:pt x="560705" y="1333296"/>
                  </a:lnTo>
                  <a:lnTo>
                    <a:pt x="510717" y="1337348"/>
                  </a:lnTo>
                  <a:lnTo>
                    <a:pt x="460857" y="1336827"/>
                  </a:lnTo>
                  <a:lnTo>
                    <a:pt x="411467" y="1331810"/>
                  </a:lnTo>
                  <a:lnTo>
                    <a:pt x="362826" y="1322400"/>
                  </a:lnTo>
                  <a:lnTo>
                    <a:pt x="315264" y="1308696"/>
                  </a:lnTo>
                  <a:lnTo>
                    <a:pt x="269087" y="1290764"/>
                  </a:lnTo>
                  <a:lnTo>
                    <a:pt x="224612" y="1268717"/>
                  </a:lnTo>
                  <a:lnTo>
                    <a:pt x="256133" y="1305598"/>
                  </a:lnTo>
                  <a:lnTo>
                    <a:pt x="290817" y="1338592"/>
                  </a:lnTo>
                  <a:lnTo>
                    <a:pt x="328320" y="1367599"/>
                  </a:lnTo>
                  <a:lnTo>
                    <a:pt x="368261" y="1392516"/>
                  </a:lnTo>
                  <a:lnTo>
                    <a:pt x="410311" y="1413230"/>
                  </a:lnTo>
                  <a:lnTo>
                    <a:pt x="454101" y="1429639"/>
                  </a:lnTo>
                  <a:lnTo>
                    <a:pt x="499262" y="1441653"/>
                  </a:lnTo>
                  <a:lnTo>
                    <a:pt x="545452" y="1449146"/>
                  </a:lnTo>
                  <a:lnTo>
                    <a:pt x="592315" y="1452041"/>
                  </a:lnTo>
                  <a:lnTo>
                    <a:pt x="639495" y="1450213"/>
                  </a:lnTo>
                  <a:lnTo>
                    <a:pt x="686638" y="1443558"/>
                  </a:lnTo>
                  <a:lnTo>
                    <a:pt x="733374" y="1432001"/>
                  </a:lnTo>
                  <a:lnTo>
                    <a:pt x="779348" y="1415402"/>
                  </a:lnTo>
                  <a:lnTo>
                    <a:pt x="824217" y="1393685"/>
                  </a:lnTo>
                  <a:lnTo>
                    <a:pt x="866571" y="1367409"/>
                  </a:lnTo>
                  <a:lnTo>
                    <a:pt x="905192" y="1337437"/>
                  </a:lnTo>
                  <a:lnTo>
                    <a:pt x="939965" y="1304150"/>
                  </a:lnTo>
                  <a:lnTo>
                    <a:pt x="970800" y="1267879"/>
                  </a:lnTo>
                  <a:lnTo>
                    <a:pt x="997597" y="1229004"/>
                  </a:lnTo>
                  <a:lnTo>
                    <a:pt x="1020229" y="1187869"/>
                  </a:lnTo>
                  <a:lnTo>
                    <a:pt x="1038606" y="1144828"/>
                  </a:lnTo>
                  <a:lnTo>
                    <a:pt x="1052639" y="1100251"/>
                  </a:lnTo>
                  <a:lnTo>
                    <a:pt x="1062202" y="1054481"/>
                  </a:lnTo>
                  <a:lnTo>
                    <a:pt x="1067206" y="1007884"/>
                  </a:lnTo>
                  <a:lnTo>
                    <a:pt x="1067536" y="960805"/>
                  </a:lnTo>
                  <a:close/>
                </a:path>
                <a:path w="1184909" h="1564639">
                  <a:moveTo>
                    <a:pt x="1184351" y="956665"/>
                  </a:moveTo>
                  <a:lnTo>
                    <a:pt x="1181442" y="910729"/>
                  </a:lnTo>
                  <a:lnTo>
                    <a:pt x="1174902" y="864870"/>
                  </a:lnTo>
                  <a:lnTo>
                    <a:pt x="1164666" y="819302"/>
                  </a:lnTo>
                  <a:lnTo>
                    <a:pt x="1150683" y="774230"/>
                  </a:lnTo>
                  <a:lnTo>
                    <a:pt x="1135976" y="737565"/>
                  </a:lnTo>
                  <a:lnTo>
                    <a:pt x="1135976" y="971219"/>
                  </a:lnTo>
                  <a:lnTo>
                    <a:pt x="1134173" y="1015390"/>
                  </a:lnTo>
                  <a:lnTo>
                    <a:pt x="1128826" y="1059141"/>
                  </a:lnTo>
                  <a:lnTo>
                    <a:pt x="1120000" y="1102245"/>
                  </a:lnTo>
                  <a:lnTo>
                    <a:pt x="1107744" y="1144473"/>
                  </a:lnTo>
                  <a:lnTo>
                    <a:pt x="1092136" y="1185621"/>
                  </a:lnTo>
                  <a:lnTo>
                    <a:pt x="1073251" y="1225435"/>
                  </a:lnTo>
                  <a:lnTo>
                    <a:pt x="1051140" y="1263726"/>
                  </a:lnTo>
                  <a:lnTo>
                    <a:pt x="1025867" y="1300238"/>
                  </a:lnTo>
                  <a:lnTo>
                    <a:pt x="997496" y="1334770"/>
                  </a:lnTo>
                  <a:lnTo>
                    <a:pt x="966101" y="1367091"/>
                  </a:lnTo>
                  <a:lnTo>
                    <a:pt x="931748" y="1396974"/>
                  </a:lnTo>
                  <a:lnTo>
                    <a:pt x="894486" y="1424190"/>
                  </a:lnTo>
                  <a:lnTo>
                    <a:pt x="854392" y="1448536"/>
                  </a:lnTo>
                  <a:lnTo>
                    <a:pt x="812380" y="1469377"/>
                  </a:lnTo>
                  <a:lnTo>
                    <a:pt x="769442" y="1486281"/>
                  </a:lnTo>
                  <a:lnTo>
                    <a:pt x="725817" y="1499311"/>
                  </a:lnTo>
                  <a:lnTo>
                    <a:pt x="681723" y="1508544"/>
                  </a:lnTo>
                  <a:lnTo>
                    <a:pt x="637374" y="1514030"/>
                  </a:lnTo>
                  <a:lnTo>
                    <a:pt x="593001" y="1515833"/>
                  </a:lnTo>
                  <a:lnTo>
                    <a:pt x="548779" y="1514030"/>
                  </a:lnTo>
                  <a:lnTo>
                    <a:pt x="505079" y="1508683"/>
                  </a:lnTo>
                  <a:lnTo>
                    <a:pt x="461975" y="1499857"/>
                  </a:lnTo>
                  <a:lnTo>
                    <a:pt x="419747" y="1487601"/>
                  </a:lnTo>
                  <a:lnTo>
                    <a:pt x="378599" y="1472006"/>
                  </a:lnTo>
                  <a:lnTo>
                    <a:pt x="338785" y="1453108"/>
                  </a:lnTo>
                  <a:lnTo>
                    <a:pt x="300494" y="1430997"/>
                  </a:lnTo>
                  <a:lnTo>
                    <a:pt x="263982" y="1405724"/>
                  </a:lnTo>
                  <a:lnTo>
                    <a:pt x="229450" y="1377365"/>
                  </a:lnTo>
                  <a:lnTo>
                    <a:pt x="197129" y="1345971"/>
                  </a:lnTo>
                  <a:lnTo>
                    <a:pt x="167246" y="1311617"/>
                  </a:lnTo>
                  <a:lnTo>
                    <a:pt x="140017" y="1274356"/>
                  </a:lnTo>
                  <a:lnTo>
                    <a:pt x="115671" y="1234262"/>
                  </a:lnTo>
                  <a:lnTo>
                    <a:pt x="94830" y="1192250"/>
                  </a:lnTo>
                  <a:lnTo>
                    <a:pt x="77927" y="1149311"/>
                  </a:lnTo>
                  <a:lnTo>
                    <a:pt x="64897" y="1105674"/>
                  </a:lnTo>
                  <a:lnTo>
                    <a:pt x="55664" y="1061580"/>
                  </a:lnTo>
                  <a:lnTo>
                    <a:pt x="50177" y="1017231"/>
                  </a:lnTo>
                  <a:lnTo>
                    <a:pt x="48374" y="972858"/>
                  </a:lnTo>
                  <a:lnTo>
                    <a:pt x="50177" y="928687"/>
                  </a:lnTo>
                  <a:lnTo>
                    <a:pt x="55524" y="884936"/>
                  </a:lnTo>
                  <a:lnTo>
                    <a:pt x="64350" y="841832"/>
                  </a:lnTo>
                  <a:lnTo>
                    <a:pt x="76606" y="799592"/>
                  </a:lnTo>
                  <a:lnTo>
                    <a:pt x="92202" y="758456"/>
                  </a:lnTo>
                  <a:lnTo>
                    <a:pt x="111099" y="718642"/>
                  </a:lnTo>
                  <a:lnTo>
                    <a:pt x="133210" y="680351"/>
                  </a:lnTo>
                  <a:lnTo>
                    <a:pt x="158483" y="643839"/>
                  </a:lnTo>
                  <a:lnTo>
                    <a:pt x="186855" y="609307"/>
                  </a:lnTo>
                  <a:lnTo>
                    <a:pt x="218249" y="576986"/>
                  </a:lnTo>
                  <a:lnTo>
                    <a:pt x="252603" y="547103"/>
                  </a:lnTo>
                  <a:lnTo>
                    <a:pt x="289864" y="519874"/>
                  </a:lnTo>
                  <a:lnTo>
                    <a:pt x="329819" y="495604"/>
                  </a:lnTo>
                  <a:lnTo>
                    <a:pt x="330047" y="495490"/>
                  </a:lnTo>
                  <a:lnTo>
                    <a:pt x="380479" y="471004"/>
                  </a:lnTo>
                  <a:lnTo>
                    <a:pt x="432257" y="452120"/>
                  </a:lnTo>
                  <a:lnTo>
                    <a:pt x="484898" y="438772"/>
                  </a:lnTo>
                  <a:lnTo>
                    <a:pt x="538022" y="430847"/>
                  </a:lnTo>
                  <a:lnTo>
                    <a:pt x="591261" y="428231"/>
                  </a:lnTo>
                  <a:lnTo>
                    <a:pt x="639102" y="430339"/>
                  </a:lnTo>
                  <a:lnTo>
                    <a:pt x="686435" y="436613"/>
                  </a:lnTo>
                  <a:lnTo>
                    <a:pt x="732955" y="446951"/>
                  </a:lnTo>
                  <a:lnTo>
                    <a:pt x="778395" y="461289"/>
                  </a:lnTo>
                  <a:lnTo>
                    <a:pt x="822464" y="479526"/>
                  </a:lnTo>
                  <a:lnTo>
                    <a:pt x="864870" y="501599"/>
                  </a:lnTo>
                  <a:lnTo>
                    <a:pt x="905344" y="527418"/>
                  </a:lnTo>
                  <a:lnTo>
                    <a:pt x="943597" y="556907"/>
                  </a:lnTo>
                  <a:lnTo>
                    <a:pt x="979347" y="589965"/>
                  </a:lnTo>
                  <a:lnTo>
                    <a:pt x="1012304" y="626529"/>
                  </a:lnTo>
                  <a:lnTo>
                    <a:pt x="1042174" y="666496"/>
                  </a:lnTo>
                  <a:lnTo>
                    <a:pt x="1068679" y="709803"/>
                  </a:lnTo>
                  <a:lnTo>
                    <a:pt x="1089520" y="751827"/>
                  </a:lnTo>
                  <a:lnTo>
                    <a:pt x="1106424" y="794766"/>
                  </a:lnTo>
                  <a:lnTo>
                    <a:pt x="1119466" y="838403"/>
                  </a:lnTo>
                  <a:lnTo>
                    <a:pt x="1128687" y="882497"/>
                  </a:lnTo>
                  <a:lnTo>
                    <a:pt x="1134173" y="926846"/>
                  </a:lnTo>
                  <a:lnTo>
                    <a:pt x="1135976" y="971219"/>
                  </a:lnTo>
                  <a:lnTo>
                    <a:pt x="1135976" y="737565"/>
                  </a:lnTo>
                  <a:lnTo>
                    <a:pt x="1111211" y="686396"/>
                  </a:lnTo>
                  <a:lnTo>
                    <a:pt x="1086104" y="644842"/>
                  </a:lnTo>
                  <a:lnTo>
                    <a:pt x="1058138" y="606069"/>
                  </a:lnTo>
                  <a:lnTo>
                    <a:pt x="1027544" y="570141"/>
                  </a:lnTo>
                  <a:lnTo>
                    <a:pt x="994524" y="537108"/>
                  </a:lnTo>
                  <a:lnTo>
                    <a:pt x="959281" y="507047"/>
                  </a:lnTo>
                  <a:lnTo>
                    <a:pt x="922032" y="480009"/>
                  </a:lnTo>
                  <a:lnTo>
                    <a:pt x="882992" y="456057"/>
                  </a:lnTo>
                  <a:lnTo>
                    <a:pt x="842352" y="435254"/>
                  </a:lnTo>
                  <a:lnTo>
                    <a:pt x="800328" y="417652"/>
                  </a:lnTo>
                  <a:lnTo>
                    <a:pt x="757135" y="403313"/>
                  </a:lnTo>
                  <a:lnTo>
                    <a:pt x="712978" y="392315"/>
                  </a:lnTo>
                  <a:lnTo>
                    <a:pt x="668058" y="384695"/>
                  </a:lnTo>
                  <a:lnTo>
                    <a:pt x="622592" y="380530"/>
                  </a:lnTo>
                  <a:lnTo>
                    <a:pt x="576795" y="379869"/>
                  </a:lnTo>
                  <a:lnTo>
                    <a:pt x="530860" y="382778"/>
                  </a:lnTo>
                  <a:lnTo>
                    <a:pt x="485000" y="389318"/>
                  </a:lnTo>
                  <a:lnTo>
                    <a:pt x="446887" y="397891"/>
                  </a:lnTo>
                  <a:lnTo>
                    <a:pt x="395020" y="303644"/>
                  </a:lnTo>
                  <a:lnTo>
                    <a:pt x="395020" y="404304"/>
                  </a:lnTo>
                  <a:lnTo>
                    <a:pt x="306552" y="452996"/>
                  </a:lnTo>
                  <a:lnTo>
                    <a:pt x="274624" y="470560"/>
                  </a:lnTo>
                  <a:lnTo>
                    <a:pt x="208381" y="350164"/>
                  </a:lnTo>
                  <a:lnTo>
                    <a:pt x="328764" y="283921"/>
                  </a:lnTo>
                  <a:lnTo>
                    <a:pt x="395020" y="404304"/>
                  </a:lnTo>
                  <a:lnTo>
                    <a:pt x="395020" y="303644"/>
                  </a:lnTo>
                  <a:lnTo>
                    <a:pt x="384175" y="283921"/>
                  </a:lnTo>
                  <a:lnTo>
                    <a:pt x="356489" y="233603"/>
                  </a:lnTo>
                  <a:lnTo>
                    <a:pt x="351269" y="229425"/>
                  </a:lnTo>
                  <a:lnTo>
                    <a:pt x="338912" y="225831"/>
                  </a:lnTo>
                  <a:lnTo>
                    <a:pt x="332257" y="226568"/>
                  </a:lnTo>
                  <a:lnTo>
                    <a:pt x="163703" y="319341"/>
                  </a:lnTo>
                  <a:lnTo>
                    <a:pt x="156337" y="325564"/>
                  </a:lnTo>
                  <a:lnTo>
                    <a:pt x="152095" y="333844"/>
                  </a:lnTo>
                  <a:lnTo>
                    <a:pt x="151257" y="343115"/>
                  </a:lnTo>
                  <a:lnTo>
                    <a:pt x="154139" y="352310"/>
                  </a:lnTo>
                  <a:lnTo>
                    <a:pt x="235178" y="499605"/>
                  </a:lnTo>
                  <a:lnTo>
                    <a:pt x="226212" y="506069"/>
                  </a:lnTo>
                  <a:lnTo>
                    <a:pt x="190271" y="536663"/>
                  </a:lnTo>
                  <a:lnTo>
                    <a:pt x="157251" y="569683"/>
                  </a:lnTo>
                  <a:lnTo>
                    <a:pt x="127177" y="604926"/>
                  </a:lnTo>
                  <a:lnTo>
                    <a:pt x="100139" y="642175"/>
                  </a:lnTo>
                  <a:lnTo>
                    <a:pt x="76187" y="681215"/>
                  </a:lnTo>
                  <a:lnTo>
                    <a:pt x="55384" y="721855"/>
                  </a:lnTo>
                  <a:lnTo>
                    <a:pt x="37782" y="763879"/>
                  </a:lnTo>
                  <a:lnTo>
                    <a:pt x="23456" y="807072"/>
                  </a:lnTo>
                  <a:lnTo>
                    <a:pt x="12446" y="851230"/>
                  </a:lnTo>
                  <a:lnTo>
                    <a:pt x="4826" y="896150"/>
                  </a:lnTo>
                  <a:lnTo>
                    <a:pt x="660" y="941616"/>
                  </a:lnTo>
                  <a:lnTo>
                    <a:pt x="0" y="987412"/>
                  </a:lnTo>
                  <a:lnTo>
                    <a:pt x="2908" y="1033348"/>
                  </a:lnTo>
                  <a:lnTo>
                    <a:pt x="9448" y="1079207"/>
                  </a:lnTo>
                  <a:lnTo>
                    <a:pt x="19685" y="1124775"/>
                  </a:lnTo>
                  <a:lnTo>
                    <a:pt x="33667" y="1169847"/>
                  </a:lnTo>
                  <a:lnTo>
                    <a:pt x="51460" y="1214221"/>
                  </a:lnTo>
                  <a:lnTo>
                    <a:pt x="73126" y="1257668"/>
                  </a:lnTo>
                  <a:lnTo>
                    <a:pt x="99656" y="1301356"/>
                  </a:lnTo>
                  <a:lnTo>
                    <a:pt x="129324" y="1341945"/>
                  </a:lnTo>
                  <a:lnTo>
                    <a:pt x="161874" y="1379372"/>
                  </a:lnTo>
                  <a:lnTo>
                    <a:pt x="197091" y="1413573"/>
                  </a:lnTo>
                  <a:lnTo>
                    <a:pt x="234708" y="1444472"/>
                  </a:lnTo>
                  <a:lnTo>
                    <a:pt x="274497" y="1472006"/>
                  </a:lnTo>
                  <a:lnTo>
                    <a:pt x="316204" y="1496085"/>
                  </a:lnTo>
                  <a:lnTo>
                    <a:pt x="359587" y="1516659"/>
                  </a:lnTo>
                  <a:lnTo>
                    <a:pt x="404418" y="1533652"/>
                  </a:lnTo>
                  <a:lnTo>
                    <a:pt x="450430" y="1546999"/>
                  </a:lnTo>
                  <a:lnTo>
                    <a:pt x="497382" y="1556613"/>
                  </a:lnTo>
                  <a:lnTo>
                    <a:pt x="545045" y="1562430"/>
                  </a:lnTo>
                  <a:lnTo>
                    <a:pt x="593166" y="1564386"/>
                  </a:lnTo>
                  <a:lnTo>
                    <a:pt x="641489" y="1562417"/>
                  </a:lnTo>
                  <a:lnTo>
                    <a:pt x="689775" y="1556435"/>
                  </a:lnTo>
                  <a:lnTo>
                    <a:pt x="737793" y="1546377"/>
                  </a:lnTo>
                  <a:lnTo>
                    <a:pt x="785304" y="1532178"/>
                  </a:lnTo>
                  <a:lnTo>
                    <a:pt x="826833" y="1515833"/>
                  </a:lnTo>
                  <a:lnTo>
                    <a:pt x="832065" y="1513776"/>
                  </a:lnTo>
                  <a:lnTo>
                    <a:pt x="877811" y="1491081"/>
                  </a:lnTo>
                  <a:lnTo>
                    <a:pt x="919378" y="1465973"/>
                  </a:lnTo>
                  <a:lnTo>
                    <a:pt x="958151" y="1438008"/>
                  </a:lnTo>
                  <a:lnTo>
                    <a:pt x="994079" y="1407414"/>
                  </a:lnTo>
                  <a:lnTo>
                    <a:pt x="1027112" y="1374394"/>
                  </a:lnTo>
                  <a:lnTo>
                    <a:pt x="1057173" y="1339151"/>
                  </a:lnTo>
                  <a:lnTo>
                    <a:pt x="1084211" y="1301902"/>
                  </a:lnTo>
                  <a:lnTo>
                    <a:pt x="1108163" y="1262862"/>
                  </a:lnTo>
                  <a:lnTo>
                    <a:pt x="1128966" y="1222222"/>
                  </a:lnTo>
                  <a:lnTo>
                    <a:pt x="1146568" y="1180198"/>
                  </a:lnTo>
                  <a:lnTo>
                    <a:pt x="1160907" y="1137005"/>
                  </a:lnTo>
                  <a:lnTo>
                    <a:pt x="1171905" y="1092847"/>
                  </a:lnTo>
                  <a:lnTo>
                    <a:pt x="1179525" y="1047927"/>
                  </a:lnTo>
                  <a:lnTo>
                    <a:pt x="1183690" y="1002461"/>
                  </a:lnTo>
                  <a:lnTo>
                    <a:pt x="1184351" y="956665"/>
                  </a:lnTo>
                  <a:close/>
                </a:path>
              </a:pathLst>
            </a:custGeom>
            <a:solidFill>
              <a:srgbClr val="C18D46"/>
            </a:solidFill>
          </p:spPr>
          <p:txBody>
            <a:bodyPr wrap="square" lIns="0" tIns="0" rIns="0" bIns="0" rtlCol="0"/>
            <a:lstStyle/>
            <a:p>
              <a:endParaRPr sz="1500"/>
            </a:p>
          </p:txBody>
        </p:sp>
        <p:pic>
          <p:nvPicPr>
            <p:cNvPr id="13" name="object 13"/>
            <p:cNvPicPr/>
            <p:nvPr/>
          </p:nvPicPr>
          <p:blipFill>
            <a:blip r:embed="rId6" cstate="print"/>
            <a:stretch>
              <a:fillRect/>
            </a:stretch>
          </p:blipFill>
          <p:spPr>
            <a:xfrm>
              <a:off x="12457942" y="4879840"/>
              <a:ext cx="171286" cy="288066"/>
            </a:xfrm>
            <a:prstGeom prst="rect">
              <a:avLst/>
            </a:prstGeom>
          </p:spPr>
        </p:pic>
      </p:grpSp>
      <p:sp>
        <p:nvSpPr>
          <p:cNvPr id="14" name="object 14">
            <a:extLst>
              <a:ext uri="{C183D7F6-B498-43B3-948B-1728B52AA6E4}">
                <adec:decorative xmlns:adec="http://schemas.microsoft.com/office/drawing/2017/decorative" val="1"/>
              </a:ext>
            </a:extLst>
          </p:cNvPr>
          <p:cNvSpPr/>
          <p:nvPr/>
        </p:nvSpPr>
        <p:spPr>
          <a:xfrm>
            <a:off x="7376911" y="1651000"/>
            <a:ext cx="922867" cy="1437746"/>
          </a:xfrm>
          <a:custGeom>
            <a:avLst/>
            <a:gdLst/>
            <a:ahLst/>
            <a:cxnLst/>
            <a:rect l="l" t="t" r="r" b="b"/>
            <a:pathLst>
              <a:path w="1107440" h="1725295">
                <a:moveTo>
                  <a:pt x="549579" y="1478038"/>
                </a:moveTo>
                <a:lnTo>
                  <a:pt x="549567" y="635647"/>
                </a:lnTo>
                <a:lnTo>
                  <a:pt x="223659" y="635533"/>
                </a:lnTo>
                <a:lnTo>
                  <a:pt x="223659" y="1339062"/>
                </a:lnTo>
                <a:lnTo>
                  <a:pt x="216027" y="1346695"/>
                </a:lnTo>
                <a:lnTo>
                  <a:pt x="197358" y="1346695"/>
                </a:lnTo>
                <a:lnTo>
                  <a:pt x="189725" y="1339062"/>
                </a:lnTo>
                <a:lnTo>
                  <a:pt x="189725" y="635533"/>
                </a:lnTo>
                <a:lnTo>
                  <a:pt x="87223" y="635533"/>
                </a:lnTo>
                <a:lnTo>
                  <a:pt x="87210" y="1478038"/>
                </a:lnTo>
                <a:lnTo>
                  <a:pt x="93903" y="1526070"/>
                </a:lnTo>
                <a:lnTo>
                  <a:pt x="112522" y="1567878"/>
                </a:lnTo>
                <a:lnTo>
                  <a:pt x="140868" y="1600923"/>
                </a:lnTo>
                <a:lnTo>
                  <a:pt x="176745" y="1622628"/>
                </a:lnTo>
                <a:lnTo>
                  <a:pt x="217970" y="1630426"/>
                </a:lnTo>
                <a:lnTo>
                  <a:pt x="418820" y="1630426"/>
                </a:lnTo>
                <a:lnTo>
                  <a:pt x="460032" y="1622628"/>
                </a:lnTo>
                <a:lnTo>
                  <a:pt x="495909" y="1600923"/>
                </a:lnTo>
                <a:lnTo>
                  <a:pt x="524256" y="1567878"/>
                </a:lnTo>
                <a:lnTo>
                  <a:pt x="542874" y="1526070"/>
                </a:lnTo>
                <a:lnTo>
                  <a:pt x="549579" y="1478038"/>
                </a:lnTo>
                <a:close/>
              </a:path>
              <a:path w="1107440" h="1725295">
                <a:moveTo>
                  <a:pt x="636765" y="1534591"/>
                </a:moveTo>
                <a:lnTo>
                  <a:pt x="636689" y="611505"/>
                </a:lnTo>
                <a:lnTo>
                  <a:pt x="634149" y="571423"/>
                </a:lnTo>
                <a:lnTo>
                  <a:pt x="628980" y="532472"/>
                </a:lnTo>
                <a:lnTo>
                  <a:pt x="618274" y="487006"/>
                </a:lnTo>
                <a:lnTo>
                  <a:pt x="599617" y="438124"/>
                </a:lnTo>
                <a:lnTo>
                  <a:pt x="588213" y="418769"/>
                </a:lnTo>
                <a:lnTo>
                  <a:pt x="588213" y="1534591"/>
                </a:lnTo>
                <a:lnTo>
                  <a:pt x="580961" y="1579448"/>
                </a:lnTo>
                <a:lnTo>
                  <a:pt x="560768" y="1618449"/>
                </a:lnTo>
                <a:lnTo>
                  <a:pt x="529996" y="1649222"/>
                </a:lnTo>
                <a:lnTo>
                  <a:pt x="491007" y="1669415"/>
                </a:lnTo>
                <a:lnTo>
                  <a:pt x="446151" y="1676666"/>
                </a:lnTo>
                <a:lnTo>
                  <a:pt x="190627" y="1676666"/>
                </a:lnTo>
                <a:lnTo>
                  <a:pt x="145770" y="1669415"/>
                </a:lnTo>
                <a:lnTo>
                  <a:pt x="106781" y="1649222"/>
                </a:lnTo>
                <a:lnTo>
                  <a:pt x="76009" y="1618449"/>
                </a:lnTo>
                <a:lnTo>
                  <a:pt x="55816" y="1579448"/>
                </a:lnTo>
                <a:lnTo>
                  <a:pt x="48564" y="1534591"/>
                </a:lnTo>
                <a:lnTo>
                  <a:pt x="48679" y="611505"/>
                </a:lnTo>
                <a:lnTo>
                  <a:pt x="51752" y="568566"/>
                </a:lnTo>
                <a:lnTo>
                  <a:pt x="59690" y="521373"/>
                </a:lnTo>
                <a:lnTo>
                  <a:pt x="77127" y="467766"/>
                </a:lnTo>
                <a:lnTo>
                  <a:pt x="108292" y="413550"/>
                </a:lnTo>
                <a:lnTo>
                  <a:pt x="140271" y="378536"/>
                </a:lnTo>
                <a:lnTo>
                  <a:pt x="174752" y="352158"/>
                </a:lnTo>
                <a:lnTo>
                  <a:pt x="208940" y="333260"/>
                </a:lnTo>
                <a:lnTo>
                  <a:pt x="256413" y="315010"/>
                </a:lnTo>
                <a:lnTo>
                  <a:pt x="256413" y="64516"/>
                </a:lnTo>
                <a:lnTo>
                  <a:pt x="206654" y="64516"/>
                </a:lnTo>
                <a:lnTo>
                  <a:pt x="205498" y="63360"/>
                </a:lnTo>
                <a:lnTo>
                  <a:pt x="205498" y="49707"/>
                </a:lnTo>
                <a:lnTo>
                  <a:pt x="206654" y="48564"/>
                </a:lnTo>
                <a:lnTo>
                  <a:pt x="449897" y="48564"/>
                </a:lnTo>
                <a:lnTo>
                  <a:pt x="451053" y="49707"/>
                </a:lnTo>
                <a:lnTo>
                  <a:pt x="451053" y="63360"/>
                </a:lnTo>
                <a:lnTo>
                  <a:pt x="449897" y="64516"/>
                </a:lnTo>
                <a:lnTo>
                  <a:pt x="390258" y="64516"/>
                </a:lnTo>
                <a:lnTo>
                  <a:pt x="390258" y="317728"/>
                </a:lnTo>
                <a:lnTo>
                  <a:pt x="435533" y="336918"/>
                </a:lnTo>
                <a:lnTo>
                  <a:pt x="500938" y="382727"/>
                </a:lnTo>
                <a:lnTo>
                  <a:pt x="531279" y="417347"/>
                </a:lnTo>
                <a:lnTo>
                  <a:pt x="560908" y="470662"/>
                </a:lnTo>
                <a:lnTo>
                  <a:pt x="577507" y="523201"/>
                </a:lnTo>
                <a:lnTo>
                  <a:pt x="585114" y="569353"/>
                </a:lnTo>
                <a:lnTo>
                  <a:pt x="588022" y="608723"/>
                </a:lnTo>
                <a:lnTo>
                  <a:pt x="588213" y="1534591"/>
                </a:lnTo>
                <a:lnTo>
                  <a:pt x="588213" y="418769"/>
                </a:lnTo>
                <a:lnTo>
                  <a:pt x="539153" y="352158"/>
                </a:lnTo>
                <a:lnTo>
                  <a:pt x="505269" y="323126"/>
                </a:lnTo>
                <a:lnTo>
                  <a:pt x="471106" y="300951"/>
                </a:lnTo>
                <a:lnTo>
                  <a:pt x="438810" y="284784"/>
                </a:lnTo>
                <a:lnTo>
                  <a:pt x="438810" y="113068"/>
                </a:lnTo>
                <a:lnTo>
                  <a:pt x="448627" y="113068"/>
                </a:lnTo>
                <a:lnTo>
                  <a:pt x="468477" y="109042"/>
                </a:lnTo>
                <a:lnTo>
                  <a:pt x="484670" y="98094"/>
                </a:lnTo>
                <a:lnTo>
                  <a:pt x="495592" y="81902"/>
                </a:lnTo>
                <a:lnTo>
                  <a:pt x="499605" y="62090"/>
                </a:lnTo>
                <a:lnTo>
                  <a:pt x="499605" y="50977"/>
                </a:lnTo>
                <a:lnTo>
                  <a:pt x="499110" y="48564"/>
                </a:lnTo>
                <a:lnTo>
                  <a:pt x="495592" y="31153"/>
                </a:lnTo>
                <a:lnTo>
                  <a:pt x="484657" y="14947"/>
                </a:lnTo>
                <a:lnTo>
                  <a:pt x="468452" y="4013"/>
                </a:lnTo>
                <a:lnTo>
                  <a:pt x="448627" y="0"/>
                </a:lnTo>
                <a:lnTo>
                  <a:pt x="207924" y="0"/>
                </a:lnTo>
                <a:lnTo>
                  <a:pt x="188099" y="4013"/>
                </a:lnTo>
                <a:lnTo>
                  <a:pt x="171894" y="14947"/>
                </a:lnTo>
                <a:lnTo>
                  <a:pt x="160959" y="31153"/>
                </a:lnTo>
                <a:lnTo>
                  <a:pt x="156946" y="50977"/>
                </a:lnTo>
                <a:lnTo>
                  <a:pt x="156946" y="62090"/>
                </a:lnTo>
                <a:lnTo>
                  <a:pt x="160959" y="81915"/>
                </a:lnTo>
                <a:lnTo>
                  <a:pt x="171869" y="98094"/>
                </a:lnTo>
                <a:lnTo>
                  <a:pt x="188061" y="109042"/>
                </a:lnTo>
                <a:lnTo>
                  <a:pt x="207860" y="113068"/>
                </a:lnTo>
                <a:lnTo>
                  <a:pt x="207860" y="280822"/>
                </a:lnTo>
                <a:lnTo>
                  <a:pt x="138214" y="318223"/>
                </a:lnTo>
                <a:lnTo>
                  <a:pt x="102603" y="347230"/>
                </a:lnTo>
                <a:lnTo>
                  <a:pt x="69443" y="384416"/>
                </a:lnTo>
                <a:lnTo>
                  <a:pt x="38900" y="434835"/>
                </a:lnTo>
                <a:lnTo>
                  <a:pt x="19265" y="485368"/>
                </a:lnTo>
                <a:lnTo>
                  <a:pt x="8013" y="532333"/>
                </a:lnTo>
                <a:lnTo>
                  <a:pt x="2628" y="572046"/>
                </a:lnTo>
                <a:lnTo>
                  <a:pt x="88" y="611505"/>
                </a:lnTo>
                <a:lnTo>
                  <a:pt x="0" y="1534591"/>
                </a:lnTo>
                <a:lnTo>
                  <a:pt x="5041" y="1578254"/>
                </a:lnTo>
                <a:lnTo>
                  <a:pt x="19405" y="1618348"/>
                </a:lnTo>
                <a:lnTo>
                  <a:pt x="41935" y="1653755"/>
                </a:lnTo>
                <a:lnTo>
                  <a:pt x="71475" y="1683283"/>
                </a:lnTo>
                <a:lnTo>
                  <a:pt x="106870" y="1705813"/>
                </a:lnTo>
                <a:lnTo>
                  <a:pt x="146977" y="1720176"/>
                </a:lnTo>
                <a:lnTo>
                  <a:pt x="190627" y="1725218"/>
                </a:lnTo>
                <a:lnTo>
                  <a:pt x="446151" y="1725218"/>
                </a:lnTo>
                <a:lnTo>
                  <a:pt x="489800" y="1720176"/>
                </a:lnTo>
                <a:lnTo>
                  <a:pt x="529907" y="1705813"/>
                </a:lnTo>
                <a:lnTo>
                  <a:pt x="565302" y="1683283"/>
                </a:lnTo>
                <a:lnTo>
                  <a:pt x="571919" y="1676666"/>
                </a:lnTo>
                <a:lnTo>
                  <a:pt x="594829" y="1653755"/>
                </a:lnTo>
                <a:lnTo>
                  <a:pt x="617359" y="1618348"/>
                </a:lnTo>
                <a:lnTo>
                  <a:pt x="631723" y="1578254"/>
                </a:lnTo>
                <a:lnTo>
                  <a:pt x="636765" y="1534591"/>
                </a:lnTo>
                <a:close/>
              </a:path>
              <a:path w="1107440" h="1725295">
                <a:moveTo>
                  <a:pt x="1035913" y="1324165"/>
                </a:moveTo>
                <a:lnTo>
                  <a:pt x="823976" y="1322387"/>
                </a:lnTo>
                <a:lnTo>
                  <a:pt x="839571" y="1502244"/>
                </a:lnTo>
                <a:lnTo>
                  <a:pt x="836129" y="1506334"/>
                </a:lnTo>
                <a:lnTo>
                  <a:pt x="820508" y="1507693"/>
                </a:lnTo>
                <a:lnTo>
                  <a:pt x="816419" y="1504251"/>
                </a:lnTo>
                <a:lnTo>
                  <a:pt x="800633" y="1322197"/>
                </a:lnTo>
                <a:lnTo>
                  <a:pt x="751382" y="1321777"/>
                </a:lnTo>
                <a:lnTo>
                  <a:pt x="772909" y="1560677"/>
                </a:lnTo>
                <a:lnTo>
                  <a:pt x="827239" y="1581734"/>
                </a:lnTo>
                <a:lnTo>
                  <a:pt x="905433" y="1590243"/>
                </a:lnTo>
                <a:lnTo>
                  <a:pt x="939126" y="1586484"/>
                </a:lnTo>
                <a:lnTo>
                  <a:pt x="968730" y="1579372"/>
                </a:lnTo>
                <a:lnTo>
                  <a:pt x="993940" y="1570291"/>
                </a:lnTo>
                <a:lnTo>
                  <a:pt x="1014463" y="1560664"/>
                </a:lnTo>
                <a:lnTo>
                  <a:pt x="1035913" y="1324165"/>
                </a:lnTo>
                <a:close/>
              </a:path>
              <a:path w="1107440" h="1725295">
                <a:moveTo>
                  <a:pt x="1107198" y="1264018"/>
                </a:moveTo>
                <a:lnTo>
                  <a:pt x="1104963" y="1257312"/>
                </a:lnTo>
                <a:lnTo>
                  <a:pt x="1095857" y="1247241"/>
                </a:lnTo>
                <a:lnTo>
                  <a:pt x="1089393" y="1244346"/>
                </a:lnTo>
                <a:lnTo>
                  <a:pt x="1055827" y="1244066"/>
                </a:lnTo>
                <a:lnTo>
                  <a:pt x="1055827" y="1292631"/>
                </a:lnTo>
                <a:lnTo>
                  <a:pt x="1029385" y="1581353"/>
                </a:lnTo>
                <a:lnTo>
                  <a:pt x="1026426" y="1583016"/>
                </a:lnTo>
                <a:lnTo>
                  <a:pt x="994816" y="1596732"/>
                </a:lnTo>
                <a:lnTo>
                  <a:pt x="954709" y="1608328"/>
                </a:lnTo>
                <a:lnTo>
                  <a:pt x="906868" y="1614462"/>
                </a:lnTo>
                <a:lnTo>
                  <a:pt x="848410" y="1611172"/>
                </a:lnTo>
                <a:lnTo>
                  <a:pt x="799896" y="1599209"/>
                </a:lnTo>
                <a:lnTo>
                  <a:pt x="762774" y="1583893"/>
                </a:lnTo>
                <a:lnTo>
                  <a:pt x="757986" y="1581251"/>
                </a:lnTo>
                <a:lnTo>
                  <a:pt x="731507" y="1289939"/>
                </a:lnTo>
                <a:lnTo>
                  <a:pt x="1055827" y="1292631"/>
                </a:lnTo>
                <a:lnTo>
                  <a:pt x="1055827" y="1244066"/>
                </a:lnTo>
                <a:lnTo>
                  <a:pt x="698220" y="1241082"/>
                </a:lnTo>
                <a:lnTo>
                  <a:pt x="691692" y="1243952"/>
                </a:lnTo>
                <a:lnTo>
                  <a:pt x="682396" y="1254036"/>
                </a:lnTo>
                <a:lnTo>
                  <a:pt x="680097" y="1260805"/>
                </a:lnTo>
                <a:lnTo>
                  <a:pt x="720318" y="1703158"/>
                </a:lnTo>
                <a:lnTo>
                  <a:pt x="722807" y="1711883"/>
                </a:lnTo>
                <a:lnTo>
                  <a:pt x="728129" y="1718868"/>
                </a:lnTo>
                <a:lnTo>
                  <a:pt x="735584" y="1723529"/>
                </a:lnTo>
                <a:lnTo>
                  <a:pt x="744486" y="1725218"/>
                </a:lnTo>
                <a:lnTo>
                  <a:pt x="1042835" y="1725218"/>
                </a:lnTo>
                <a:lnTo>
                  <a:pt x="1069441" y="1676666"/>
                </a:lnTo>
                <a:lnTo>
                  <a:pt x="1104836" y="1289939"/>
                </a:lnTo>
                <a:lnTo>
                  <a:pt x="1107198" y="1264018"/>
                </a:lnTo>
                <a:close/>
              </a:path>
            </a:pathLst>
          </a:custGeom>
          <a:solidFill>
            <a:srgbClr val="C18D46"/>
          </a:solidFill>
        </p:spPr>
        <p:txBody>
          <a:bodyPr wrap="square" lIns="0" tIns="0" rIns="0" bIns="0" rtlCol="0"/>
          <a:lstStyle/>
          <a:p>
            <a:endParaRPr sz="1500"/>
          </a:p>
        </p:txBody>
      </p:sp>
      <p:sp>
        <p:nvSpPr>
          <p:cNvPr id="15" name="object 15">
            <a:extLst>
              <a:ext uri="{C183D7F6-B498-43B3-948B-1728B52AA6E4}">
                <adec:decorative xmlns:adec="http://schemas.microsoft.com/office/drawing/2017/decorative" val="1"/>
              </a:ext>
            </a:extLst>
          </p:cNvPr>
          <p:cNvSpPr/>
          <p:nvPr/>
        </p:nvSpPr>
        <p:spPr>
          <a:xfrm>
            <a:off x="9592014" y="1865936"/>
            <a:ext cx="1084263" cy="1222904"/>
          </a:xfrm>
          <a:custGeom>
            <a:avLst/>
            <a:gdLst/>
            <a:ahLst/>
            <a:cxnLst/>
            <a:rect l="l" t="t" r="r" b="b"/>
            <a:pathLst>
              <a:path w="1301115" h="1467485">
                <a:moveTo>
                  <a:pt x="391845" y="1182039"/>
                </a:moveTo>
                <a:lnTo>
                  <a:pt x="381152" y="1130922"/>
                </a:lnTo>
                <a:lnTo>
                  <a:pt x="368617" y="1090002"/>
                </a:lnTo>
                <a:lnTo>
                  <a:pt x="354088" y="1049756"/>
                </a:lnTo>
                <a:lnTo>
                  <a:pt x="337591" y="1010335"/>
                </a:lnTo>
                <a:lnTo>
                  <a:pt x="320763" y="974966"/>
                </a:lnTo>
                <a:lnTo>
                  <a:pt x="302323" y="940358"/>
                </a:lnTo>
                <a:lnTo>
                  <a:pt x="282321" y="906602"/>
                </a:lnTo>
                <a:lnTo>
                  <a:pt x="260819" y="873848"/>
                </a:lnTo>
                <a:lnTo>
                  <a:pt x="245237" y="863752"/>
                </a:lnTo>
                <a:lnTo>
                  <a:pt x="235927" y="863841"/>
                </a:lnTo>
                <a:lnTo>
                  <a:pt x="227050" y="867638"/>
                </a:lnTo>
                <a:lnTo>
                  <a:pt x="220357" y="874572"/>
                </a:lnTo>
                <a:lnTo>
                  <a:pt x="216954" y="883234"/>
                </a:lnTo>
                <a:lnTo>
                  <a:pt x="217055" y="892543"/>
                </a:lnTo>
                <a:lnTo>
                  <a:pt x="220853" y="901407"/>
                </a:lnTo>
                <a:lnTo>
                  <a:pt x="241134" y="932319"/>
                </a:lnTo>
                <a:lnTo>
                  <a:pt x="260007" y="964158"/>
                </a:lnTo>
                <a:lnTo>
                  <a:pt x="293281" y="1030185"/>
                </a:lnTo>
                <a:lnTo>
                  <a:pt x="308851" y="1067384"/>
                </a:lnTo>
                <a:lnTo>
                  <a:pt x="322567" y="1105357"/>
                </a:lnTo>
                <a:lnTo>
                  <a:pt x="334378" y="1143977"/>
                </a:lnTo>
                <a:lnTo>
                  <a:pt x="344258" y="1183119"/>
                </a:lnTo>
                <a:lnTo>
                  <a:pt x="347472" y="1190828"/>
                </a:lnTo>
                <a:lnTo>
                  <a:pt x="352894" y="1196797"/>
                </a:lnTo>
                <a:lnTo>
                  <a:pt x="359905" y="1200670"/>
                </a:lnTo>
                <a:lnTo>
                  <a:pt x="367919" y="1202042"/>
                </a:lnTo>
                <a:lnTo>
                  <a:pt x="369697" y="1202042"/>
                </a:lnTo>
                <a:lnTo>
                  <a:pt x="373303" y="1201432"/>
                </a:lnTo>
                <a:lnTo>
                  <a:pt x="382092" y="1197483"/>
                </a:lnTo>
                <a:lnTo>
                  <a:pt x="388467" y="1190713"/>
                </a:lnTo>
                <a:lnTo>
                  <a:pt x="391845" y="1182039"/>
                </a:lnTo>
                <a:close/>
              </a:path>
              <a:path w="1301115" h="1467485">
                <a:moveTo>
                  <a:pt x="411467" y="1299794"/>
                </a:moveTo>
                <a:lnTo>
                  <a:pt x="405942" y="1241767"/>
                </a:lnTo>
                <a:lnTo>
                  <a:pt x="379476" y="1219898"/>
                </a:lnTo>
                <a:lnTo>
                  <a:pt x="370243" y="1222692"/>
                </a:lnTo>
                <a:lnTo>
                  <a:pt x="363042" y="1228610"/>
                </a:lnTo>
                <a:lnTo>
                  <a:pt x="358597" y="1236776"/>
                </a:lnTo>
                <a:lnTo>
                  <a:pt x="357593" y="1246365"/>
                </a:lnTo>
                <a:lnTo>
                  <a:pt x="363118" y="1304404"/>
                </a:lnTo>
                <a:lnTo>
                  <a:pt x="365645" y="1313141"/>
                </a:lnTo>
                <a:lnTo>
                  <a:pt x="370992" y="1320101"/>
                </a:lnTo>
                <a:lnTo>
                  <a:pt x="378434" y="1324711"/>
                </a:lnTo>
                <a:lnTo>
                  <a:pt x="387261" y="1326375"/>
                </a:lnTo>
                <a:lnTo>
                  <a:pt x="389597" y="1326261"/>
                </a:lnTo>
                <a:lnTo>
                  <a:pt x="398818" y="1323467"/>
                </a:lnTo>
                <a:lnTo>
                  <a:pt x="406006" y="1317561"/>
                </a:lnTo>
                <a:lnTo>
                  <a:pt x="410451" y="1309382"/>
                </a:lnTo>
                <a:lnTo>
                  <a:pt x="411467" y="1299794"/>
                </a:lnTo>
                <a:close/>
              </a:path>
              <a:path w="1301115" h="1467485">
                <a:moveTo>
                  <a:pt x="746836" y="525475"/>
                </a:moveTo>
                <a:lnTo>
                  <a:pt x="744588" y="523227"/>
                </a:lnTo>
                <a:lnTo>
                  <a:pt x="741845" y="523227"/>
                </a:lnTo>
                <a:lnTo>
                  <a:pt x="633209" y="523227"/>
                </a:lnTo>
                <a:lnTo>
                  <a:pt x="633209" y="411848"/>
                </a:lnTo>
                <a:lnTo>
                  <a:pt x="630961" y="409600"/>
                </a:lnTo>
                <a:lnTo>
                  <a:pt x="538746" y="409600"/>
                </a:lnTo>
                <a:lnTo>
                  <a:pt x="536498" y="411848"/>
                </a:lnTo>
                <a:lnTo>
                  <a:pt x="536498" y="523227"/>
                </a:lnTo>
                <a:lnTo>
                  <a:pt x="425119" y="523227"/>
                </a:lnTo>
                <a:lnTo>
                  <a:pt x="422871" y="525475"/>
                </a:lnTo>
                <a:lnTo>
                  <a:pt x="422871" y="617689"/>
                </a:lnTo>
                <a:lnTo>
                  <a:pt x="425119" y="619937"/>
                </a:lnTo>
                <a:lnTo>
                  <a:pt x="536498" y="619937"/>
                </a:lnTo>
                <a:lnTo>
                  <a:pt x="536498" y="731316"/>
                </a:lnTo>
                <a:lnTo>
                  <a:pt x="538746" y="733564"/>
                </a:lnTo>
                <a:lnTo>
                  <a:pt x="630961" y="733564"/>
                </a:lnTo>
                <a:lnTo>
                  <a:pt x="633209" y="731316"/>
                </a:lnTo>
                <a:lnTo>
                  <a:pt x="633209" y="619937"/>
                </a:lnTo>
                <a:lnTo>
                  <a:pt x="744588" y="619937"/>
                </a:lnTo>
                <a:lnTo>
                  <a:pt x="746836" y="617689"/>
                </a:lnTo>
                <a:lnTo>
                  <a:pt x="746836" y="525475"/>
                </a:lnTo>
                <a:close/>
              </a:path>
              <a:path w="1301115" h="1467485">
                <a:moveTo>
                  <a:pt x="931951" y="571576"/>
                </a:moveTo>
                <a:lnTo>
                  <a:pt x="928331" y="522287"/>
                </a:lnTo>
                <a:lnTo>
                  <a:pt x="917790" y="475221"/>
                </a:lnTo>
                <a:lnTo>
                  <a:pt x="900861" y="430898"/>
                </a:lnTo>
                <a:lnTo>
                  <a:pt x="883399" y="399453"/>
                </a:lnTo>
                <a:lnTo>
                  <a:pt x="883399" y="571576"/>
                </a:lnTo>
                <a:lnTo>
                  <a:pt x="879665" y="617816"/>
                </a:lnTo>
                <a:lnTo>
                  <a:pt x="868832" y="661708"/>
                </a:lnTo>
                <a:lnTo>
                  <a:pt x="851496" y="702652"/>
                </a:lnTo>
                <a:lnTo>
                  <a:pt x="828255" y="740067"/>
                </a:lnTo>
                <a:lnTo>
                  <a:pt x="799706" y="773341"/>
                </a:lnTo>
                <a:lnTo>
                  <a:pt x="766432" y="801890"/>
                </a:lnTo>
                <a:lnTo>
                  <a:pt x="729018" y="825131"/>
                </a:lnTo>
                <a:lnTo>
                  <a:pt x="688073" y="842467"/>
                </a:lnTo>
                <a:lnTo>
                  <a:pt x="644182" y="853300"/>
                </a:lnTo>
                <a:lnTo>
                  <a:pt x="597941" y="857034"/>
                </a:lnTo>
                <a:lnTo>
                  <a:pt x="551700" y="853300"/>
                </a:lnTo>
                <a:lnTo>
                  <a:pt x="507809" y="842467"/>
                </a:lnTo>
                <a:lnTo>
                  <a:pt x="466877" y="825131"/>
                </a:lnTo>
                <a:lnTo>
                  <a:pt x="429463" y="801890"/>
                </a:lnTo>
                <a:lnTo>
                  <a:pt x="396189" y="773341"/>
                </a:lnTo>
                <a:lnTo>
                  <a:pt x="367639" y="740067"/>
                </a:lnTo>
                <a:lnTo>
                  <a:pt x="344398" y="702652"/>
                </a:lnTo>
                <a:lnTo>
                  <a:pt x="327063" y="661708"/>
                </a:lnTo>
                <a:lnTo>
                  <a:pt x="316230" y="617816"/>
                </a:lnTo>
                <a:lnTo>
                  <a:pt x="312483" y="571576"/>
                </a:lnTo>
                <a:lnTo>
                  <a:pt x="316230" y="525335"/>
                </a:lnTo>
                <a:lnTo>
                  <a:pt x="327063" y="481444"/>
                </a:lnTo>
                <a:lnTo>
                  <a:pt x="344398" y="440512"/>
                </a:lnTo>
                <a:lnTo>
                  <a:pt x="367639" y="403098"/>
                </a:lnTo>
                <a:lnTo>
                  <a:pt x="396189" y="369824"/>
                </a:lnTo>
                <a:lnTo>
                  <a:pt x="429463" y="341274"/>
                </a:lnTo>
                <a:lnTo>
                  <a:pt x="466877" y="318033"/>
                </a:lnTo>
                <a:lnTo>
                  <a:pt x="507809" y="300697"/>
                </a:lnTo>
                <a:lnTo>
                  <a:pt x="551700" y="289864"/>
                </a:lnTo>
                <a:lnTo>
                  <a:pt x="597941" y="286118"/>
                </a:lnTo>
                <a:lnTo>
                  <a:pt x="644182" y="289864"/>
                </a:lnTo>
                <a:lnTo>
                  <a:pt x="688073" y="300697"/>
                </a:lnTo>
                <a:lnTo>
                  <a:pt x="729018" y="318033"/>
                </a:lnTo>
                <a:lnTo>
                  <a:pt x="766432" y="341274"/>
                </a:lnTo>
                <a:lnTo>
                  <a:pt x="799706" y="369824"/>
                </a:lnTo>
                <a:lnTo>
                  <a:pt x="828255" y="403098"/>
                </a:lnTo>
                <a:lnTo>
                  <a:pt x="851496" y="440512"/>
                </a:lnTo>
                <a:lnTo>
                  <a:pt x="868832" y="481444"/>
                </a:lnTo>
                <a:lnTo>
                  <a:pt x="879665" y="525335"/>
                </a:lnTo>
                <a:lnTo>
                  <a:pt x="883399" y="571576"/>
                </a:lnTo>
                <a:lnTo>
                  <a:pt x="883399" y="399453"/>
                </a:lnTo>
                <a:lnTo>
                  <a:pt x="849934" y="352564"/>
                </a:lnTo>
                <a:lnTo>
                  <a:pt x="816965" y="319595"/>
                </a:lnTo>
                <a:lnTo>
                  <a:pt x="779691" y="291452"/>
                </a:lnTo>
                <a:lnTo>
                  <a:pt x="770077" y="286118"/>
                </a:lnTo>
                <a:lnTo>
                  <a:pt x="738632" y="268668"/>
                </a:lnTo>
                <a:lnTo>
                  <a:pt x="694309" y="251739"/>
                </a:lnTo>
                <a:lnTo>
                  <a:pt x="647242" y="241198"/>
                </a:lnTo>
                <a:lnTo>
                  <a:pt x="597941" y="237566"/>
                </a:lnTo>
                <a:lnTo>
                  <a:pt x="548652" y="241198"/>
                </a:lnTo>
                <a:lnTo>
                  <a:pt x="501586" y="251739"/>
                </a:lnTo>
                <a:lnTo>
                  <a:pt x="457263" y="268668"/>
                </a:lnTo>
                <a:lnTo>
                  <a:pt x="416204" y="291452"/>
                </a:lnTo>
                <a:lnTo>
                  <a:pt x="378929" y="319595"/>
                </a:lnTo>
                <a:lnTo>
                  <a:pt x="345960" y="352564"/>
                </a:lnTo>
                <a:lnTo>
                  <a:pt x="317817" y="389839"/>
                </a:lnTo>
                <a:lnTo>
                  <a:pt x="295033" y="430898"/>
                </a:lnTo>
                <a:lnTo>
                  <a:pt x="278104" y="475221"/>
                </a:lnTo>
                <a:lnTo>
                  <a:pt x="267563" y="522287"/>
                </a:lnTo>
                <a:lnTo>
                  <a:pt x="263931" y="571576"/>
                </a:lnTo>
                <a:lnTo>
                  <a:pt x="267563" y="620877"/>
                </a:lnTo>
                <a:lnTo>
                  <a:pt x="278104" y="667943"/>
                </a:lnTo>
                <a:lnTo>
                  <a:pt x="295033" y="712266"/>
                </a:lnTo>
                <a:lnTo>
                  <a:pt x="317817" y="753325"/>
                </a:lnTo>
                <a:lnTo>
                  <a:pt x="345960" y="790600"/>
                </a:lnTo>
                <a:lnTo>
                  <a:pt x="378929" y="823569"/>
                </a:lnTo>
                <a:lnTo>
                  <a:pt x="416204" y="851700"/>
                </a:lnTo>
                <a:lnTo>
                  <a:pt x="457263" y="874496"/>
                </a:lnTo>
                <a:lnTo>
                  <a:pt x="501586" y="891425"/>
                </a:lnTo>
                <a:lnTo>
                  <a:pt x="548652" y="901966"/>
                </a:lnTo>
                <a:lnTo>
                  <a:pt x="597941" y="905586"/>
                </a:lnTo>
                <a:lnTo>
                  <a:pt x="647242" y="901966"/>
                </a:lnTo>
                <a:lnTo>
                  <a:pt x="694309" y="891425"/>
                </a:lnTo>
                <a:lnTo>
                  <a:pt x="738632" y="874496"/>
                </a:lnTo>
                <a:lnTo>
                  <a:pt x="770077" y="857034"/>
                </a:lnTo>
                <a:lnTo>
                  <a:pt x="779691" y="851700"/>
                </a:lnTo>
                <a:lnTo>
                  <a:pt x="816965" y="823569"/>
                </a:lnTo>
                <a:lnTo>
                  <a:pt x="849934" y="790600"/>
                </a:lnTo>
                <a:lnTo>
                  <a:pt x="878065" y="753325"/>
                </a:lnTo>
                <a:lnTo>
                  <a:pt x="900861" y="712266"/>
                </a:lnTo>
                <a:lnTo>
                  <a:pt x="917790" y="667943"/>
                </a:lnTo>
                <a:lnTo>
                  <a:pt x="928331" y="620877"/>
                </a:lnTo>
                <a:lnTo>
                  <a:pt x="931951" y="571576"/>
                </a:lnTo>
                <a:close/>
              </a:path>
              <a:path w="1301115" h="1467485">
                <a:moveTo>
                  <a:pt x="1301038" y="783386"/>
                </a:moveTo>
                <a:lnTo>
                  <a:pt x="1300619" y="774179"/>
                </a:lnTo>
                <a:lnTo>
                  <a:pt x="1296606" y="765530"/>
                </a:lnTo>
                <a:lnTo>
                  <a:pt x="1114818" y="516890"/>
                </a:lnTo>
                <a:lnTo>
                  <a:pt x="1118285" y="490347"/>
                </a:lnTo>
                <a:lnTo>
                  <a:pt x="1120127" y="463677"/>
                </a:lnTo>
                <a:lnTo>
                  <a:pt x="1120305" y="436968"/>
                </a:lnTo>
                <a:lnTo>
                  <a:pt x="1118844" y="410286"/>
                </a:lnTo>
                <a:lnTo>
                  <a:pt x="1111923" y="364744"/>
                </a:lnTo>
                <a:lnTo>
                  <a:pt x="1101242" y="321170"/>
                </a:lnTo>
                <a:lnTo>
                  <a:pt x="1083703" y="272694"/>
                </a:lnTo>
                <a:lnTo>
                  <a:pt x="1054404" y="221538"/>
                </a:lnTo>
                <a:lnTo>
                  <a:pt x="1016381" y="176987"/>
                </a:lnTo>
                <a:lnTo>
                  <a:pt x="972350" y="138709"/>
                </a:lnTo>
                <a:lnTo>
                  <a:pt x="924979" y="106426"/>
                </a:lnTo>
                <a:lnTo>
                  <a:pt x="876985" y="79819"/>
                </a:lnTo>
                <a:lnTo>
                  <a:pt x="831037" y="58585"/>
                </a:lnTo>
                <a:lnTo>
                  <a:pt x="789863" y="42418"/>
                </a:lnTo>
                <a:lnTo>
                  <a:pt x="732536" y="24053"/>
                </a:lnTo>
                <a:lnTo>
                  <a:pt x="693394" y="14719"/>
                </a:lnTo>
                <a:lnTo>
                  <a:pt x="655320" y="7620"/>
                </a:lnTo>
                <a:lnTo>
                  <a:pt x="608863" y="2032"/>
                </a:lnTo>
                <a:lnTo>
                  <a:pt x="555294" y="0"/>
                </a:lnTo>
                <a:lnTo>
                  <a:pt x="495884" y="3619"/>
                </a:lnTo>
                <a:lnTo>
                  <a:pt x="431914" y="14947"/>
                </a:lnTo>
                <a:lnTo>
                  <a:pt x="364655" y="36055"/>
                </a:lnTo>
                <a:lnTo>
                  <a:pt x="304419" y="63957"/>
                </a:lnTo>
                <a:lnTo>
                  <a:pt x="251282" y="96989"/>
                </a:lnTo>
                <a:lnTo>
                  <a:pt x="204838" y="133870"/>
                </a:lnTo>
                <a:lnTo>
                  <a:pt x="164693" y="173316"/>
                </a:lnTo>
                <a:lnTo>
                  <a:pt x="130454" y="214058"/>
                </a:lnTo>
                <a:lnTo>
                  <a:pt x="101727" y="254787"/>
                </a:lnTo>
                <a:lnTo>
                  <a:pt x="78117" y="294246"/>
                </a:lnTo>
                <a:lnTo>
                  <a:pt x="59232" y="331127"/>
                </a:lnTo>
                <a:lnTo>
                  <a:pt x="34036" y="392074"/>
                </a:lnTo>
                <a:lnTo>
                  <a:pt x="14274" y="461619"/>
                </a:lnTo>
                <a:lnTo>
                  <a:pt x="5562" y="509549"/>
                </a:lnTo>
                <a:lnTo>
                  <a:pt x="800" y="557136"/>
                </a:lnTo>
                <a:lnTo>
                  <a:pt x="0" y="604189"/>
                </a:lnTo>
                <a:lnTo>
                  <a:pt x="3162" y="650468"/>
                </a:lnTo>
                <a:lnTo>
                  <a:pt x="10299" y="695769"/>
                </a:lnTo>
                <a:lnTo>
                  <a:pt x="21399" y="739889"/>
                </a:lnTo>
                <a:lnTo>
                  <a:pt x="36652" y="779614"/>
                </a:lnTo>
                <a:lnTo>
                  <a:pt x="73050" y="841248"/>
                </a:lnTo>
                <a:lnTo>
                  <a:pt x="91478" y="872388"/>
                </a:lnTo>
                <a:lnTo>
                  <a:pt x="115087" y="913853"/>
                </a:lnTo>
                <a:lnTo>
                  <a:pt x="144856" y="968209"/>
                </a:lnTo>
                <a:lnTo>
                  <a:pt x="186550" y="1047788"/>
                </a:lnTo>
                <a:lnTo>
                  <a:pt x="216992" y="1110322"/>
                </a:lnTo>
                <a:lnTo>
                  <a:pt x="238226" y="1158887"/>
                </a:lnTo>
                <a:lnTo>
                  <a:pt x="252260" y="1196568"/>
                </a:lnTo>
                <a:lnTo>
                  <a:pt x="266763" y="1251585"/>
                </a:lnTo>
                <a:lnTo>
                  <a:pt x="273469" y="1292237"/>
                </a:lnTo>
                <a:lnTo>
                  <a:pt x="277495" y="1333385"/>
                </a:lnTo>
                <a:lnTo>
                  <a:pt x="278803" y="1374863"/>
                </a:lnTo>
                <a:lnTo>
                  <a:pt x="277406" y="1416558"/>
                </a:lnTo>
                <a:lnTo>
                  <a:pt x="278688" y="1426108"/>
                </a:lnTo>
                <a:lnTo>
                  <a:pt x="283375" y="1434147"/>
                </a:lnTo>
                <a:lnTo>
                  <a:pt x="290728" y="1439849"/>
                </a:lnTo>
                <a:lnTo>
                  <a:pt x="300037" y="1442377"/>
                </a:lnTo>
                <a:lnTo>
                  <a:pt x="309537" y="1441107"/>
                </a:lnTo>
                <a:lnTo>
                  <a:pt x="317576" y="1436420"/>
                </a:lnTo>
                <a:lnTo>
                  <a:pt x="323303" y="1429054"/>
                </a:lnTo>
                <a:lnTo>
                  <a:pt x="325843" y="1419745"/>
                </a:lnTo>
                <a:lnTo>
                  <a:pt x="327342" y="1374876"/>
                </a:lnTo>
                <a:lnTo>
                  <a:pt x="325932" y="1330198"/>
                </a:lnTo>
                <a:lnTo>
                  <a:pt x="321602" y="1285887"/>
                </a:lnTo>
                <a:lnTo>
                  <a:pt x="314375" y="1242085"/>
                </a:lnTo>
                <a:lnTo>
                  <a:pt x="298996" y="1183208"/>
                </a:lnTo>
                <a:lnTo>
                  <a:pt x="284327" y="1143444"/>
                </a:lnTo>
                <a:lnTo>
                  <a:pt x="262255" y="1092606"/>
                </a:lnTo>
                <a:lnTo>
                  <a:pt x="230708" y="1027569"/>
                </a:lnTo>
                <a:lnTo>
                  <a:pt x="187604" y="945197"/>
                </a:lnTo>
                <a:lnTo>
                  <a:pt x="157391" y="890028"/>
                </a:lnTo>
                <a:lnTo>
                  <a:pt x="133413" y="847915"/>
                </a:lnTo>
                <a:lnTo>
                  <a:pt x="88531" y="773239"/>
                </a:lnTo>
                <a:lnTo>
                  <a:pt x="80225" y="758190"/>
                </a:lnTo>
                <a:lnTo>
                  <a:pt x="56476" y="678929"/>
                </a:lnTo>
                <a:lnTo>
                  <a:pt x="49999" y="630478"/>
                </a:lnTo>
                <a:lnTo>
                  <a:pt x="48463" y="580821"/>
                </a:lnTo>
                <a:lnTo>
                  <a:pt x="51854" y="530275"/>
                </a:lnTo>
                <a:lnTo>
                  <a:pt x="60159" y="479145"/>
                </a:lnTo>
                <a:lnTo>
                  <a:pt x="73393" y="427736"/>
                </a:lnTo>
                <a:lnTo>
                  <a:pt x="92036" y="376593"/>
                </a:lnTo>
                <a:lnTo>
                  <a:pt x="128435" y="303796"/>
                </a:lnTo>
                <a:lnTo>
                  <a:pt x="154482" y="263207"/>
                </a:lnTo>
                <a:lnTo>
                  <a:pt x="186410" y="221919"/>
                </a:lnTo>
                <a:lnTo>
                  <a:pt x="224675" y="181521"/>
                </a:lnTo>
                <a:lnTo>
                  <a:pt x="269760" y="143560"/>
                </a:lnTo>
                <a:lnTo>
                  <a:pt x="322135" y="109626"/>
                </a:lnTo>
                <a:lnTo>
                  <a:pt x="382282" y="81292"/>
                </a:lnTo>
                <a:lnTo>
                  <a:pt x="443433" y="62026"/>
                </a:lnTo>
                <a:lnTo>
                  <a:pt x="501459" y="51638"/>
                </a:lnTo>
                <a:lnTo>
                  <a:pt x="555358" y="48298"/>
                </a:lnTo>
                <a:lnTo>
                  <a:pt x="604177" y="50139"/>
                </a:lnTo>
                <a:lnTo>
                  <a:pt x="646950" y="55346"/>
                </a:lnTo>
                <a:lnTo>
                  <a:pt x="710425" y="68465"/>
                </a:lnTo>
                <a:lnTo>
                  <a:pt x="781138" y="91198"/>
                </a:lnTo>
                <a:lnTo>
                  <a:pt x="825385" y="109359"/>
                </a:lnTo>
                <a:lnTo>
                  <a:pt x="873950" y="133286"/>
                </a:lnTo>
                <a:lnTo>
                  <a:pt x="923226" y="163245"/>
                </a:lnTo>
                <a:lnTo>
                  <a:pt x="969619" y="199555"/>
                </a:lnTo>
                <a:lnTo>
                  <a:pt x="1009497" y="242468"/>
                </a:lnTo>
                <a:lnTo>
                  <a:pt x="1039279" y="292290"/>
                </a:lnTo>
                <a:lnTo>
                  <a:pt x="1054811" y="335483"/>
                </a:lnTo>
                <a:lnTo>
                  <a:pt x="1064336" y="374637"/>
                </a:lnTo>
                <a:lnTo>
                  <a:pt x="1070457" y="414439"/>
                </a:lnTo>
                <a:lnTo>
                  <a:pt x="1071816" y="440474"/>
                </a:lnTo>
                <a:lnTo>
                  <a:pt x="1071397" y="466547"/>
                </a:lnTo>
                <a:lnTo>
                  <a:pt x="1069213" y="492556"/>
                </a:lnTo>
                <a:lnTo>
                  <a:pt x="1065263" y="518414"/>
                </a:lnTo>
                <a:lnTo>
                  <a:pt x="1064031" y="525005"/>
                </a:lnTo>
                <a:lnTo>
                  <a:pt x="1065568" y="531812"/>
                </a:lnTo>
                <a:lnTo>
                  <a:pt x="1243317" y="774915"/>
                </a:lnTo>
                <a:lnTo>
                  <a:pt x="1154531" y="842098"/>
                </a:lnTo>
                <a:lnTo>
                  <a:pt x="1151039" y="848563"/>
                </a:lnTo>
                <a:lnTo>
                  <a:pt x="1147597" y="906868"/>
                </a:lnTo>
                <a:lnTo>
                  <a:pt x="1145781" y="957630"/>
                </a:lnTo>
                <a:lnTo>
                  <a:pt x="1145108" y="1007668"/>
                </a:lnTo>
                <a:lnTo>
                  <a:pt x="1145578" y="1056792"/>
                </a:lnTo>
                <a:lnTo>
                  <a:pt x="1146530" y="1111885"/>
                </a:lnTo>
                <a:lnTo>
                  <a:pt x="1144498" y="1149413"/>
                </a:lnTo>
                <a:lnTo>
                  <a:pt x="1121930" y="1200480"/>
                </a:lnTo>
                <a:lnTo>
                  <a:pt x="1065847" y="1206919"/>
                </a:lnTo>
                <a:lnTo>
                  <a:pt x="1041590" y="1206004"/>
                </a:lnTo>
                <a:lnTo>
                  <a:pt x="1017993" y="1203464"/>
                </a:lnTo>
                <a:lnTo>
                  <a:pt x="994803" y="1200061"/>
                </a:lnTo>
                <a:lnTo>
                  <a:pt x="978649" y="1198930"/>
                </a:lnTo>
                <a:lnTo>
                  <a:pt x="913917" y="1216888"/>
                </a:lnTo>
                <a:lnTo>
                  <a:pt x="882421" y="1247521"/>
                </a:lnTo>
                <a:lnTo>
                  <a:pt x="879817" y="1265707"/>
                </a:lnTo>
                <a:lnTo>
                  <a:pt x="882497" y="1316761"/>
                </a:lnTo>
                <a:lnTo>
                  <a:pt x="883170" y="1374622"/>
                </a:lnTo>
                <a:lnTo>
                  <a:pt x="882827" y="1422209"/>
                </a:lnTo>
                <a:lnTo>
                  <a:pt x="882484" y="1442466"/>
                </a:lnTo>
                <a:lnTo>
                  <a:pt x="884186" y="1451952"/>
                </a:lnTo>
                <a:lnTo>
                  <a:pt x="889203" y="1459788"/>
                </a:lnTo>
                <a:lnTo>
                  <a:pt x="896810" y="1465160"/>
                </a:lnTo>
                <a:lnTo>
                  <a:pt x="906767" y="1467294"/>
                </a:lnTo>
                <a:lnTo>
                  <a:pt x="916063" y="1465453"/>
                </a:lnTo>
                <a:lnTo>
                  <a:pt x="931405" y="1422082"/>
                </a:lnTo>
                <a:lnTo>
                  <a:pt x="931735" y="1375079"/>
                </a:lnTo>
                <a:lnTo>
                  <a:pt x="931087" y="1317752"/>
                </a:lnTo>
                <a:lnTo>
                  <a:pt x="928535" y="1265262"/>
                </a:lnTo>
                <a:lnTo>
                  <a:pt x="932154" y="1262557"/>
                </a:lnTo>
                <a:lnTo>
                  <a:pt x="969022" y="1247978"/>
                </a:lnTo>
                <a:lnTo>
                  <a:pt x="979576" y="1247508"/>
                </a:lnTo>
                <a:lnTo>
                  <a:pt x="990536" y="1248448"/>
                </a:lnTo>
                <a:lnTo>
                  <a:pt x="1002347" y="1250188"/>
                </a:lnTo>
                <a:lnTo>
                  <a:pt x="1038682" y="1254467"/>
                </a:lnTo>
                <a:lnTo>
                  <a:pt x="1067028" y="1255458"/>
                </a:lnTo>
                <a:lnTo>
                  <a:pt x="1095984" y="1254493"/>
                </a:lnTo>
                <a:lnTo>
                  <a:pt x="1125461" y="1251559"/>
                </a:lnTo>
                <a:lnTo>
                  <a:pt x="1177188" y="1209268"/>
                </a:lnTo>
                <a:lnTo>
                  <a:pt x="1190790" y="1168057"/>
                </a:lnTo>
                <a:lnTo>
                  <a:pt x="1194968" y="1120457"/>
                </a:lnTo>
                <a:lnTo>
                  <a:pt x="1194460" y="1070102"/>
                </a:lnTo>
                <a:lnTo>
                  <a:pt x="1194117" y="1055738"/>
                </a:lnTo>
                <a:lnTo>
                  <a:pt x="1193647" y="1010348"/>
                </a:lnTo>
                <a:lnTo>
                  <a:pt x="1194193" y="964145"/>
                </a:lnTo>
                <a:lnTo>
                  <a:pt x="1195730" y="917282"/>
                </a:lnTo>
                <a:lnTo>
                  <a:pt x="1198270" y="869899"/>
                </a:lnTo>
                <a:lnTo>
                  <a:pt x="1291666" y="799223"/>
                </a:lnTo>
                <a:lnTo>
                  <a:pt x="1298003" y="792086"/>
                </a:lnTo>
                <a:lnTo>
                  <a:pt x="1301038" y="783386"/>
                </a:lnTo>
                <a:close/>
              </a:path>
            </a:pathLst>
          </a:custGeom>
          <a:solidFill>
            <a:srgbClr val="C18D46"/>
          </a:solidFill>
        </p:spPr>
        <p:txBody>
          <a:bodyPr wrap="square" lIns="0" tIns="0" rIns="0" bIns="0" rtlCol="0"/>
          <a:lstStyle/>
          <a:p>
            <a:endParaRPr sz="1500"/>
          </a:p>
        </p:txBody>
      </p:sp>
      <p:sp>
        <p:nvSpPr>
          <p:cNvPr id="24" name="object 24">
            <a:extLst>
              <a:ext uri="{C183D7F6-B498-43B3-948B-1728B52AA6E4}">
                <adec:decorative xmlns:adec="http://schemas.microsoft.com/office/drawing/2017/decorative" val="1"/>
              </a:ext>
            </a:extLst>
          </p:cNvPr>
          <p:cNvSpPr/>
          <p:nvPr/>
        </p:nvSpPr>
        <p:spPr>
          <a:xfrm>
            <a:off x="5280535" y="1699302"/>
            <a:ext cx="408517" cy="726016"/>
          </a:xfrm>
          <a:custGeom>
            <a:avLst/>
            <a:gdLst/>
            <a:ahLst/>
            <a:cxnLst/>
            <a:rect l="l" t="t" r="r" b="b"/>
            <a:pathLst>
              <a:path w="490220" h="871219">
                <a:moveTo>
                  <a:pt x="298805" y="0"/>
                </a:moveTo>
                <a:lnTo>
                  <a:pt x="184188" y="0"/>
                </a:lnTo>
                <a:lnTo>
                  <a:pt x="171189" y="1919"/>
                </a:lnTo>
                <a:lnTo>
                  <a:pt x="161548" y="7677"/>
                </a:lnTo>
                <a:lnTo>
                  <a:pt x="155554" y="17273"/>
                </a:lnTo>
                <a:lnTo>
                  <a:pt x="153492" y="30708"/>
                </a:lnTo>
                <a:lnTo>
                  <a:pt x="153492" y="94145"/>
                </a:lnTo>
                <a:lnTo>
                  <a:pt x="95072" y="120496"/>
                </a:lnTo>
                <a:lnTo>
                  <a:pt x="55524" y="156909"/>
                </a:lnTo>
                <a:lnTo>
                  <a:pt x="31211" y="197758"/>
                </a:lnTo>
                <a:lnTo>
                  <a:pt x="18494" y="237412"/>
                </a:lnTo>
                <a:lnTo>
                  <a:pt x="13296" y="290626"/>
                </a:lnTo>
                <a:lnTo>
                  <a:pt x="19545" y="341847"/>
                </a:lnTo>
                <a:lnTo>
                  <a:pt x="35050" y="383339"/>
                </a:lnTo>
                <a:lnTo>
                  <a:pt x="58023" y="416461"/>
                </a:lnTo>
                <a:lnTo>
                  <a:pt x="86677" y="442568"/>
                </a:lnTo>
                <a:lnTo>
                  <a:pt x="119224" y="463019"/>
                </a:lnTo>
                <a:lnTo>
                  <a:pt x="153879" y="479170"/>
                </a:lnTo>
                <a:lnTo>
                  <a:pt x="222360" y="504004"/>
                </a:lnTo>
                <a:lnTo>
                  <a:pt x="252612" y="515401"/>
                </a:lnTo>
                <a:lnTo>
                  <a:pt x="277822" y="527927"/>
                </a:lnTo>
                <a:lnTo>
                  <a:pt x="296203" y="542940"/>
                </a:lnTo>
                <a:lnTo>
                  <a:pt x="305968" y="561797"/>
                </a:lnTo>
                <a:lnTo>
                  <a:pt x="305952" y="578925"/>
                </a:lnTo>
                <a:lnTo>
                  <a:pt x="296629" y="596722"/>
                </a:lnTo>
                <a:lnTo>
                  <a:pt x="275602" y="610871"/>
                </a:lnTo>
                <a:lnTo>
                  <a:pt x="240474" y="617054"/>
                </a:lnTo>
                <a:lnTo>
                  <a:pt x="206049" y="612596"/>
                </a:lnTo>
                <a:lnTo>
                  <a:pt x="183807" y="598254"/>
                </a:lnTo>
                <a:lnTo>
                  <a:pt x="170965" y="574894"/>
                </a:lnTo>
                <a:lnTo>
                  <a:pt x="164744" y="543382"/>
                </a:lnTo>
                <a:lnTo>
                  <a:pt x="161087" y="530496"/>
                </a:lnTo>
                <a:lnTo>
                  <a:pt x="154646" y="522404"/>
                </a:lnTo>
                <a:lnTo>
                  <a:pt x="145325" y="518918"/>
                </a:lnTo>
                <a:lnTo>
                  <a:pt x="133032" y="519849"/>
                </a:lnTo>
                <a:lnTo>
                  <a:pt x="24561" y="545426"/>
                </a:lnTo>
                <a:lnTo>
                  <a:pt x="0" y="578180"/>
                </a:lnTo>
                <a:lnTo>
                  <a:pt x="4862" y="611985"/>
                </a:lnTo>
                <a:lnTo>
                  <a:pt x="14700" y="649088"/>
                </a:lnTo>
                <a:lnTo>
                  <a:pt x="31589" y="686644"/>
                </a:lnTo>
                <a:lnTo>
                  <a:pt x="57604" y="721813"/>
                </a:lnTo>
                <a:lnTo>
                  <a:pt x="94820" y="751752"/>
                </a:lnTo>
                <a:lnTo>
                  <a:pt x="145313" y="773620"/>
                </a:lnTo>
                <a:lnTo>
                  <a:pt x="145313" y="841159"/>
                </a:lnTo>
                <a:lnTo>
                  <a:pt x="147375" y="854144"/>
                </a:lnTo>
                <a:lnTo>
                  <a:pt x="153369" y="863676"/>
                </a:lnTo>
                <a:lnTo>
                  <a:pt x="163010" y="869369"/>
                </a:lnTo>
                <a:lnTo>
                  <a:pt x="176009" y="870838"/>
                </a:lnTo>
                <a:lnTo>
                  <a:pt x="290614" y="870838"/>
                </a:lnTo>
                <a:lnTo>
                  <a:pt x="304047" y="868919"/>
                </a:lnTo>
                <a:lnTo>
                  <a:pt x="313639" y="863163"/>
                </a:lnTo>
                <a:lnTo>
                  <a:pt x="319392" y="853570"/>
                </a:lnTo>
                <a:lnTo>
                  <a:pt x="321309" y="840143"/>
                </a:lnTo>
                <a:lnTo>
                  <a:pt x="321309" y="776693"/>
                </a:lnTo>
                <a:lnTo>
                  <a:pt x="387541" y="750977"/>
                </a:lnTo>
                <a:lnTo>
                  <a:pt x="433990" y="714574"/>
                </a:lnTo>
                <a:lnTo>
                  <a:pt x="464065" y="673339"/>
                </a:lnTo>
                <a:lnTo>
                  <a:pt x="481180" y="633128"/>
                </a:lnTo>
                <a:lnTo>
                  <a:pt x="490169" y="579196"/>
                </a:lnTo>
                <a:lnTo>
                  <a:pt x="483896" y="527657"/>
                </a:lnTo>
                <a:lnTo>
                  <a:pt x="467877" y="485303"/>
                </a:lnTo>
                <a:lnTo>
                  <a:pt x="444006" y="450915"/>
                </a:lnTo>
                <a:lnTo>
                  <a:pt x="414176" y="423275"/>
                </a:lnTo>
                <a:lnTo>
                  <a:pt x="380281" y="401162"/>
                </a:lnTo>
                <a:lnTo>
                  <a:pt x="344216" y="383360"/>
                </a:lnTo>
                <a:lnTo>
                  <a:pt x="307873" y="368649"/>
                </a:lnTo>
                <a:lnTo>
                  <a:pt x="273147" y="355810"/>
                </a:lnTo>
                <a:lnTo>
                  <a:pt x="241932" y="343625"/>
                </a:lnTo>
                <a:lnTo>
                  <a:pt x="216122" y="330875"/>
                </a:lnTo>
                <a:lnTo>
                  <a:pt x="197610" y="316341"/>
                </a:lnTo>
                <a:lnTo>
                  <a:pt x="188290" y="298805"/>
                </a:lnTo>
                <a:lnTo>
                  <a:pt x="188145" y="283557"/>
                </a:lnTo>
                <a:lnTo>
                  <a:pt x="195579" y="268879"/>
                </a:lnTo>
                <a:lnTo>
                  <a:pt x="210882" y="257652"/>
                </a:lnTo>
                <a:lnTo>
                  <a:pt x="234340" y="252755"/>
                </a:lnTo>
                <a:lnTo>
                  <a:pt x="263854" y="256788"/>
                </a:lnTo>
                <a:lnTo>
                  <a:pt x="285502" y="269643"/>
                </a:lnTo>
                <a:lnTo>
                  <a:pt x="300245" y="290170"/>
                </a:lnTo>
                <a:lnTo>
                  <a:pt x="309041" y="317220"/>
                </a:lnTo>
                <a:lnTo>
                  <a:pt x="312714" y="329822"/>
                </a:lnTo>
                <a:lnTo>
                  <a:pt x="319268" y="338204"/>
                </a:lnTo>
                <a:lnTo>
                  <a:pt x="328894" y="341980"/>
                </a:lnTo>
                <a:lnTo>
                  <a:pt x="341782" y="340766"/>
                </a:lnTo>
                <a:lnTo>
                  <a:pt x="450253" y="314159"/>
                </a:lnTo>
                <a:lnTo>
                  <a:pt x="461557" y="309908"/>
                </a:lnTo>
                <a:lnTo>
                  <a:pt x="469311" y="303161"/>
                </a:lnTo>
                <a:lnTo>
                  <a:pt x="473418" y="293728"/>
                </a:lnTo>
                <a:lnTo>
                  <a:pt x="473786" y="281419"/>
                </a:lnTo>
                <a:lnTo>
                  <a:pt x="467719" y="243290"/>
                </a:lnTo>
                <a:lnTo>
                  <a:pt x="453500" y="200891"/>
                </a:lnTo>
                <a:lnTo>
                  <a:pt x="427886" y="159033"/>
                </a:lnTo>
                <a:lnTo>
                  <a:pt x="387633" y="122528"/>
                </a:lnTo>
                <a:lnTo>
                  <a:pt x="329501" y="96189"/>
                </a:lnTo>
                <a:lnTo>
                  <a:pt x="329501" y="30708"/>
                </a:lnTo>
                <a:lnTo>
                  <a:pt x="327582" y="17273"/>
                </a:lnTo>
                <a:lnTo>
                  <a:pt x="321825" y="7677"/>
                </a:lnTo>
                <a:lnTo>
                  <a:pt x="312233" y="1919"/>
                </a:lnTo>
                <a:lnTo>
                  <a:pt x="298805" y="0"/>
                </a:lnTo>
                <a:close/>
              </a:path>
            </a:pathLst>
          </a:custGeom>
          <a:solidFill>
            <a:srgbClr val="C08C45"/>
          </a:solidFill>
        </p:spPr>
        <p:txBody>
          <a:bodyPr wrap="square" lIns="0" tIns="0" rIns="0" bIns="0" rtlCol="0"/>
          <a:lstStyle/>
          <a:p>
            <a:endParaRPr sz="1500"/>
          </a:p>
        </p:txBody>
      </p:sp>
      <p:grpSp>
        <p:nvGrpSpPr>
          <p:cNvPr id="25" name="object 25">
            <a:extLst>
              <a:ext uri="{C183D7F6-B498-43B3-948B-1728B52AA6E4}">
                <adec:decorative xmlns:adec="http://schemas.microsoft.com/office/drawing/2017/decorative" val="1"/>
              </a:ext>
            </a:extLst>
          </p:cNvPr>
          <p:cNvGrpSpPr/>
          <p:nvPr/>
        </p:nvGrpSpPr>
        <p:grpSpPr>
          <a:xfrm>
            <a:off x="678604" y="2120933"/>
            <a:ext cx="5405014" cy="1726141"/>
            <a:chOff x="814324" y="2545118"/>
            <a:chExt cx="6486017" cy="2071370"/>
          </a:xfrm>
        </p:grpSpPr>
        <p:sp>
          <p:nvSpPr>
            <p:cNvPr id="26" name="object 26"/>
            <p:cNvSpPr/>
            <p:nvPr/>
          </p:nvSpPr>
          <p:spPr>
            <a:xfrm>
              <a:off x="5863336" y="3084283"/>
              <a:ext cx="1437005" cy="586105"/>
            </a:xfrm>
            <a:custGeom>
              <a:avLst/>
              <a:gdLst/>
              <a:ahLst/>
              <a:cxnLst/>
              <a:rect l="l" t="t" r="r" b="b"/>
              <a:pathLst>
                <a:path w="1437004" h="586104">
                  <a:moveTo>
                    <a:pt x="1436573" y="248640"/>
                  </a:moveTo>
                  <a:lnTo>
                    <a:pt x="1419377" y="200304"/>
                  </a:lnTo>
                  <a:lnTo>
                    <a:pt x="1385773" y="175933"/>
                  </a:lnTo>
                  <a:lnTo>
                    <a:pt x="1382979" y="175272"/>
                  </a:lnTo>
                  <a:lnTo>
                    <a:pt x="1382979" y="253771"/>
                  </a:lnTo>
                  <a:lnTo>
                    <a:pt x="1382001" y="265531"/>
                  </a:lnTo>
                  <a:lnTo>
                    <a:pt x="1355521" y="305003"/>
                  </a:lnTo>
                  <a:lnTo>
                    <a:pt x="1318298" y="326986"/>
                  </a:lnTo>
                  <a:lnTo>
                    <a:pt x="1275562" y="341096"/>
                  </a:lnTo>
                  <a:lnTo>
                    <a:pt x="1244358" y="353237"/>
                  </a:lnTo>
                  <a:lnTo>
                    <a:pt x="1205103" y="370166"/>
                  </a:lnTo>
                  <a:lnTo>
                    <a:pt x="1157693" y="391934"/>
                  </a:lnTo>
                  <a:lnTo>
                    <a:pt x="1102004" y="418566"/>
                  </a:lnTo>
                  <a:lnTo>
                    <a:pt x="1037945" y="450138"/>
                  </a:lnTo>
                  <a:lnTo>
                    <a:pt x="965390" y="486689"/>
                  </a:lnTo>
                  <a:lnTo>
                    <a:pt x="930998" y="503720"/>
                  </a:lnTo>
                  <a:lnTo>
                    <a:pt x="890193" y="518706"/>
                  </a:lnTo>
                  <a:lnTo>
                    <a:pt x="843292" y="529145"/>
                  </a:lnTo>
                  <a:lnTo>
                    <a:pt x="791502" y="532091"/>
                  </a:lnTo>
                  <a:lnTo>
                    <a:pt x="772896" y="530898"/>
                  </a:lnTo>
                  <a:lnTo>
                    <a:pt x="733590" y="524992"/>
                  </a:lnTo>
                  <a:lnTo>
                    <a:pt x="684212" y="511378"/>
                  </a:lnTo>
                  <a:lnTo>
                    <a:pt x="607047" y="478155"/>
                  </a:lnTo>
                  <a:lnTo>
                    <a:pt x="372592" y="385394"/>
                  </a:lnTo>
                  <a:lnTo>
                    <a:pt x="200596" y="413181"/>
                  </a:lnTo>
                  <a:lnTo>
                    <a:pt x="206235" y="193052"/>
                  </a:lnTo>
                  <a:lnTo>
                    <a:pt x="571423" y="56070"/>
                  </a:lnTo>
                  <a:lnTo>
                    <a:pt x="910551" y="134988"/>
                  </a:lnTo>
                  <a:lnTo>
                    <a:pt x="920445" y="134899"/>
                  </a:lnTo>
                  <a:lnTo>
                    <a:pt x="953084" y="157162"/>
                  </a:lnTo>
                  <a:lnTo>
                    <a:pt x="956500" y="175183"/>
                  </a:lnTo>
                  <a:lnTo>
                    <a:pt x="953706" y="194043"/>
                  </a:lnTo>
                  <a:lnTo>
                    <a:pt x="927658" y="222377"/>
                  </a:lnTo>
                  <a:lnTo>
                    <a:pt x="507187" y="237426"/>
                  </a:lnTo>
                  <a:lnTo>
                    <a:pt x="906195" y="395287"/>
                  </a:lnTo>
                  <a:lnTo>
                    <a:pt x="1295273" y="240626"/>
                  </a:lnTo>
                  <a:lnTo>
                    <a:pt x="1297851" y="238810"/>
                  </a:lnTo>
                  <a:lnTo>
                    <a:pt x="1323327" y="225983"/>
                  </a:lnTo>
                  <a:lnTo>
                    <a:pt x="1346542" y="222288"/>
                  </a:lnTo>
                  <a:lnTo>
                    <a:pt x="1365300" y="225628"/>
                  </a:lnTo>
                  <a:lnTo>
                    <a:pt x="1377353" y="233845"/>
                  </a:lnTo>
                  <a:lnTo>
                    <a:pt x="1381594" y="242722"/>
                  </a:lnTo>
                  <a:lnTo>
                    <a:pt x="1382979" y="253771"/>
                  </a:lnTo>
                  <a:lnTo>
                    <a:pt x="1382979" y="175272"/>
                  </a:lnTo>
                  <a:lnTo>
                    <a:pt x="1358607" y="169430"/>
                  </a:lnTo>
                  <a:lnTo>
                    <a:pt x="1329042" y="170053"/>
                  </a:lnTo>
                  <a:lnTo>
                    <a:pt x="1317142" y="173126"/>
                  </a:lnTo>
                  <a:lnTo>
                    <a:pt x="1314119" y="151879"/>
                  </a:lnTo>
                  <a:lnTo>
                    <a:pt x="1300721" y="119062"/>
                  </a:lnTo>
                  <a:lnTo>
                    <a:pt x="1280287" y="93281"/>
                  </a:lnTo>
                  <a:lnTo>
                    <a:pt x="1272540" y="88277"/>
                  </a:lnTo>
                  <a:lnTo>
                    <a:pt x="1272540" y="191452"/>
                  </a:lnTo>
                  <a:lnTo>
                    <a:pt x="1269720" y="192913"/>
                  </a:lnTo>
                  <a:lnTo>
                    <a:pt x="906145" y="337439"/>
                  </a:lnTo>
                  <a:lnTo>
                    <a:pt x="771156" y="284035"/>
                  </a:lnTo>
                  <a:lnTo>
                    <a:pt x="916419" y="279996"/>
                  </a:lnTo>
                  <a:lnTo>
                    <a:pt x="930871" y="277571"/>
                  </a:lnTo>
                  <a:lnTo>
                    <a:pt x="967473" y="261683"/>
                  </a:lnTo>
                  <a:lnTo>
                    <a:pt x="1004849" y="210502"/>
                  </a:lnTo>
                  <a:lnTo>
                    <a:pt x="1005433" y="205994"/>
                  </a:lnTo>
                  <a:lnTo>
                    <a:pt x="1019429" y="199428"/>
                  </a:lnTo>
                  <a:lnTo>
                    <a:pt x="1041311" y="189458"/>
                  </a:lnTo>
                  <a:lnTo>
                    <a:pt x="1063066" y="179844"/>
                  </a:lnTo>
                  <a:lnTo>
                    <a:pt x="1099197" y="164541"/>
                  </a:lnTo>
                  <a:lnTo>
                    <a:pt x="1138110" y="149047"/>
                  </a:lnTo>
                  <a:lnTo>
                    <a:pt x="1153668" y="142036"/>
                  </a:lnTo>
                  <a:lnTo>
                    <a:pt x="1189863" y="125399"/>
                  </a:lnTo>
                  <a:lnTo>
                    <a:pt x="1216621" y="122364"/>
                  </a:lnTo>
                  <a:lnTo>
                    <a:pt x="1225384" y="123380"/>
                  </a:lnTo>
                  <a:lnTo>
                    <a:pt x="1256055" y="149783"/>
                  </a:lnTo>
                  <a:lnTo>
                    <a:pt x="1265809" y="191643"/>
                  </a:lnTo>
                  <a:lnTo>
                    <a:pt x="1272540" y="191452"/>
                  </a:lnTo>
                  <a:lnTo>
                    <a:pt x="1272540" y="88277"/>
                  </a:lnTo>
                  <a:lnTo>
                    <a:pt x="1253756" y="76111"/>
                  </a:lnTo>
                  <a:lnTo>
                    <a:pt x="1251991" y="75387"/>
                  </a:lnTo>
                  <a:lnTo>
                    <a:pt x="1237348" y="70980"/>
                  </a:lnTo>
                  <a:lnTo>
                    <a:pt x="1221409" y="68808"/>
                  </a:lnTo>
                  <a:lnTo>
                    <a:pt x="1204239" y="68884"/>
                  </a:lnTo>
                  <a:lnTo>
                    <a:pt x="1165212" y="77038"/>
                  </a:lnTo>
                  <a:lnTo>
                    <a:pt x="1136662" y="90589"/>
                  </a:lnTo>
                  <a:lnTo>
                    <a:pt x="1117473" y="99390"/>
                  </a:lnTo>
                  <a:lnTo>
                    <a:pt x="1078826" y="114769"/>
                  </a:lnTo>
                  <a:lnTo>
                    <a:pt x="1041628" y="130530"/>
                  </a:lnTo>
                  <a:lnTo>
                    <a:pt x="1019327" y="140385"/>
                  </a:lnTo>
                  <a:lnTo>
                    <a:pt x="1004404" y="147180"/>
                  </a:lnTo>
                  <a:lnTo>
                    <a:pt x="1001153" y="133172"/>
                  </a:lnTo>
                  <a:lnTo>
                    <a:pt x="978611" y="102438"/>
                  </a:lnTo>
                  <a:lnTo>
                    <a:pt x="933551" y="82283"/>
                  </a:lnTo>
                  <a:lnTo>
                    <a:pt x="915835" y="81013"/>
                  </a:lnTo>
                  <a:lnTo>
                    <a:pt x="567766" y="0"/>
                  </a:lnTo>
                  <a:lnTo>
                    <a:pt x="207721" y="135064"/>
                  </a:lnTo>
                  <a:lnTo>
                    <a:pt x="208419" y="108000"/>
                  </a:lnTo>
                  <a:lnTo>
                    <a:pt x="209854" y="51892"/>
                  </a:lnTo>
                  <a:lnTo>
                    <a:pt x="154622" y="54190"/>
                  </a:lnTo>
                  <a:lnTo>
                    <a:pt x="154622" y="108000"/>
                  </a:lnTo>
                  <a:lnTo>
                    <a:pt x="145415" y="468096"/>
                  </a:lnTo>
                  <a:lnTo>
                    <a:pt x="56667" y="470204"/>
                  </a:lnTo>
                  <a:lnTo>
                    <a:pt x="75095" y="111302"/>
                  </a:lnTo>
                  <a:lnTo>
                    <a:pt x="154622" y="108000"/>
                  </a:lnTo>
                  <a:lnTo>
                    <a:pt x="154622" y="54190"/>
                  </a:lnTo>
                  <a:lnTo>
                    <a:pt x="23901" y="59613"/>
                  </a:lnTo>
                  <a:lnTo>
                    <a:pt x="0" y="525348"/>
                  </a:lnTo>
                  <a:lnTo>
                    <a:pt x="197853" y="520649"/>
                  </a:lnTo>
                  <a:lnTo>
                    <a:pt x="199148" y="470204"/>
                  </a:lnTo>
                  <a:lnTo>
                    <a:pt x="199199" y="467880"/>
                  </a:lnTo>
                  <a:lnTo>
                    <a:pt x="366560" y="440842"/>
                  </a:lnTo>
                  <a:lnTo>
                    <a:pt x="586663" y="527913"/>
                  </a:lnTo>
                  <a:lnTo>
                    <a:pt x="649439" y="555256"/>
                  </a:lnTo>
                  <a:lnTo>
                    <a:pt x="665556" y="561809"/>
                  </a:lnTo>
                  <a:lnTo>
                    <a:pt x="723252" y="577773"/>
                  </a:lnTo>
                  <a:lnTo>
                    <a:pt x="768235" y="584466"/>
                  </a:lnTo>
                  <a:lnTo>
                    <a:pt x="789698" y="585838"/>
                  </a:lnTo>
                  <a:lnTo>
                    <a:pt x="839939" y="583780"/>
                  </a:lnTo>
                  <a:lnTo>
                    <a:pt x="890574" y="574408"/>
                  </a:lnTo>
                  <a:lnTo>
                    <a:pt x="940879" y="557885"/>
                  </a:lnTo>
                  <a:lnTo>
                    <a:pt x="990180" y="534416"/>
                  </a:lnTo>
                  <a:lnTo>
                    <a:pt x="1060411" y="499033"/>
                  </a:lnTo>
                  <a:lnTo>
                    <a:pt x="1122667" y="468312"/>
                  </a:lnTo>
                  <a:lnTo>
                    <a:pt x="1176909" y="442290"/>
                  </a:lnTo>
                  <a:lnTo>
                    <a:pt x="1223073" y="420992"/>
                  </a:lnTo>
                  <a:lnTo>
                    <a:pt x="1261122" y="404431"/>
                  </a:lnTo>
                  <a:lnTo>
                    <a:pt x="1328851" y="380593"/>
                  </a:lnTo>
                  <a:lnTo>
                    <a:pt x="1344942" y="373976"/>
                  </a:lnTo>
                  <a:lnTo>
                    <a:pt x="1389227" y="346900"/>
                  </a:lnTo>
                  <a:lnTo>
                    <a:pt x="1418386" y="316915"/>
                  </a:lnTo>
                  <a:lnTo>
                    <a:pt x="1435201" y="273316"/>
                  </a:lnTo>
                  <a:lnTo>
                    <a:pt x="1436573" y="248640"/>
                  </a:lnTo>
                  <a:close/>
                </a:path>
              </a:pathLst>
            </a:custGeom>
            <a:solidFill>
              <a:srgbClr val="C08C45"/>
            </a:solidFill>
          </p:spPr>
          <p:txBody>
            <a:bodyPr wrap="square" lIns="0" tIns="0" rIns="0" bIns="0" rtlCol="0"/>
            <a:lstStyle/>
            <a:p>
              <a:endParaRPr sz="1500"/>
            </a:p>
          </p:txBody>
        </p:sp>
        <p:sp>
          <p:nvSpPr>
            <p:cNvPr id="28" name="object 28"/>
            <p:cNvSpPr/>
            <p:nvPr/>
          </p:nvSpPr>
          <p:spPr>
            <a:xfrm>
              <a:off x="814324" y="2545118"/>
              <a:ext cx="3955415" cy="2071370"/>
            </a:xfrm>
            <a:custGeom>
              <a:avLst/>
              <a:gdLst/>
              <a:ahLst/>
              <a:cxnLst/>
              <a:rect l="l" t="t" r="r" b="b"/>
              <a:pathLst>
                <a:path w="3955415" h="2071370">
                  <a:moveTo>
                    <a:pt x="3955110" y="0"/>
                  </a:moveTo>
                  <a:lnTo>
                    <a:pt x="0" y="0"/>
                  </a:lnTo>
                  <a:lnTo>
                    <a:pt x="0" y="2071331"/>
                  </a:lnTo>
                  <a:lnTo>
                    <a:pt x="3955110" y="2071331"/>
                  </a:lnTo>
                  <a:lnTo>
                    <a:pt x="3955110" y="0"/>
                  </a:lnTo>
                  <a:close/>
                </a:path>
              </a:pathLst>
            </a:custGeom>
            <a:solidFill>
              <a:srgbClr val="FFFFFF"/>
            </a:solidFill>
          </p:spPr>
          <p:txBody>
            <a:bodyPr wrap="square" lIns="0" tIns="0" rIns="0" bIns="0" rtlCol="0"/>
            <a:lstStyle/>
            <a:p>
              <a:endParaRPr sz="1500"/>
            </a:p>
          </p:txBody>
        </p:sp>
        <p:pic>
          <p:nvPicPr>
            <p:cNvPr id="29" name="object 29"/>
            <p:cNvPicPr/>
            <p:nvPr/>
          </p:nvPicPr>
          <p:blipFill>
            <a:blip r:embed="rId7" cstate="print"/>
            <a:stretch>
              <a:fillRect/>
            </a:stretch>
          </p:blipFill>
          <p:spPr>
            <a:xfrm>
              <a:off x="1171765" y="2959836"/>
              <a:ext cx="3285934" cy="1268729"/>
            </a:xfrm>
            <a:prstGeom prst="rect">
              <a:avLst/>
            </a:prstGeom>
          </p:spPr>
        </p:pic>
      </p:grpSp>
      <p:sp>
        <p:nvSpPr>
          <p:cNvPr id="30" name="object 30"/>
          <p:cNvSpPr txBox="1"/>
          <p:nvPr/>
        </p:nvSpPr>
        <p:spPr>
          <a:xfrm>
            <a:off x="678604" y="2120932"/>
            <a:ext cx="3296179" cy="1929481"/>
          </a:xfrm>
          <a:prstGeom prst="rect">
            <a:avLst/>
          </a:prstGeom>
          <a:ln w="12700">
            <a:solidFill>
              <a:srgbClr val="C7964B"/>
            </a:solidFill>
          </a:ln>
        </p:spPr>
        <p:txBody>
          <a:bodyPr vert="horz" wrap="square" lIns="0" tIns="5821" rIns="0" bIns="0" rtlCol="0">
            <a:spAutoFit/>
          </a:bodyPr>
          <a:lstStyle/>
          <a:p>
            <a:pPr>
              <a:spcBef>
                <a:spcPts val="46"/>
              </a:spcBef>
            </a:pPr>
            <a:endParaRPr sz="2000" dirty="0">
              <a:latin typeface="Times New Roman"/>
              <a:cs typeface="Times New Roman"/>
            </a:endParaRPr>
          </a:p>
          <a:p>
            <a:pPr marL="297380" marR="294205"/>
            <a:r>
              <a:rPr lang="en-AU" sz="1500" spc="-4" dirty="0">
                <a:solidFill>
                  <a:srgbClr val="231F20"/>
                </a:solidFill>
                <a:latin typeface="Calibri Light"/>
                <a:cs typeface="Calibri Light"/>
              </a:rPr>
              <a:t>Some of t</a:t>
            </a:r>
            <a:r>
              <a:rPr sz="1500" spc="-4" dirty="0" err="1">
                <a:solidFill>
                  <a:srgbClr val="231F20"/>
                </a:solidFill>
                <a:latin typeface="Calibri Light"/>
                <a:cs typeface="Calibri Light"/>
              </a:rPr>
              <a:t>hese</a:t>
            </a:r>
            <a:r>
              <a:rPr sz="1500" spc="-8" dirty="0">
                <a:solidFill>
                  <a:srgbClr val="231F20"/>
                </a:solidFill>
                <a:latin typeface="Calibri Light"/>
                <a:cs typeface="Calibri Light"/>
              </a:rPr>
              <a:t> are</a:t>
            </a:r>
            <a:r>
              <a:rPr sz="1500" spc="-4" dirty="0">
                <a:solidFill>
                  <a:srgbClr val="231F20"/>
                </a:solidFill>
                <a:latin typeface="Calibri Light"/>
                <a:cs typeface="Calibri Light"/>
              </a:rPr>
              <a:t> </a:t>
            </a:r>
            <a:r>
              <a:rPr sz="1500" b="1" spc="-12" dirty="0">
                <a:solidFill>
                  <a:srgbClr val="231F20"/>
                </a:solidFill>
                <a:latin typeface="Calibri"/>
                <a:cs typeface="Calibri"/>
              </a:rPr>
              <a:t>‘Reinforcing</a:t>
            </a:r>
            <a:r>
              <a:rPr sz="1500" b="1" spc="-4" dirty="0">
                <a:solidFill>
                  <a:srgbClr val="231F20"/>
                </a:solidFill>
                <a:latin typeface="Calibri"/>
                <a:cs typeface="Calibri"/>
              </a:rPr>
              <a:t> Factors’</a:t>
            </a:r>
            <a:r>
              <a:rPr sz="1500" spc="-4" dirty="0">
                <a:solidFill>
                  <a:srgbClr val="231F20"/>
                </a:solidFill>
                <a:latin typeface="Calibri Light"/>
                <a:cs typeface="Calibri Light"/>
              </a:rPr>
              <a:t> that </a:t>
            </a:r>
            <a:r>
              <a:rPr sz="1500" spc="-8" dirty="0">
                <a:solidFill>
                  <a:srgbClr val="231F20"/>
                </a:solidFill>
                <a:latin typeface="Calibri Light"/>
                <a:cs typeface="Calibri Light"/>
              </a:rPr>
              <a:t>increase </a:t>
            </a:r>
            <a:r>
              <a:rPr sz="1500" dirty="0">
                <a:solidFill>
                  <a:srgbClr val="231F20"/>
                </a:solidFill>
                <a:latin typeface="Calibri Light"/>
                <a:cs typeface="Calibri Light"/>
              </a:rPr>
              <a:t>the</a:t>
            </a:r>
            <a:r>
              <a:rPr sz="1500" spc="-4" dirty="0">
                <a:solidFill>
                  <a:srgbClr val="231F20"/>
                </a:solidFill>
                <a:latin typeface="Calibri Light"/>
                <a:cs typeface="Calibri Light"/>
              </a:rPr>
              <a:t> </a:t>
            </a:r>
            <a:r>
              <a:rPr sz="1500" spc="-21" dirty="0">
                <a:solidFill>
                  <a:srgbClr val="231F20"/>
                </a:solidFill>
                <a:latin typeface="Calibri Light"/>
                <a:cs typeface="Calibri Light"/>
              </a:rPr>
              <a:t>frequency, </a:t>
            </a:r>
            <a:r>
              <a:rPr sz="1500" spc="-329" dirty="0">
                <a:solidFill>
                  <a:srgbClr val="231F20"/>
                </a:solidFill>
                <a:latin typeface="Calibri Light"/>
                <a:cs typeface="Calibri Light"/>
              </a:rPr>
              <a:t> </a:t>
            </a:r>
            <a:r>
              <a:rPr sz="1500" spc="-8" dirty="0">
                <a:solidFill>
                  <a:srgbClr val="231F20"/>
                </a:solidFill>
                <a:latin typeface="Calibri Light"/>
                <a:cs typeface="Calibri Light"/>
              </a:rPr>
              <a:t>severity </a:t>
            </a:r>
            <a:r>
              <a:rPr sz="1500" spc="-4" dirty="0">
                <a:solidFill>
                  <a:srgbClr val="231F20"/>
                </a:solidFill>
                <a:latin typeface="Calibri Light"/>
                <a:cs typeface="Calibri Light"/>
              </a:rPr>
              <a:t>or longevity of </a:t>
            </a:r>
            <a:r>
              <a:rPr sz="1500" dirty="0">
                <a:solidFill>
                  <a:srgbClr val="231F20"/>
                </a:solidFill>
                <a:latin typeface="Calibri Light"/>
                <a:cs typeface="Calibri Light"/>
              </a:rPr>
              <a:t>violence, </a:t>
            </a:r>
            <a:r>
              <a:rPr sz="1500" spc="4" dirty="0">
                <a:solidFill>
                  <a:srgbClr val="231F20"/>
                </a:solidFill>
                <a:latin typeface="Calibri Light"/>
                <a:cs typeface="Calibri Light"/>
              </a:rPr>
              <a:t> </a:t>
            </a:r>
            <a:r>
              <a:rPr sz="1500" dirty="0">
                <a:solidFill>
                  <a:srgbClr val="231F20"/>
                </a:solidFill>
                <a:latin typeface="Calibri Light"/>
                <a:cs typeface="Calibri Light"/>
              </a:rPr>
              <a:t>but</a:t>
            </a:r>
            <a:r>
              <a:rPr sz="1500" spc="-8" dirty="0">
                <a:solidFill>
                  <a:srgbClr val="231F20"/>
                </a:solidFill>
                <a:latin typeface="Calibri Light"/>
                <a:cs typeface="Calibri Light"/>
              </a:rPr>
              <a:t> </a:t>
            </a:r>
            <a:r>
              <a:rPr sz="1500" dirty="0">
                <a:solidFill>
                  <a:srgbClr val="231F20"/>
                </a:solidFill>
                <a:latin typeface="Calibri Light"/>
                <a:cs typeface="Calibri Light"/>
              </a:rPr>
              <a:t>do</a:t>
            </a:r>
            <a:r>
              <a:rPr sz="1500" spc="-4" dirty="0">
                <a:solidFill>
                  <a:srgbClr val="231F20"/>
                </a:solidFill>
                <a:latin typeface="Calibri Light"/>
                <a:cs typeface="Calibri Light"/>
              </a:rPr>
              <a:t> </a:t>
            </a:r>
            <a:r>
              <a:rPr sz="1500" dirty="0">
                <a:solidFill>
                  <a:srgbClr val="231F20"/>
                </a:solidFill>
                <a:latin typeface="Calibri Light"/>
                <a:cs typeface="Calibri Light"/>
              </a:rPr>
              <a:t>not</a:t>
            </a:r>
            <a:r>
              <a:rPr sz="1500" spc="-4" dirty="0">
                <a:solidFill>
                  <a:srgbClr val="231F20"/>
                </a:solidFill>
                <a:latin typeface="Calibri Light"/>
                <a:cs typeface="Calibri Light"/>
              </a:rPr>
              <a:t> themselves</a:t>
            </a:r>
            <a:r>
              <a:rPr sz="1500" spc="-8" dirty="0">
                <a:solidFill>
                  <a:srgbClr val="231F20"/>
                </a:solidFill>
                <a:latin typeface="Calibri Light"/>
                <a:cs typeface="Calibri Light"/>
              </a:rPr>
              <a:t> </a:t>
            </a:r>
            <a:r>
              <a:rPr sz="1500" spc="-4" dirty="0">
                <a:solidFill>
                  <a:srgbClr val="231F20"/>
                </a:solidFill>
                <a:latin typeface="Calibri Light"/>
                <a:cs typeface="Calibri Light"/>
              </a:rPr>
              <a:t>drive</a:t>
            </a:r>
            <a:r>
              <a:rPr sz="1500" spc="-8" dirty="0">
                <a:solidFill>
                  <a:srgbClr val="231F20"/>
                </a:solidFill>
                <a:latin typeface="Calibri Light"/>
                <a:cs typeface="Calibri Light"/>
              </a:rPr>
              <a:t> </a:t>
            </a:r>
            <a:r>
              <a:rPr sz="1500" dirty="0">
                <a:solidFill>
                  <a:srgbClr val="231F20"/>
                </a:solidFill>
                <a:latin typeface="Calibri Light"/>
                <a:cs typeface="Calibri Light"/>
              </a:rPr>
              <a:t>it.</a:t>
            </a:r>
            <a:endParaRPr lang="en-AU" sz="1500" dirty="0">
              <a:solidFill>
                <a:srgbClr val="231F20"/>
              </a:solidFill>
              <a:latin typeface="Calibri Light"/>
              <a:cs typeface="Calibri Light"/>
            </a:endParaRPr>
          </a:p>
          <a:p>
            <a:pPr marL="297380" marR="294205"/>
            <a:endParaRPr lang="en-AU" sz="1500" dirty="0">
              <a:solidFill>
                <a:srgbClr val="231F20"/>
              </a:solidFill>
              <a:latin typeface="Calibri Light"/>
              <a:cs typeface="Calibri Light"/>
            </a:endParaRPr>
          </a:p>
          <a:p>
            <a:pPr marL="297380" marR="294205"/>
            <a:endParaRPr sz="1500" dirty="0">
              <a:latin typeface="Calibri Light"/>
              <a:cs typeface="Calibri Light"/>
            </a:endParaRPr>
          </a:p>
        </p:txBody>
      </p:sp>
      <p:sp>
        <p:nvSpPr>
          <p:cNvPr id="16" name="object 16"/>
          <p:cNvSpPr txBox="1"/>
          <p:nvPr/>
        </p:nvSpPr>
        <p:spPr>
          <a:xfrm>
            <a:off x="5030432" y="3212042"/>
            <a:ext cx="908579" cy="472351"/>
          </a:xfrm>
          <a:prstGeom prst="rect">
            <a:avLst/>
          </a:prstGeom>
        </p:spPr>
        <p:txBody>
          <a:bodyPr vert="horz" wrap="square" lIns="0" tIns="10583" rIns="0" bIns="0" rtlCol="0">
            <a:spAutoFit/>
          </a:bodyPr>
          <a:lstStyle/>
          <a:p>
            <a:pPr marL="164564" marR="4233" indent="-154510">
              <a:spcBef>
                <a:spcPts val="83"/>
              </a:spcBef>
            </a:pPr>
            <a:r>
              <a:rPr sz="1500" spc="-8">
                <a:solidFill>
                  <a:srgbClr val="231F20"/>
                </a:solidFill>
                <a:latin typeface="Calibri Light"/>
                <a:cs typeface="Calibri Light"/>
              </a:rPr>
              <a:t>Stressors</a:t>
            </a:r>
            <a:r>
              <a:rPr sz="1500" spc="-75">
                <a:solidFill>
                  <a:srgbClr val="231F20"/>
                </a:solidFill>
                <a:latin typeface="Calibri Light"/>
                <a:cs typeface="Calibri Light"/>
              </a:rPr>
              <a:t>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spc="-12">
                <a:solidFill>
                  <a:srgbClr val="231F20"/>
                </a:solidFill>
                <a:latin typeface="Calibri Light"/>
                <a:cs typeface="Calibri Light"/>
              </a:rPr>
              <a:t>Poverty</a:t>
            </a:r>
            <a:endParaRPr sz="1500">
              <a:latin typeface="Calibri Light"/>
              <a:cs typeface="Calibri Light"/>
            </a:endParaRPr>
          </a:p>
        </p:txBody>
      </p:sp>
      <p:sp>
        <p:nvSpPr>
          <p:cNvPr id="17" name="object 17"/>
          <p:cNvSpPr txBox="1"/>
          <p:nvPr/>
        </p:nvSpPr>
        <p:spPr>
          <a:xfrm>
            <a:off x="7324051" y="3212042"/>
            <a:ext cx="1026583" cy="472351"/>
          </a:xfrm>
          <a:prstGeom prst="rect">
            <a:avLst/>
          </a:prstGeom>
        </p:spPr>
        <p:txBody>
          <a:bodyPr vert="horz" wrap="square" lIns="0" tIns="10583" rIns="0" bIns="0" rtlCol="0">
            <a:spAutoFit/>
          </a:bodyPr>
          <a:lstStyle/>
          <a:p>
            <a:pPr marL="277272" marR="4233" indent="-267218">
              <a:spcBef>
                <a:spcPts val="83"/>
              </a:spcBef>
            </a:pPr>
            <a:r>
              <a:rPr sz="1500" spc="-4">
                <a:solidFill>
                  <a:srgbClr val="231F20"/>
                </a:solidFill>
                <a:latin typeface="Calibri Light"/>
                <a:cs typeface="Calibri Light"/>
              </a:rPr>
              <a:t>Al</a:t>
            </a:r>
            <a:r>
              <a:rPr sz="1500" spc="-17">
                <a:solidFill>
                  <a:srgbClr val="231F20"/>
                </a:solidFill>
                <a:latin typeface="Calibri Light"/>
                <a:cs typeface="Calibri Light"/>
              </a:rPr>
              <a:t>c</a:t>
            </a:r>
            <a:r>
              <a:rPr sz="1500" spc="-4">
                <a:solidFill>
                  <a:srgbClr val="231F20"/>
                </a:solidFill>
                <a:latin typeface="Calibri Light"/>
                <a:cs typeface="Calibri Light"/>
              </a:rPr>
              <a:t>ohol/Drug  Abuse</a:t>
            </a:r>
            <a:endParaRPr sz="1500">
              <a:latin typeface="Calibri Light"/>
              <a:cs typeface="Calibri Light"/>
            </a:endParaRPr>
          </a:p>
        </p:txBody>
      </p:sp>
      <p:sp>
        <p:nvSpPr>
          <p:cNvPr id="20" name="object 20"/>
          <p:cNvSpPr txBox="1"/>
          <p:nvPr/>
        </p:nvSpPr>
        <p:spPr>
          <a:xfrm>
            <a:off x="9577857" y="3211851"/>
            <a:ext cx="1113896"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Mental</a:t>
            </a:r>
            <a:r>
              <a:rPr sz="1500" spc="-58">
                <a:solidFill>
                  <a:srgbClr val="231F20"/>
                </a:solidFill>
                <a:latin typeface="Calibri Light"/>
                <a:cs typeface="Calibri Light"/>
              </a:rPr>
              <a:t> </a:t>
            </a:r>
            <a:r>
              <a:rPr sz="1500" spc="-4">
                <a:solidFill>
                  <a:srgbClr val="231F20"/>
                </a:solidFill>
                <a:latin typeface="Calibri Light"/>
                <a:cs typeface="Calibri Light"/>
              </a:rPr>
              <a:t>Health</a:t>
            </a:r>
            <a:endParaRPr sz="1500">
              <a:latin typeface="Calibri Light"/>
              <a:cs typeface="Calibri Light"/>
            </a:endParaRPr>
          </a:p>
        </p:txBody>
      </p:sp>
      <p:sp>
        <p:nvSpPr>
          <p:cNvPr id="19" name="object 19"/>
          <p:cNvSpPr txBox="1"/>
          <p:nvPr/>
        </p:nvSpPr>
        <p:spPr>
          <a:xfrm>
            <a:off x="4805832" y="5432319"/>
            <a:ext cx="1460500" cy="472351"/>
          </a:xfrm>
          <a:prstGeom prst="rect">
            <a:avLst/>
          </a:prstGeom>
        </p:spPr>
        <p:txBody>
          <a:bodyPr vert="horz" wrap="square" lIns="0" tIns="10583" rIns="0" bIns="0" rtlCol="0">
            <a:spAutoFit/>
          </a:bodyPr>
          <a:lstStyle/>
          <a:p>
            <a:pPr marL="10583" marR="4233" indent="292088">
              <a:spcBef>
                <a:spcPts val="83"/>
              </a:spcBef>
            </a:pPr>
            <a:r>
              <a:rPr sz="1500" spc="-12">
                <a:solidFill>
                  <a:srgbClr val="231F20"/>
                </a:solidFill>
                <a:latin typeface="Calibri Light"/>
                <a:cs typeface="Calibri Light"/>
              </a:rPr>
              <a:t>Poor </a:t>
            </a:r>
            <a:r>
              <a:rPr sz="1500" spc="-8">
                <a:solidFill>
                  <a:srgbClr val="231F20"/>
                </a:solidFill>
                <a:latin typeface="Calibri Light"/>
                <a:cs typeface="Calibri Light"/>
              </a:rPr>
              <a:t>Anger </a:t>
            </a:r>
            <a:r>
              <a:rPr sz="1500" spc="-4">
                <a:solidFill>
                  <a:srgbClr val="231F20"/>
                </a:solidFill>
                <a:latin typeface="Calibri Light"/>
                <a:cs typeface="Calibri Light"/>
              </a:rPr>
              <a:t> </a:t>
            </a:r>
            <a:r>
              <a:rPr sz="1500" spc="-8">
                <a:solidFill>
                  <a:srgbClr val="231F20"/>
                </a:solidFill>
                <a:latin typeface="Calibri Light"/>
                <a:cs typeface="Calibri Light"/>
              </a:rPr>
              <a:t>Management</a:t>
            </a:r>
            <a:r>
              <a:rPr sz="1500" spc="-46">
                <a:solidFill>
                  <a:srgbClr val="231F20"/>
                </a:solidFill>
                <a:latin typeface="Calibri Light"/>
                <a:cs typeface="Calibri Light"/>
              </a:rPr>
              <a:t> </a:t>
            </a:r>
            <a:r>
              <a:rPr sz="1500">
                <a:solidFill>
                  <a:srgbClr val="231F20"/>
                </a:solidFill>
                <a:latin typeface="Calibri Light"/>
                <a:cs typeface="Calibri Light"/>
              </a:rPr>
              <a:t>Skills</a:t>
            </a:r>
            <a:endParaRPr sz="1500">
              <a:latin typeface="Calibri Light"/>
              <a:cs typeface="Calibri Light"/>
            </a:endParaRPr>
          </a:p>
        </p:txBody>
      </p:sp>
      <p:sp>
        <p:nvSpPr>
          <p:cNvPr id="18" name="object 18"/>
          <p:cNvSpPr txBox="1"/>
          <p:nvPr/>
        </p:nvSpPr>
        <p:spPr>
          <a:xfrm>
            <a:off x="6893712" y="5442987"/>
            <a:ext cx="1886479" cy="703184"/>
          </a:xfrm>
          <a:prstGeom prst="rect">
            <a:avLst/>
          </a:prstGeom>
        </p:spPr>
        <p:txBody>
          <a:bodyPr vert="horz" wrap="square" lIns="0" tIns="10583" rIns="0" bIns="0" rtlCol="0">
            <a:spAutoFit/>
          </a:bodyPr>
          <a:lstStyle/>
          <a:p>
            <a:pPr marL="10583" marR="4233" indent="-529" algn="ctr">
              <a:spcBef>
                <a:spcPts val="83"/>
              </a:spcBef>
            </a:pPr>
            <a:r>
              <a:rPr sz="1500" spc="-8">
                <a:solidFill>
                  <a:srgbClr val="231F20"/>
                </a:solidFill>
                <a:latin typeface="Calibri Light"/>
                <a:cs typeface="Calibri Light"/>
              </a:rPr>
              <a:t>Violent </a:t>
            </a:r>
            <a:r>
              <a:rPr sz="1500" spc="4">
                <a:solidFill>
                  <a:srgbClr val="231F20"/>
                </a:solidFill>
                <a:latin typeface="Calibri Light"/>
                <a:cs typeface="Calibri Light"/>
              </a:rPr>
              <a:t>Upbringing/ </a:t>
            </a:r>
            <a:r>
              <a:rPr sz="1500" spc="8">
                <a:solidFill>
                  <a:srgbClr val="231F20"/>
                </a:solidFill>
                <a:latin typeface="Calibri Light"/>
                <a:cs typeface="Calibri Light"/>
              </a:rPr>
              <a:t> </a:t>
            </a:r>
            <a:r>
              <a:rPr sz="1500" spc="-4">
                <a:solidFill>
                  <a:srgbClr val="231F20"/>
                </a:solidFill>
                <a:latin typeface="Calibri Light"/>
                <a:cs typeface="Calibri Light"/>
              </a:rPr>
              <a:t>Childhood</a:t>
            </a:r>
            <a:r>
              <a:rPr sz="1500" spc="-42">
                <a:solidFill>
                  <a:srgbClr val="231F20"/>
                </a:solidFill>
                <a:latin typeface="Calibri Light"/>
                <a:cs typeface="Calibri Light"/>
              </a:rPr>
              <a:t> </a:t>
            </a:r>
            <a:r>
              <a:rPr sz="1500">
                <a:solidFill>
                  <a:srgbClr val="231F20"/>
                </a:solidFill>
                <a:latin typeface="Calibri Light"/>
                <a:cs typeface="Calibri Light"/>
              </a:rPr>
              <a:t>Experience</a:t>
            </a:r>
            <a:r>
              <a:rPr sz="1500" spc="-37">
                <a:solidFill>
                  <a:srgbClr val="231F20"/>
                </a:solidFill>
                <a:latin typeface="Calibri Light"/>
                <a:cs typeface="Calibri Light"/>
              </a:rPr>
              <a:t> </a:t>
            </a:r>
            <a:r>
              <a:rPr sz="1500" spc="-4">
                <a:solidFill>
                  <a:srgbClr val="231F20"/>
                </a:solidFill>
                <a:latin typeface="Calibri Light"/>
                <a:cs typeface="Calibri Light"/>
              </a:rPr>
              <a:t>of </a:t>
            </a:r>
            <a:r>
              <a:rPr sz="1500" spc="-325">
                <a:solidFill>
                  <a:srgbClr val="231F20"/>
                </a:solidFill>
                <a:latin typeface="Calibri Light"/>
                <a:cs typeface="Calibri Light"/>
              </a:rPr>
              <a:t> </a:t>
            </a:r>
            <a:r>
              <a:rPr sz="1500" spc="-4">
                <a:solidFill>
                  <a:srgbClr val="231F20"/>
                </a:solidFill>
                <a:latin typeface="Calibri Light"/>
                <a:cs typeface="Calibri Light"/>
              </a:rPr>
              <a:t>Violence</a:t>
            </a:r>
            <a:endParaRPr sz="1500">
              <a:latin typeface="Calibri Light"/>
              <a:cs typeface="Calibri Light"/>
            </a:endParaRPr>
          </a:p>
        </p:txBody>
      </p:sp>
      <p:sp>
        <p:nvSpPr>
          <p:cNvPr id="21" name="object 21"/>
          <p:cNvSpPr txBox="1"/>
          <p:nvPr/>
        </p:nvSpPr>
        <p:spPr>
          <a:xfrm>
            <a:off x="9897326" y="5442797"/>
            <a:ext cx="474663"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Calibri Light"/>
                <a:cs typeface="Calibri Light"/>
              </a:rPr>
              <a:t>St</a:t>
            </a:r>
            <a:r>
              <a:rPr sz="1500" spc="-25">
                <a:solidFill>
                  <a:srgbClr val="231F20"/>
                </a:solidFill>
                <a:latin typeface="Calibri Light"/>
                <a:cs typeface="Calibri Light"/>
              </a:rPr>
              <a:t>r</a:t>
            </a:r>
            <a:r>
              <a:rPr sz="1500" spc="-4">
                <a:solidFill>
                  <a:srgbClr val="231F20"/>
                </a:solidFill>
                <a:latin typeface="Calibri Light"/>
                <a:cs typeface="Calibri Light"/>
              </a:rPr>
              <a:t>ess</a:t>
            </a:r>
            <a:endParaRPr sz="1500">
              <a:latin typeface="Calibri Light"/>
              <a:cs typeface="Calibri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MISCONCEPTIONS</a:t>
            </a:r>
            <a:r>
              <a:rPr spc="-8" dirty="0"/>
              <a:t> ABOUT</a:t>
            </a:r>
            <a:r>
              <a:rPr spc="-4" dirty="0"/>
              <a:t> </a:t>
            </a:r>
            <a:r>
              <a:rPr spc="-67" dirty="0"/>
              <a:t>FAMILY</a:t>
            </a:r>
            <a:r>
              <a:rPr spc="-4" dirty="0"/>
              <a:t> </a:t>
            </a:r>
            <a:r>
              <a:rPr spc="-8" dirty="0"/>
              <a:t>VIOLENCE</a:t>
            </a:r>
          </a:p>
        </p:txBody>
      </p:sp>
      <p:grpSp>
        <p:nvGrpSpPr>
          <p:cNvPr id="2" name="object 2">
            <a:extLst>
              <a:ext uri="{C183D7F6-B498-43B3-948B-1728B52AA6E4}">
                <adec:decorative xmlns:adec="http://schemas.microsoft.com/office/drawing/2017/decorative" val="1"/>
              </a:ext>
            </a:extLst>
          </p:cNvPr>
          <p:cNvGrpSpPr/>
          <p:nvPr/>
        </p:nvGrpSpPr>
        <p:grpSpPr>
          <a:xfrm>
            <a:off x="6164792" y="1580145"/>
            <a:ext cx="4934860" cy="2991855"/>
            <a:chOff x="7397750" y="1896173"/>
            <a:chExt cx="5921832" cy="3060255"/>
          </a:xfrm>
        </p:grpSpPr>
        <p:sp>
          <p:nvSpPr>
            <p:cNvPr id="4" name="object 4"/>
            <p:cNvSpPr/>
            <p:nvPr/>
          </p:nvSpPr>
          <p:spPr>
            <a:xfrm>
              <a:off x="7629347" y="2122423"/>
              <a:ext cx="5690235" cy="2834005"/>
            </a:xfrm>
            <a:custGeom>
              <a:avLst/>
              <a:gdLst/>
              <a:ahLst/>
              <a:cxnLst/>
              <a:rect l="l" t="t" r="r" b="b"/>
              <a:pathLst>
                <a:path w="5690234" h="2834004">
                  <a:moveTo>
                    <a:pt x="5689905" y="0"/>
                  </a:moveTo>
                  <a:lnTo>
                    <a:pt x="0" y="0"/>
                  </a:lnTo>
                  <a:lnTo>
                    <a:pt x="0" y="2671826"/>
                  </a:lnTo>
                  <a:lnTo>
                    <a:pt x="0" y="2833624"/>
                  </a:lnTo>
                  <a:lnTo>
                    <a:pt x="5689905" y="2833624"/>
                  </a:lnTo>
                  <a:lnTo>
                    <a:pt x="5689905" y="2671826"/>
                  </a:lnTo>
                  <a:lnTo>
                    <a:pt x="5689905" y="0"/>
                  </a:lnTo>
                  <a:close/>
                </a:path>
              </a:pathLst>
            </a:custGeom>
            <a:solidFill>
              <a:srgbClr val="C7964B"/>
            </a:solidFill>
          </p:spPr>
          <p:txBody>
            <a:bodyPr wrap="square" lIns="0" tIns="0" rIns="0" bIns="0" rtlCol="0"/>
            <a:lstStyle/>
            <a:p>
              <a:endParaRPr sz="1500"/>
            </a:p>
          </p:txBody>
        </p:sp>
        <p:sp>
          <p:nvSpPr>
            <p:cNvPr id="5" name="object 5"/>
            <p:cNvSpPr/>
            <p:nvPr/>
          </p:nvSpPr>
          <p:spPr>
            <a:xfrm>
              <a:off x="7397750" y="1896173"/>
              <a:ext cx="5761355" cy="2898140"/>
            </a:xfrm>
            <a:custGeom>
              <a:avLst/>
              <a:gdLst/>
              <a:ahLst/>
              <a:cxnLst/>
              <a:rect l="l" t="t" r="r" b="b"/>
              <a:pathLst>
                <a:path w="5761355" h="2898140">
                  <a:moveTo>
                    <a:pt x="5761139" y="0"/>
                  </a:moveTo>
                  <a:lnTo>
                    <a:pt x="0" y="0"/>
                  </a:lnTo>
                  <a:lnTo>
                    <a:pt x="0" y="2898076"/>
                  </a:lnTo>
                  <a:lnTo>
                    <a:pt x="5761139" y="2898076"/>
                  </a:lnTo>
                  <a:lnTo>
                    <a:pt x="5761139" y="0"/>
                  </a:lnTo>
                  <a:close/>
                </a:path>
              </a:pathLst>
            </a:custGeom>
            <a:solidFill>
              <a:srgbClr val="FFFFFF"/>
            </a:solidFill>
          </p:spPr>
          <p:txBody>
            <a:bodyPr wrap="square" lIns="0" tIns="0" rIns="0" bIns="0" rtlCol="0"/>
            <a:lstStyle/>
            <a:p>
              <a:endParaRPr sz="1500"/>
            </a:p>
          </p:txBody>
        </p:sp>
        <p:sp>
          <p:nvSpPr>
            <p:cNvPr id="6" name="object 6"/>
            <p:cNvSpPr/>
            <p:nvPr/>
          </p:nvSpPr>
          <p:spPr>
            <a:xfrm>
              <a:off x="7397750" y="1896173"/>
              <a:ext cx="5761355" cy="2898140"/>
            </a:xfrm>
            <a:custGeom>
              <a:avLst/>
              <a:gdLst/>
              <a:ahLst/>
              <a:cxnLst/>
              <a:rect l="l" t="t" r="r" b="b"/>
              <a:pathLst>
                <a:path w="5761355" h="2898140">
                  <a:moveTo>
                    <a:pt x="0" y="2898076"/>
                  </a:moveTo>
                  <a:lnTo>
                    <a:pt x="5761139" y="2898076"/>
                  </a:lnTo>
                  <a:lnTo>
                    <a:pt x="5761139" y="0"/>
                  </a:lnTo>
                  <a:lnTo>
                    <a:pt x="0" y="0"/>
                  </a:lnTo>
                  <a:lnTo>
                    <a:pt x="0" y="2898076"/>
                  </a:lnTo>
                  <a:close/>
                </a:path>
              </a:pathLst>
            </a:custGeom>
            <a:ln w="12700">
              <a:solidFill>
                <a:srgbClr val="C7964B"/>
              </a:solidFill>
            </a:ln>
          </p:spPr>
          <p:txBody>
            <a:bodyPr wrap="square" lIns="0" tIns="0" rIns="0" bIns="0" rtlCol="0"/>
            <a:lstStyle/>
            <a:p>
              <a:endParaRPr sz="1500"/>
            </a:p>
          </p:txBody>
        </p:sp>
      </p:grpSp>
      <p:grpSp>
        <p:nvGrpSpPr>
          <p:cNvPr id="9" name="object 9">
            <a:extLst>
              <a:ext uri="{C183D7F6-B498-43B3-948B-1728B52AA6E4}">
                <adec:decorative xmlns:adec="http://schemas.microsoft.com/office/drawing/2017/decorative" val="1"/>
              </a:ext>
            </a:extLst>
          </p:cNvPr>
          <p:cNvGrpSpPr/>
          <p:nvPr/>
        </p:nvGrpSpPr>
        <p:grpSpPr>
          <a:xfrm>
            <a:off x="740830" y="1580145"/>
            <a:ext cx="4940300" cy="4247449"/>
            <a:chOff x="815847" y="1889823"/>
            <a:chExt cx="5928360" cy="4218940"/>
          </a:xfrm>
        </p:grpSpPr>
        <p:sp>
          <p:nvSpPr>
            <p:cNvPr id="10" name="object 10"/>
            <p:cNvSpPr/>
            <p:nvPr/>
          </p:nvSpPr>
          <p:spPr>
            <a:xfrm>
              <a:off x="1053795" y="2122423"/>
              <a:ext cx="5690235" cy="3985895"/>
            </a:xfrm>
            <a:custGeom>
              <a:avLst/>
              <a:gdLst/>
              <a:ahLst/>
              <a:cxnLst/>
              <a:rect l="l" t="t" r="r" b="b"/>
              <a:pathLst>
                <a:path w="5690234" h="3985895">
                  <a:moveTo>
                    <a:pt x="5689905" y="0"/>
                  </a:moveTo>
                  <a:lnTo>
                    <a:pt x="0" y="0"/>
                  </a:lnTo>
                  <a:lnTo>
                    <a:pt x="0" y="3814826"/>
                  </a:lnTo>
                  <a:lnTo>
                    <a:pt x="0" y="3985768"/>
                  </a:lnTo>
                  <a:lnTo>
                    <a:pt x="5689905" y="3985768"/>
                  </a:lnTo>
                  <a:lnTo>
                    <a:pt x="5689905" y="3814826"/>
                  </a:lnTo>
                  <a:lnTo>
                    <a:pt x="5689905" y="0"/>
                  </a:lnTo>
                  <a:close/>
                </a:path>
              </a:pathLst>
            </a:custGeom>
            <a:solidFill>
              <a:srgbClr val="C7964B"/>
            </a:solidFill>
          </p:spPr>
          <p:txBody>
            <a:bodyPr wrap="square" lIns="0" tIns="0" rIns="0" bIns="0" rtlCol="0"/>
            <a:lstStyle/>
            <a:p>
              <a:endParaRPr sz="1500"/>
            </a:p>
          </p:txBody>
        </p:sp>
        <p:sp>
          <p:nvSpPr>
            <p:cNvPr id="11" name="object 11"/>
            <p:cNvSpPr/>
            <p:nvPr/>
          </p:nvSpPr>
          <p:spPr>
            <a:xfrm>
              <a:off x="822197" y="1896173"/>
              <a:ext cx="5761355" cy="4041140"/>
            </a:xfrm>
            <a:custGeom>
              <a:avLst/>
              <a:gdLst/>
              <a:ahLst/>
              <a:cxnLst/>
              <a:rect l="l" t="t" r="r" b="b"/>
              <a:pathLst>
                <a:path w="5761355" h="4041140">
                  <a:moveTo>
                    <a:pt x="5761139" y="0"/>
                  </a:moveTo>
                  <a:lnTo>
                    <a:pt x="0" y="0"/>
                  </a:lnTo>
                  <a:lnTo>
                    <a:pt x="0" y="4041076"/>
                  </a:lnTo>
                  <a:lnTo>
                    <a:pt x="5761139" y="4041076"/>
                  </a:lnTo>
                  <a:lnTo>
                    <a:pt x="5761139" y="0"/>
                  </a:lnTo>
                  <a:close/>
                </a:path>
              </a:pathLst>
            </a:custGeom>
            <a:solidFill>
              <a:srgbClr val="FFFFFF"/>
            </a:solidFill>
          </p:spPr>
          <p:txBody>
            <a:bodyPr wrap="square" lIns="0" tIns="0" rIns="0" bIns="0" rtlCol="0"/>
            <a:lstStyle/>
            <a:p>
              <a:endParaRPr sz="1500"/>
            </a:p>
          </p:txBody>
        </p:sp>
        <p:sp>
          <p:nvSpPr>
            <p:cNvPr id="12" name="object 12"/>
            <p:cNvSpPr/>
            <p:nvPr/>
          </p:nvSpPr>
          <p:spPr>
            <a:xfrm>
              <a:off x="822197" y="1896173"/>
              <a:ext cx="5761355" cy="4041140"/>
            </a:xfrm>
            <a:custGeom>
              <a:avLst/>
              <a:gdLst/>
              <a:ahLst/>
              <a:cxnLst/>
              <a:rect l="l" t="t" r="r" b="b"/>
              <a:pathLst>
                <a:path w="5761355" h="4041140">
                  <a:moveTo>
                    <a:pt x="0" y="4041076"/>
                  </a:moveTo>
                  <a:lnTo>
                    <a:pt x="5761139" y="4041076"/>
                  </a:lnTo>
                  <a:lnTo>
                    <a:pt x="5761139" y="0"/>
                  </a:lnTo>
                  <a:lnTo>
                    <a:pt x="0" y="0"/>
                  </a:lnTo>
                  <a:lnTo>
                    <a:pt x="0" y="4041076"/>
                  </a:lnTo>
                  <a:close/>
                </a:path>
              </a:pathLst>
            </a:custGeom>
            <a:ln w="12700">
              <a:solidFill>
                <a:srgbClr val="C7964B"/>
              </a:solidFill>
            </a:ln>
          </p:spPr>
          <p:txBody>
            <a:bodyPr wrap="square" lIns="0" tIns="0" rIns="0" bIns="0" rtlCol="0"/>
            <a:lstStyle/>
            <a:p>
              <a:endParaRPr sz="1500"/>
            </a:p>
          </p:txBody>
        </p:sp>
      </p:grpSp>
      <p:sp>
        <p:nvSpPr>
          <p:cNvPr id="13" name="object 13"/>
          <p:cNvSpPr txBox="1"/>
          <p:nvPr/>
        </p:nvSpPr>
        <p:spPr>
          <a:xfrm>
            <a:off x="891884" y="2206816"/>
            <a:ext cx="490538" cy="241519"/>
          </a:xfrm>
          <a:prstGeom prst="rect">
            <a:avLst/>
          </a:prstGeom>
        </p:spPr>
        <p:txBody>
          <a:bodyPr vert="horz" wrap="square" lIns="0" tIns="10583" rIns="0" bIns="0" rtlCol="0">
            <a:spAutoFit/>
          </a:bodyPr>
          <a:lstStyle/>
          <a:p>
            <a:pPr>
              <a:spcBef>
                <a:spcPts val="83"/>
              </a:spcBef>
            </a:pPr>
            <a:r>
              <a:rPr sz="1500" b="1">
                <a:solidFill>
                  <a:srgbClr val="231F20"/>
                </a:solidFill>
                <a:latin typeface="Calibri"/>
                <a:cs typeface="Calibri"/>
              </a:rPr>
              <a:t>MYTH</a:t>
            </a:r>
            <a:endParaRPr sz="1500">
              <a:latin typeface="Calibri"/>
              <a:cs typeface="Calibri"/>
            </a:endParaRPr>
          </a:p>
        </p:txBody>
      </p:sp>
      <p:sp>
        <p:nvSpPr>
          <p:cNvPr id="27" name="object 27"/>
          <p:cNvSpPr txBox="1"/>
          <p:nvPr/>
        </p:nvSpPr>
        <p:spPr>
          <a:xfrm>
            <a:off x="1529137" y="1873933"/>
            <a:ext cx="3112029" cy="564684"/>
          </a:xfrm>
          <a:prstGeom prst="rect">
            <a:avLst/>
          </a:prstGeom>
        </p:spPr>
        <p:txBody>
          <a:bodyPr vert="horz" wrap="square" lIns="0" tIns="10583" rIns="0" bIns="0" rtlCol="0">
            <a:spAutoFit/>
          </a:bodyPr>
          <a:lstStyle/>
          <a:p>
            <a:pPr>
              <a:spcBef>
                <a:spcPts val="83"/>
              </a:spcBef>
            </a:pPr>
            <a:r>
              <a:rPr b="1" spc="-8">
                <a:solidFill>
                  <a:srgbClr val="996E29"/>
                </a:solidFill>
                <a:latin typeface="Calibri"/>
                <a:cs typeface="Calibri"/>
              </a:rPr>
              <a:t>Violence</a:t>
            </a:r>
            <a:r>
              <a:rPr b="1" spc="-4">
                <a:solidFill>
                  <a:srgbClr val="996E29"/>
                </a:solidFill>
                <a:latin typeface="Calibri"/>
                <a:cs typeface="Calibri"/>
              </a:rPr>
              <a:t> only</a:t>
            </a:r>
            <a:r>
              <a:rPr b="1" spc="4">
                <a:solidFill>
                  <a:srgbClr val="996E29"/>
                </a:solidFill>
                <a:latin typeface="Calibri"/>
                <a:cs typeface="Calibri"/>
              </a:rPr>
              <a:t> </a:t>
            </a:r>
            <a:r>
              <a:rPr b="1" spc="-4">
                <a:solidFill>
                  <a:srgbClr val="996E29"/>
                </a:solidFill>
                <a:latin typeface="Calibri"/>
                <a:cs typeface="Calibri"/>
              </a:rPr>
              <a:t>happens</a:t>
            </a:r>
            <a:r>
              <a:rPr b="1">
                <a:solidFill>
                  <a:srgbClr val="996E29"/>
                </a:solidFill>
                <a:latin typeface="Calibri"/>
                <a:cs typeface="Calibri"/>
              </a:rPr>
              <a:t> </a:t>
            </a:r>
            <a:r>
              <a:rPr b="1" spc="-4">
                <a:solidFill>
                  <a:srgbClr val="996E29"/>
                </a:solidFill>
                <a:latin typeface="Calibri"/>
                <a:cs typeface="Calibri"/>
              </a:rPr>
              <a:t>in</a:t>
            </a:r>
            <a:r>
              <a:rPr b="1" spc="4">
                <a:solidFill>
                  <a:srgbClr val="996E29"/>
                </a:solidFill>
                <a:latin typeface="Calibri"/>
                <a:cs typeface="Calibri"/>
              </a:rPr>
              <a:t> </a:t>
            </a:r>
            <a:r>
              <a:rPr b="1" spc="-4">
                <a:solidFill>
                  <a:srgbClr val="996E29"/>
                </a:solidFill>
                <a:latin typeface="Calibri"/>
                <a:cs typeface="Calibri"/>
              </a:rPr>
              <a:t>poor</a:t>
            </a:r>
            <a:r>
              <a:rPr b="1" spc="4">
                <a:solidFill>
                  <a:srgbClr val="996E29"/>
                </a:solidFill>
                <a:latin typeface="Calibri"/>
                <a:cs typeface="Calibri"/>
              </a:rPr>
              <a:t> </a:t>
            </a:r>
            <a:r>
              <a:rPr b="1" spc="-8">
                <a:solidFill>
                  <a:srgbClr val="996E29"/>
                </a:solidFill>
                <a:latin typeface="Calibri"/>
                <a:cs typeface="Calibri"/>
              </a:rPr>
              <a:t>families.</a:t>
            </a:r>
            <a:endParaRPr>
              <a:latin typeface="Calibri"/>
              <a:cs typeface="Calibri"/>
            </a:endParaRPr>
          </a:p>
        </p:txBody>
      </p:sp>
      <p:sp>
        <p:nvSpPr>
          <p:cNvPr id="15" name="object 15"/>
          <p:cNvSpPr txBox="1"/>
          <p:nvPr/>
        </p:nvSpPr>
        <p:spPr>
          <a:xfrm>
            <a:off x="923318" y="3159126"/>
            <a:ext cx="396875" cy="241519"/>
          </a:xfrm>
          <a:prstGeom prst="rect">
            <a:avLst/>
          </a:prstGeom>
        </p:spPr>
        <p:txBody>
          <a:bodyPr vert="horz" wrap="square" lIns="0" tIns="10583" rIns="0" bIns="0" rtlCol="0">
            <a:spAutoFit/>
          </a:bodyPr>
          <a:lstStyle/>
          <a:p>
            <a:pPr>
              <a:spcBef>
                <a:spcPts val="83"/>
              </a:spcBef>
            </a:pPr>
            <a:r>
              <a:rPr sz="1500" b="1" spc="-87">
                <a:solidFill>
                  <a:srgbClr val="231F20"/>
                </a:solidFill>
                <a:latin typeface="Calibri"/>
                <a:cs typeface="Calibri"/>
              </a:rPr>
              <a:t>F</a:t>
            </a:r>
            <a:r>
              <a:rPr sz="1500" b="1" spc="-21">
                <a:solidFill>
                  <a:srgbClr val="231F20"/>
                </a:solidFill>
                <a:latin typeface="Calibri"/>
                <a:cs typeface="Calibri"/>
              </a:rPr>
              <a:t>A</a:t>
            </a:r>
            <a:r>
              <a:rPr sz="1500" b="1" spc="4">
                <a:solidFill>
                  <a:srgbClr val="231F20"/>
                </a:solidFill>
                <a:latin typeface="Calibri"/>
                <a:cs typeface="Calibri"/>
              </a:rPr>
              <a:t>C</a:t>
            </a:r>
            <a:r>
              <a:rPr sz="1500" b="1">
                <a:solidFill>
                  <a:srgbClr val="231F20"/>
                </a:solidFill>
                <a:latin typeface="Calibri"/>
                <a:cs typeface="Calibri"/>
              </a:rPr>
              <a:t>T</a:t>
            </a:r>
            <a:endParaRPr sz="1500">
              <a:latin typeface="Calibri"/>
              <a:cs typeface="Calibri"/>
            </a:endParaRPr>
          </a:p>
        </p:txBody>
      </p:sp>
      <p:sp>
        <p:nvSpPr>
          <p:cNvPr id="29" name="object 29"/>
          <p:cNvSpPr txBox="1"/>
          <p:nvPr/>
        </p:nvSpPr>
        <p:spPr>
          <a:xfrm>
            <a:off x="1529137" y="2690919"/>
            <a:ext cx="3662892" cy="2780675"/>
          </a:xfrm>
          <a:prstGeom prst="rect">
            <a:avLst/>
          </a:prstGeom>
        </p:spPr>
        <p:txBody>
          <a:bodyPr vert="horz" wrap="square" lIns="0" tIns="10583" rIns="0" bIns="0" rtlCol="0">
            <a:spAutoFit/>
          </a:bodyPr>
          <a:lstStyle/>
          <a:p>
            <a:pPr marR="4233">
              <a:spcBef>
                <a:spcPts val="83"/>
              </a:spcBef>
            </a:pPr>
            <a:r>
              <a:rPr>
                <a:solidFill>
                  <a:srgbClr val="231F20"/>
                </a:solidFill>
                <a:latin typeface="Calibri"/>
                <a:cs typeface="Calibri"/>
              </a:rPr>
              <a:t>It</a:t>
            </a:r>
            <a:r>
              <a:rPr spc="-4">
                <a:solidFill>
                  <a:srgbClr val="231F20"/>
                </a:solidFill>
                <a:latin typeface="Calibri"/>
                <a:cs typeface="Calibri"/>
              </a:rPr>
              <a:t> is</a:t>
            </a:r>
            <a:r>
              <a:rPr spc="-8">
                <a:solidFill>
                  <a:srgbClr val="231F20"/>
                </a:solidFill>
                <a:latin typeface="Calibri"/>
                <a:cs typeface="Calibri"/>
              </a:rPr>
              <a:t> </a:t>
            </a:r>
            <a:r>
              <a:rPr>
                <a:solidFill>
                  <a:srgbClr val="231F20"/>
                </a:solidFill>
                <a:latin typeface="Calibri"/>
                <a:cs typeface="Calibri"/>
              </a:rPr>
              <a:t>true </a:t>
            </a:r>
            <a:r>
              <a:rPr spc="-4">
                <a:solidFill>
                  <a:srgbClr val="231F20"/>
                </a:solidFill>
                <a:latin typeface="Calibri"/>
                <a:cs typeface="Calibri"/>
              </a:rPr>
              <a:t>that police</a:t>
            </a:r>
            <a:r>
              <a:rPr spc="-8">
                <a:solidFill>
                  <a:srgbClr val="231F20"/>
                </a:solidFill>
                <a:latin typeface="Calibri"/>
                <a:cs typeface="Calibri"/>
              </a:rPr>
              <a:t> are</a:t>
            </a:r>
            <a:r>
              <a:rPr>
                <a:solidFill>
                  <a:srgbClr val="231F20"/>
                </a:solidFill>
                <a:latin typeface="Calibri"/>
                <a:cs typeface="Calibri"/>
              </a:rPr>
              <a:t> </a:t>
            </a:r>
            <a:r>
              <a:rPr spc="-8">
                <a:solidFill>
                  <a:srgbClr val="231F20"/>
                </a:solidFill>
                <a:latin typeface="Calibri"/>
                <a:cs typeface="Calibri"/>
              </a:rPr>
              <a:t>more</a:t>
            </a:r>
            <a:r>
              <a:rPr spc="-4">
                <a:solidFill>
                  <a:srgbClr val="231F20"/>
                </a:solidFill>
                <a:latin typeface="Calibri"/>
                <a:cs typeface="Calibri"/>
              </a:rPr>
              <a:t> </a:t>
            </a:r>
            <a:r>
              <a:rPr spc="-12">
                <a:solidFill>
                  <a:srgbClr val="231F20"/>
                </a:solidFill>
                <a:latin typeface="Calibri"/>
                <a:cs typeface="Calibri"/>
              </a:rPr>
              <a:t>likely</a:t>
            </a:r>
            <a:r>
              <a:rPr>
                <a:solidFill>
                  <a:srgbClr val="231F20"/>
                </a:solidFill>
                <a:latin typeface="Calibri"/>
                <a:cs typeface="Calibri"/>
              </a:rPr>
              <a:t> </a:t>
            </a:r>
            <a:r>
              <a:rPr spc="-8">
                <a:solidFill>
                  <a:srgbClr val="231F20"/>
                </a:solidFill>
                <a:latin typeface="Calibri"/>
                <a:cs typeface="Calibri"/>
              </a:rPr>
              <a:t>to become </a:t>
            </a:r>
            <a:r>
              <a:rPr spc="-4">
                <a:solidFill>
                  <a:srgbClr val="231F20"/>
                </a:solidFill>
                <a:latin typeface="Calibri"/>
                <a:cs typeface="Calibri"/>
              </a:rPr>
              <a:t> </a:t>
            </a:r>
            <a:r>
              <a:rPr spc="-12">
                <a:solidFill>
                  <a:srgbClr val="231F20"/>
                </a:solidFill>
                <a:latin typeface="Calibri"/>
                <a:cs typeface="Calibri"/>
              </a:rPr>
              <a:t>involved</a:t>
            </a:r>
            <a:r>
              <a:rPr>
                <a:solidFill>
                  <a:srgbClr val="231F20"/>
                </a:solidFill>
                <a:latin typeface="Calibri"/>
                <a:cs typeface="Calibri"/>
              </a:rPr>
              <a:t> </a:t>
            </a:r>
            <a:r>
              <a:rPr spc="-4">
                <a:solidFill>
                  <a:srgbClr val="231F20"/>
                </a:solidFill>
                <a:latin typeface="Calibri"/>
                <a:cs typeface="Calibri"/>
              </a:rPr>
              <a:t>in reports</a:t>
            </a:r>
            <a:r>
              <a:rPr>
                <a:solidFill>
                  <a:srgbClr val="231F20"/>
                </a:solidFill>
                <a:latin typeface="Calibri"/>
                <a:cs typeface="Calibri"/>
              </a:rPr>
              <a:t> </a:t>
            </a:r>
            <a:r>
              <a:rPr spc="-4">
                <a:solidFill>
                  <a:srgbClr val="231F20"/>
                </a:solidFill>
                <a:latin typeface="Calibri"/>
                <a:cs typeface="Calibri"/>
              </a:rPr>
              <a:t>of </a:t>
            </a:r>
            <a:r>
              <a:rPr spc="-8">
                <a:solidFill>
                  <a:srgbClr val="231F20"/>
                </a:solidFill>
                <a:latin typeface="Calibri"/>
                <a:cs typeface="Calibri"/>
              </a:rPr>
              <a:t>family</a:t>
            </a:r>
            <a:r>
              <a:rPr spc="-4">
                <a:solidFill>
                  <a:srgbClr val="231F20"/>
                </a:solidFill>
                <a:latin typeface="Calibri"/>
                <a:cs typeface="Calibri"/>
              </a:rPr>
              <a:t> </a:t>
            </a:r>
            <a:r>
              <a:rPr>
                <a:solidFill>
                  <a:srgbClr val="231F20"/>
                </a:solidFill>
                <a:latin typeface="Calibri"/>
                <a:cs typeface="Calibri"/>
              </a:rPr>
              <a:t>violence </a:t>
            </a:r>
            <a:r>
              <a:rPr spc="-4">
                <a:solidFill>
                  <a:srgbClr val="231F20"/>
                </a:solidFill>
                <a:latin typeface="Calibri"/>
                <a:cs typeface="Calibri"/>
              </a:rPr>
              <a:t>in </a:t>
            </a:r>
            <a:r>
              <a:rPr spc="-8">
                <a:solidFill>
                  <a:srgbClr val="231F20"/>
                </a:solidFill>
                <a:latin typeface="Calibri"/>
                <a:cs typeface="Calibri"/>
              </a:rPr>
              <a:t>lower </a:t>
            </a:r>
            <a:r>
              <a:rPr spc="-4">
                <a:solidFill>
                  <a:srgbClr val="231F20"/>
                </a:solidFill>
                <a:latin typeface="Calibri"/>
                <a:cs typeface="Calibri"/>
              </a:rPr>
              <a:t> </a:t>
            </a:r>
            <a:r>
              <a:rPr spc="-8">
                <a:solidFill>
                  <a:srgbClr val="231F20"/>
                </a:solidFill>
                <a:latin typeface="Calibri"/>
                <a:cs typeface="Calibri"/>
              </a:rPr>
              <a:t>socio-economic</a:t>
            </a:r>
            <a:r>
              <a:rPr spc="50">
                <a:solidFill>
                  <a:srgbClr val="231F20"/>
                </a:solidFill>
                <a:latin typeface="Calibri"/>
                <a:cs typeface="Calibri"/>
              </a:rPr>
              <a:t> </a:t>
            </a:r>
            <a:r>
              <a:rPr spc="-8">
                <a:solidFill>
                  <a:srgbClr val="231F20"/>
                </a:solidFill>
                <a:latin typeface="Calibri"/>
                <a:cs typeface="Calibri"/>
              </a:rPr>
              <a:t>groups.</a:t>
            </a:r>
            <a:r>
              <a:rPr spc="50">
                <a:solidFill>
                  <a:srgbClr val="231F20"/>
                </a:solidFill>
                <a:latin typeface="Calibri"/>
                <a:cs typeface="Calibri"/>
              </a:rPr>
              <a:t> </a:t>
            </a:r>
            <a:r>
              <a:rPr spc="-25">
                <a:solidFill>
                  <a:srgbClr val="231F20"/>
                </a:solidFill>
                <a:latin typeface="Calibri"/>
                <a:cs typeface="Calibri"/>
              </a:rPr>
              <a:t>However,</a:t>
            </a:r>
            <a:r>
              <a:rPr spc="54">
                <a:solidFill>
                  <a:srgbClr val="231F20"/>
                </a:solidFill>
                <a:latin typeface="Calibri"/>
                <a:cs typeface="Calibri"/>
              </a:rPr>
              <a:t> </a:t>
            </a:r>
            <a:r>
              <a:rPr spc="-8">
                <a:solidFill>
                  <a:srgbClr val="231F20"/>
                </a:solidFill>
                <a:latin typeface="Calibri"/>
                <a:cs typeface="Calibri"/>
              </a:rPr>
              <a:t>we</a:t>
            </a:r>
            <a:r>
              <a:rPr spc="54">
                <a:solidFill>
                  <a:srgbClr val="231F20"/>
                </a:solidFill>
                <a:latin typeface="Calibri"/>
                <a:cs typeface="Calibri"/>
              </a:rPr>
              <a:t> </a:t>
            </a:r>
            <a:r>
              <a:rPr spc="-4">
                <a:solidFill>
                  <a:srgbClr val="231F20"/>
                </a:solidFill>
                <a:latin typeface="Calibri"/>
                <a:cs typeface="Calibri"/>
              </a:rPr>
              <a:t>know </a:t>
            </a:r>
            <a:r>
              <a:rPr>
                <a:solidFill>
                  <a:srgbClr val="231F20"/>
                </a:solidFill>
                <a:latin typeface="Calibri"/>
                <a:cs typeface="Calibri"/>
              </a:rPr>
              <a:t> </a:t>
            </a:r>
            <a:r>
              <a:rPr spc="-4">
                <a:solidFill>
                  <a:srgbClr val="231F20"/>
                </a:solidFill>
                <a:latin typeface="Calibri"/>
                <a:cs typeface="Calibri"/>
              </a:rPr>
              <a:t>that</a:t>
            </a:r>
            <a:r>
              <a:rPr spc="25">
                <a:solidFill>
                  <a:srgbClr val="231F20"/>
                </a:solidFill>
                <a:latin typeface="Calibri"/>
                <a:cs typeface="Calibri"/>
              </a:rPr>
              <a:t> </a:t>
            </a:r>
            <a:r>
              <a:rPr>
                <a:solidFill>
                  <a:srgbClr val="231F20"/>
                </a:solidFill>
                <a:latin typeface="Calibri"/>
                <a:cs typeface="Calibri"/>
              </a:rPr>
              <a:t>violence</a:t>
            </a:r>
            <a:r>
              <a:rPr spc="29">
                <a:solidFill>
                  <a:srgbClr val="231F20"/>
                </a:solidFill>
                <a:latin typeface="Calibri"/>
                <a:cs typeface="Calibri"/>
              </a:rPr>
              <a:t> </a:t>
            </a:r>
            <a:r>
              <a:rPr spc="-4">
                <a:solidFill>
                  <a:srgbClr val="231F20"/>
                </a:solidFill>
                <a:latin typeface="Calibri"/>
                <a:cs typeface="Calibri"/>
              </a:rPr>
              <a:t>does</a:t>
            </a:r>
            <a:r>
              <a:rPr spc="21">
                <a:solidFill>
                  <a:srgbClr val="231F20"/>
                </a:solidFill>
                <a:latin typeface="Calibri"/>
                <a:cs typeface="Calibri"/>
              </a:rPr>
              <a:t> </a:t>
            </a:r>
            <a:r>
              <a:rPr spc="-21">
                <a:solidFill>
                  <a:srgbClr val="231F20"/>
                </a:solidFill>
                <a:latin typeface="Calibri"/>
                <a:cs typeface="Calibri"/>
              </a:rPr>
              <a:t>take</a:t>
            </a:r>
            <a:r>
              <a:rPr spc="29">
                <a:solidFill>
                  <a:srgbClr val="231F20"/>
                </a:solidFill>
                <a:latin typeface="Calibri"/>
                <a:cs typeface="Calibri"/>
              </a:rPr>
              <a:t> </a:t>
            </a:r>
            <a:r>
              <a:rPr spc="-4">
                <a:solidFill>
                  <a:srgbClr val="231F20"/>
                </a:solidFill>
                <a:latin typeface="Calibri"/>
                <a:cs typeface="Calibri"/>
              </a:rPr>
              <a:t>place</a:t>
            </a:r>
            <a:r>
              <a:rPr spc="25">
                <a:solidFill>
                  <a:srgbClr val="231F20"/>
                </a:solidFill>
                <a:latin typeface="Calibri"/>
                <a:cs typeface="Calibri"/>
              </a:rPr>
              <a:t> </a:t>
            </a:r>
            <a:r>
              <a:rPr spc="-8">
                <a:solidFill>
                  <a:srgbClr val="231F20"/>
                </a:solidFill>
                <a:latin typeface="Calibri"/>
                <a:cs typeface="Calibri"/>
              </a:rPr>
              <a:t>across</a:t>
            </a:r>
            <a:r>
              <a:rPr spc="21">
                <a:solidFill>
                  <a:srgbClr val="231F20"/>
                </a:solidFill>
                <a:latin typeface="Calibri"/>
                <a:cs typeface="Calibri"/>
              </a:rPr>
              <a:t> </a:t>
            </a:r>
            <a:r>
              <a:rPr spc="-4">
                <a:solidFill>
                  <a:srgbClr val="231F20"/>
                </a:solidFill>
                <a:latin typeface="Calibri"/>
                <a:cs typeface="Calibri"/>
              </a:rPr>
              <a:t>society </a:t>
            </a:r>
            <a:r>
              <a:rPr>
                <a:solidFill>
                  <a:srgbClr val="231F20"/>
                </a:solidFill>
                <a:latin typeface="Calibri"/>
                <a:cs typeface="Calibri"/>
              </a:rPr>
              <a:t> and </a:t>
            </a:r>
            <a:r>
              <a:rPr spc="-4">
                <a:solidFill>
                  <a:srgbClr val="231F20"/>
                </a:solidFill>
                <a:latin typeface="Calibri"/>
                <a:cs typeface="Calibri"/>
              </a:rPr>
              <a:t>in </a:t>
            </a:r>
            <a:r>
              <a:rPr>
                <a:solidFill>
                  <a:srgbClr val="231F20"/>
                </a:solidFill>
                <a:latin typeface="Calibri"/>
                <a:cs typeface="Calibri"/>
              </a:rPr>
              <a:t>all kinds </a:t>
            </a:r>
            <a:r>
              <a:rPr spc="-4">
                <a:solidFill>
                  <a:srgbClr val="231F20"/>
                </a:solidFill>
                <a:latin typeface="Calibri"/>
                <a:cs typeface="Calibri"/>
              </a:rPr>
              <a:t>of homes.</a:t>
            </a:r>
            <a:r>
              <a:rPr>
                <a:solidFill>
                  <a:srgbClr val="231F20"/>
                </a:solidFill>
                <a:latin typeface="Calibri"/>
                <a:cs typeface="Calibri"/>
              </a:rPr>
              <a:t> </a:t>
            </a:r>
            <a:r>
              <a:rPr spc="-8">
                <a:solidFill>
                  <a:srgbClr val="231F20"/>
                </a:solidFill>
                <a:latin typeface="Calibri"/>
                <a:cs typeface="Calibri"/>
              </a:rPr>
              <a:t>There are </a:t>
            </a:r>
            <a:r>
              <a:rPr spc="-4">
                <a:solidFill>
                  <a:srgbClr val="231F20"/>
                </a:solidFill>
                <a:latin typeface="Calibri"/>
                <a:cs typeface="Calibri"/>
              </a:rPr>
              <a:t>no reliable </a:t>
            </a:r>
            <a:r>
              <a:rPr spc="-329">
                <a:solidFill>
                  <a:srgbClr val="231F20"/>
                </a:solidFill>
                <a:latin typeface="Calibri"/>
                <a:cs typeface="Calibri"/>
              </a:rPr>
              <a:t> </a:t>
            </a:r>
            <a:r>
              <a:rPr spc="-8">
                <a:solidFill>
                  <a:srgbClr val="231F20"/>
                </a:solidFill>
                <a:latin typeface="Calibri"/>
                <a:cs typeface="Calibri"/>
              </a:rPr>
              <a:t>figures</a:t>
            </a:r>
            <a:r>
              <a:rPr spc="-4">
                <a:solidFill>
                  <a:srgbClr val="231F20"/>
                </a:solidFill>
                <a:latin typeface="Calibri"/>
                <a:cs typeface="Calibri"/>
              </a:rPr>
              <a:t> on </a:t>
            </a:r>
            <a:r>
              <a:rPr spc="-8">
                <a:solidFill>
                  <a:srgbClr val="231F20"/>
                </a:solidFill>
                <a:latin typeface="Calibri"/>
                <a:cs typeface="Calibri"/>
              </a:rPr>
              <a:t>prevalence,</a:t>
            </a:r>
            <a:r>
              <a:rPr spc="-4">
                <a:solidFill>
                  <a:srgbClr val="231F20"/>
                </a:solidFill>
                <a:latin typeface="Calibri"/>
                <a:cs typeface="Calibri"/>
              </a:rPr>
              <a:t> given</a:t>
            </a:r>
            <a:r>
              <a:rPr>
                <a:solidFill>
                  <a:srgbClr val="231F20"/>
                </a:solidFill>
                <a:latin typeface="Calibri"/>
                <a:cs typeface="Calibri"/>
              </a:rPr>
              <a:t> </a:t>
            </a:r>
            <a:r>
              <a:rPr spc="-4">
                <a:solidFill>
                  <a:srgbClr val="231F20"/>
                </a:solidFill>
                <a:latin typeface="Calibri"/>
                <a:cs typeface="Calibri"/>
              </a:rPr>
              <a:t>it is </a:t>
            </a:r>
            <a:r>
              <a:rPr spc="-8">
                <a:solidFill>
                  <a:srgbClr val="231F20"/>
                </a:solidFill>
                <a:latin typeface="Calibri"/>
                <a:cs typeface="Calibri"/>
              </a:rPr>
              <a:t>largely</a:t>
            </a:r>
            <a:r>
              <a:rPr>
                <a:solidFill>
                  <a:srgbClr val="231F20"/>
                </a:solidFill>
                <a:latin typeface="Calibri"/>
                <a:cs typeface="Calibri"/>
              </a:rPr>
              <a:t> </a:t>
            </a:r>
            <a:r>
              <a:rPr spc="-4">
                <a:solidFill>
                  <a:srgbClr val="231F20"/>
                </a:solidFill>
                <a:latin typeface="Calibri"/>
                <a:cs typeface="Calibri"/>
              </a:rPr>
              <a:t>self </a:t>
            </a:r>
            <a:r>
              <a:rPr>
                <a:solidFill>
                  <a:srgbClr val="231F20"/>
                </a:solidFill>
                <a:latin typeface="Calibri"/>
                <a:cs typeface="Calibri"/>
              </a:rPr>
              <a:t> </a:t>
            </a:r>
            <a:r>
              <a:rPr spc="-4">
                <a:solidFill>
                  <a:srgbClr val="231F20"/>
                </a:solidFill>
                <a:latin typeface="Calibri"/>
                <a:cs typeface="Calibri"/>
              </a:rPr>
              <a:t>reported.</a:t>
            </a:r>
            <a:r>
              <a:rPr spc="12">
                <a:solidFill>
                  <a:srgbClr val="231F20"/>
                </a:solidFill>
                <a:latin typeface="Calibri"/>
                <a:cs typeface="Calibri"/>
              </a:rPr>
              <a:t> </a:t>
            </a:r>
            <a:r>
              <a:rPr spc="-29">
                <a:solidFill>
                  <a:srgbClr val="231F20"/>
                </a:solidFill>
                <a:latin typeface="Calibri"/>
                <a:cs typeface="Calibri"/>
              </a:rPr>
              <a:t>We</a:t>
            </a:r>
            <a:r>
              <a:rPr spc="17">
                <a:solidFill>
                  <a:srgbClr val="231F20"/>
                </a:solidFill>
                <a:latin typeface="Calibri"/>
                <a:cs typeface="Calibri"/>
              </a:rPr>
              <a:t> </a:t>
            </a:r>
            <a:r>
              <a:rPr spc="-4">
                <a:solidFill>
                  <a:srgbClr val="231F20"/>
                </a:solidFill>
                <a:latin typeface="Calibri"/>
                <a:cs typeface="Calibri"/>
              </a:rPr>
              <a:t>can’t</a:t>
            </a:r>
            <a:r>
              <a:rPr spc="8">
                <a:solidFill>
                  <a:srgbClr val="231F20"/>
                </a:solidFill>
                <a:latin typeface="Calibri"/>
                <a:cs typeface="Calibri"/>
              </a:rPr>
              <a:t> </a:t>
            </a:r>
            <a:r>
              <a:rPr>
                <a:solidFill>
                  <a:srgbClr val="231F20"/>
                </a:solidFill>
                <a:latin typeface="Calibri"/>
                <a:cs typeface="Calibri"/>
              </a:rPr>
              <a:t>assume</a:t>
            </a:r>
            <a:r>
              <a:rPr spc="12">
                <a:solidFill>
                  <a:srgbClr val="231F20"/>
                </a:solidFill>
                <a:latin typeface="Calibri"/>
                <a:cs typeface="Calibri"/>
              </a:rPr>
              <a:t> </a:t>
            </a:r>
            <a:r>
              <a:rPr spc="-4">
                <a:solidFill>
                  <a:srgbClr val="231F20"/>
                </a:solidFill>
                <a:latin typeface="Calibri"/>
                <a:cs typeface="Calibri"/>
              </a:rPr>
              <a:t>it</a:t>
            </a:r>
            <a:r>
              <a:rPr spc="12">
                <a:solidFill>
                  <a:srgbClr val="231F20"/>
                </a:solidFill>
                <a:latin typeface="Calibri"/>
                <a:cs typeface="Calibri"/>
              </a:rPr>
              <a:t> </a:t>
            </a:r>
            <a:r>
              <a:rPr spc="-17">
                <a:solidFill>
                  <a:srgbClr val="231F20"/>
                </a:solidFill>
                <a:latin typeface="Calibri"/>
                <a:cs typeface="Calibri"/>
              </a:rPr>
              <a:t>takes</a:t>
            </a:r>
            <a:r>
              <a:rPr spc="12">
                <a:solidFill>
                  <a:srgbClr val="231F20"/>
                </a:solidFill>
                <a:latin typeface="Calibri"/>
                <a:cs typeface="Calibri"/>
              </a:rPr>
              <a:t> </a:t>
            </a:r>
            <a:r>
              <a:rPr spc="-4">
                <a:solidFill>
                  <a:srgbClr val="231F20"/>
                </a:solidFill>
                <a:latin typeface="Calibri"/>
                <a:cs typeface="Calibri"/>
              </a:rPr>
              <a:t>place</a:t>
            </a:r>
            <a:r>
              <a:rPr spc="12">
                <a:solidFill>
                  <a:srgbClr val="231F20"/>
                </a:solidFill>
                <a:latin typeface="Calibri"/>
                <a:cs typeface="Calibri"/>
              </a:rPr>
              <a:t> </a:t>
            </a:r>
            <a:r>
              <a:rPr spc="-4">
                <a:solidFill>
                  <a:srgbClr val="231F20"/>
                </a:solidFill>
                <a:latin typeface="Calibri"/>
                <a:cs typeface="Calibri"/>
              </a:rPr>
              <a:t>only </a:t>
            </a:r>
            <a:r>
              <a:rPr>
                <a:solidFill>
                  <a:srgbClr val="231F20"/>
                </a:solidFill>
                <a:latin typeface="Calibri"/>
                <a:cs typeface="Calibri"/>
              </a:rPr>
              <a:t> </a:t>
            </a:r>
            <a:r>
              <a:rPr spc="-4">
                <a:solidFill>
                  <a:srgbClr val="231F20"/>
                </a:solidFill>
                <a:latin typeface="Calibri"/>
                <a:cs typeface="Calibri"/>
              </a:rPr>
              <a:t>in</a:t>
            </a:r>
            <a:r>
              <a:rPr spc="-8">
                <a:solidFill>
                  <a:srgbClr val="231F20"/>
                </a:solidFill>
                <a:latin typeface="Calibri"/>
                <a:cs typeface="Calibri"/>
              </a:rPr>
              <a:t> </a:t>
            </a:r>
            <a:r>
              <a:rPr spc="-4">
                <a:solidFill>
                  <a:srgbClr val="231F20"/>
                </a:solidFill>
                <a:latin typeface="Calibri"/>
                <a:cs typeface="Calibri"/>
              </a:rPr>
              <a:t>poor areas.</a:t>
            </a:r>
            <a:endParaRPr>
              <a:latin typeface="Calibri"/>
              <a:cs typeface="Calibri"/>
            </a:endParaRPr>
          </a:p>
        </p:txBody>
      </p:sp>
      <p:sp>
        <p:nvSpPr>
          <p:cNvPr id="14" name="object 14"/>
          <p:cNvSpPr txBox="1"/>
          <p:nvPr/>
        </p:nvSpPr>
        <p:spPr>
          <a:xfrm>
            <a:off x="6329136" y="2185671"/>
            <a:ext cx="490538" cy="241519"/>
          </a:xfrm>
          <a:prstGeom prst="rect">
            <a:avLst/>
          </a:prstGeom>
        </p:spPr>
        <p:txBody>
          <a:bodyPr vert="horz" wrap="square" lIns="0" tIns="10583" rIns="0" bIns="0" rtlCol="0">
            <a:spAutoFit/>
          </a:bodyPr>
          <a:lstStyle/>
          <a:p>
            <a:pPr>
              <a:spcBef>
                <a:spcPts val="83"/>
              </a:spcBef>
            </a:pPr>
            <a:r>
              <a:rPr sz="1500" b="1">
                <a:solidFill>
                  <a:srgbClr val="231F20"/>
                </a:solidFill>
                <a:latin typeface="Calibri"/>
                <a:cs typeface="Calibri"/>
              </a:rPr>
              <a:t>MYTH</a:t>
            </a:r>
            <a:endParaRPr sz="1500">
              <a:latin typeface="Calibri"/>
              <a:cs typeface="Calibri"/>
            </a:endParaRPr>
          </a:p>
        </p:txBody>
      </p:sp>
      <p:sp>
        <p:nvSpPr>
          <p:cNvPr id="28" name="object 28"/>
          <p:cNvSpPr txBox="1"/>
          <p:nvPr/>
        </p:nvSpPr>
        <p:spPr>
          <a:xfrm>
            <a:off x="6966488" y="1852787"/>
            <a:ext cx="2889779" cy="564684"/>
          </a:xfrm>
          <a:prstGeom prst="rect">
            <a:avLst/>
          </a:prstGeom>
        </p:spPr>
        <p:txBody>
          <a:bodyPr vert="horz" wrap="square" lIns="0" tIns="10583" rIns="0" bIns="0" rtlCol="0">
            <a:spAutoFit/>
          </a:bodyPr>
          <a:lstStyle/>
          <a:p>
            <a:pPr>
              <a:spcBef>
                <a:spcPts val="83"/>
              </a:spcBef>
            </a:pPr>
            <a:r>
              <a:rPr b="1" spc="-4">
                <a:solidFill>
                  <a:srgbClr val="996E29"/>
                </a:solidFill>
                <a:latin typeface="Calibri"/>
                <a:cs typeface="Calibri"/>
              </a:rPr>
              <a:t>Alcohol</a:t>
            </a:r>
            <a:r>
              <a:rPr b="1" spc="-8">
                <a:solidFill>
                  <a:srgbClr val="996E29"/>
                </a:solidFill>
                <a:latin typeface="Calibri"/>
                <a:cs typeface="Calibri"/>
              </a:rPr>
              <a:t> </a:t>
            </a:r>
            <a:r>
              <a:rPr b="1" spc="-4">
                <a:solidFill>
                  <a:srgbClr val="996E29"/>
                </a:solidFill>
                <a:latin typeface="Calibri"/>
                <a:cs typeface="Calibri"/>
              </a:rPr>
              <a:t>and drugs</a:t>
            </a:r>
            <a:r>
              <a:rPr b="1" spc="-8">
                <a:solidFill>
                  <a:srgbClr val="996E29"/>
                </a:solidFill>
                <a:latin typeface="Calibri"/>
                <a:cs typeface="Calibri"/>
              </a:rPr>
              <a:t> are </a:t>
            </a:r>
            <a:r>
              <a:rPr b="1" spc="-4">
                <a:solidFill>
                  <a:srgbClr val="996E29"/>
                </a:solidFill>
                <a:latin typeface="Calibri"/>
                <a:cs typeface="Calibri"/>
              </a:rPr>
              <a:t>casual</a:t>
            </a:r>
            <a:r>
              <a:rPr b="1" spc="-8">
                <a:solidFill>
                  <a:srgbClr val="996E29"/>
                </a:solidFill>
                <a:latin typeface="Calibri"/>
                <a:cs typeface="Calibri"/>
              </a:rPr>
              <a:t> </a:t>
            </a:r>
            <a:r>
              <a:rPr b="1" spc="-12">
                <a:solidFill>
                  <a:srgbClr val="996E29"/>
                </a:solidFill>
                <a:latin typeface="Calibri"/>
                <a:cs typeface="Calibri"/>
              </a:rPr>
              <a:t>factors.</a:t>
            </a:r>
            <a:endParaRPr>
              <a:latin typeface="Calibri"/>
              <a:cs typeface="Calibri"/>
            </a:endParaRPr>
          </a:p>
        </p:txBody>
      </p:sp>
      <p:sp>
        <p:nvSpPr>
          <p:cNvPr id="16" name="object 16"/>
          <p:cNvSpPr txBox="1"/>
          <p:nvPr/>
        </p:nvSpPr>
        <p:spPr>
          <a:xfrm>
            <a:off x="6360568" y="3137980"/>
            <a:ext cx="396875" cy="241519"/>
          </a:xfrm>
          <a:prstGeom prst="rect">
            <a:avLst/>
          </a:prstGeom>
        </p:spPr>
        <p:txBody>
          <a:bodyPr vert="horz" wrap="square" lIns="0" tIns="10583" rIns="0" bIns="0" rtlCol="0">
            <a:spAutoFit/>
          </a:bodyPr>
          <a:lstStyle/>
          <a:p>
            <a:pPr>
              <a:spcBef>
                <a:spcPts val="83"/>
              </a:spcBef>
            </a:pPr>
            <a:r>
              <a:rPr sz="1500" b="1" spc="-87">
                <a:solidFill>
                  <a:srgbClr val="231F20"/>
                </a:solidFill>
                <a:latin typeface="Calibri"/>
                <a:cs typeface="Calibri"/>
              </a:rPr>
              <a:t>F</a:t>
            </a:r>
            <a:r>
              <a:rPr sz="1500" b="1" spc="-21">
                <a:solidFill>
                  <a:srgbClr val="231F20"/>
                </a:solidFill>
                <a:latin typeface="Calibri"/>
                <a:cs typeface="Calibri"/>
              </a:rPr>
              <a:t>A</a:t>
            </a:r>
            <a:r>
              <a:rPr sz="1500" b="1" spc="4">
                <a:solidFill>
                  <a:srgbClr val="231F20"/>
                </a:solidFill>
                <a:latin typeface="Calibri"/>
                <a:cs typeface="Calibri"/>
              </a:rPr>
              <a:t>C</a:t>
            </a:r>
            <a:r>
              <a:rPr sz="1500" b="1">
                <a:solidFill>
                  <a:srgbClr val="231F20"/>
                </a:solidFill>
                <a:latin typeface="Calibri"/>
                <a:cs typeface="Calibri"/>
              </a:rPr>
              <a:t>T</a:t>
            </a:r>
            <a:endParaRPr sz="1500">
              <a:latin typeface="Calibri"/>
              <a:cs typeface="Calibri"/>
            </a:endParaRPr>
          </a:p>
        </p:txBody>
      </p:sp>
      <p:sp>
        <p:nvSpPr>
          <p:cNvPr id="30" name="object 30"/>
          <p:cNvSpPr txBox="1"/>
          <p:nvPr/>
        </p:nvSpPr>
        <p:spPr>
          <a:xfrm>
            <a:off x="6966388" y="2669773"/>
            <a:ext cx="3685646" cy="1395681"/>
          </a:xfrm>
          <a:prstGeom prst="rect">
            <a:avLst/>
          </a:prstGeom>
        </p:spPr>
        <p:txBody>
          <a:bodyPr vert="horz" wrap="square" lIns="0" tIns="10583" rIns="0" bIns="0" rtlCol="0">
            <a:spAutoFit/>
          </a:bodyPr>
          <a:lstStyle/>
          <a:p>
            <a:pPr marR="4233">
              <a:spcBef>
                <a:spcPts val="83"/>
              </a:spcBef>
            </a:pPr>
            <a:r>
              <a:rPr spc="-8">
                <a:solidFill>
                  <a:srgbClr val="231F20"/>
                </a:solidFill>
                <a:latin typeface="Calibri"/>
                <a:cs typeface="Calibri"/>
              </a:rPr>
              <a:t>Research shows </a:t>
            </a:r>
            <a:r>
              <a:rPr spc="-4">
                <a:solidFill>
                  <a:srgbClr val="231F20"/>
                </a:solidFill>
                <a:latin typeface="Calibri"/>
                <a:cs typeface="Calibri"/>
              </a:rPr>
              <a:t>that alcohol </a:t>
            </a:r>
            <a:r>
              <a:rPr>
                <a:solidFill>
                  <a:srgbClr val="231F20"/>
                </a:solidFill>
                <a:latin typeface="Calibri"/>
                <a:cs typeface="Calibri"/>
              </a:rPr>
              <a:t>and </a:t>
            </a:r>
            <a:r>
              <a:rPr spc="-4">
                <a:solidFill>
                  <a:srgbClr val="231F20"/>
                </a:solidFill>
                <a:latin typeface="Calibri"/>
                <a:cs typeface="Calibri"/>
              </a:rPr>
              <a:t>drugs can </a:t>
            </a:r>
            <a:r>
              <a:rPr>
                <a:solidFill>
                  <a:srgbClr val="231F20"/>
                </a:solidFill>
                <a:latin typeface="Calibri"/>
                <a:cs typeface="Calibri"/>
              </a:rPr>
              <a:t> </a:t>
            </a:r>
            <a:r>
              <a:rPr spc="-4">
                <a:solidFill>
                  <a:srgbClr val="231F20"/>
                </a:solidFill>
                <a:latin typeface="Calibri"/>
                <a:cs typeface="Calibri"/>
              </a:rPr>
              <a:t>increase </a:t>
            </a:r>
            <a:r>
              <a:rPr>
                <a:solidFill>
                  <a:srgbClr val="231F20"/>
                </a:solidFill>
                <a:latin typeface="Calibri"/>
                <a:cs typeface="Calibri"/>
              </a:rPr>
              <a:t>the </a:t>
            </a:r>
            <a:r>
              <a:rPr spc="-4">
                <a:solidFill>
                  <a:srgbClr val="231F20"/>
                </a:solidFill>
                <a:latin typeface="Calibri"/>
                <a:cs typeface="Calibri"/>
              </a:rPr>
              <a:t>severity of </a:t>
            </a:r>
            <a:r>
              <a:rPr>
                <a:solidFill>
                  <a:srgbClr val="231F20"/>
                </a:solidFill>
                <a:latin typeface="Calibri"/>
                <a:cs typeface="Calibri"/>
              </a:rPr>
              <a:t>violence, </a:t>
            </a:r>
            <a:r>
              <a:rPr spc="-4">
                <a:solidFill>
                  <a:srgbClr val="231F20"/>
                </a:solidFill>
                <a:latin typeface="Calibri"/>
                <a:cs typeface="Calibri"/>
              </a:rPr>
              <a:t>but is not </a:t>
            </a:r>
            <a:r>
              <a:rPr>
                <a:solidFill>
                  <a:srgbClr val="231F20"/>
                </a:solidFill>
                <a:latin typeface="Calibri"/>
                <a:cs typeface="Calibri"/>
              </a:rPr>
              <a:t>a </a:t>
            </a:r>
            <a:r>
              <a:rPr spc="4">
                <a:solidFill>
                  <a:srgbClr val="231F20"/>
                </a:solidFill>
                <a:latin typeface="Calibri"/>
                <a:cs typeface="Calibri"/>
              </a:rPr>
              <a:t> </a:t>
            </a:r>
            <a:r>
              <a:rPr spc="-4">
                <a:solidFill>
                  <a:srgbClr val="231F20"/>
                </a:solidFill>
                <a:latin typeface="Calibri"/>
                <a:cs typeface="Calibri"/>
              </a:rPr>
              <a:t>causal</a:t>
            </a:r>
            <a:r>
              <a:rPr spc="-12">
                <a:solidFill>
                  <a:srgbClr val="231F20"/>
                </a:solidFill>
                <a:latin typeface="Calibri"/>
                <a:cs typeface="Calibri"/>
              </a:rPr>
              <a:t> </a:t>
            </a:r>
            <a:r>
              <a:rPr spc="-33">
                <a:solidFill>
                  <a:srgbClr val="231F20"/>
                </a:solidFill>
                <a:latin typeface="Calibri"/>
                <a:cs typeface="Calibri"/>
              </a:rPr>
              <a:t>factor.</a:t>
            </a:r>
            <a:r>
              <a:rPr spc="17">
                <a:solidFill>
                  <a:srgbClr val="231F20"/>
                </a:solidFill>
                <a:latin typeface="Calibri"/>
                <a:cs typeface="Calibri"/>
              </a:rPr>
              <a:t> </a:t>
            </a:r>
            <a:r>
              <a:rPr spc="-4">
                <a:solidFill>
                  <a:srgbClr val="231F20"/>
                </a:solidFill>
                <a:latin typeface="Calibri"/>
                <a:cs typeface="Calibri"/>
              </a:rPr>
              <a:t>Most</a:t>
            </a:r>
            <a:r>
              <a:rPr spc="-8">
                <a:solidFill>
                  <a:srgbClr val="231F20"/>
                </a:solidFill>
                <a:latin typeface="Calibri"/>
                <a:cs typeface="Calibri"/>
              </a:rPr>
              <a:t> </a:t>
            </a:r>
            <a:r>
              <a:rPr spc="-4">
                <a:solidFill>
                  <a:srgbClr val="231F20"/>
                </a:solidFill>
                <a:latin typeface="Calibri"/>
                <a:cs typeface="Calibri"/>
              </a:rPr>
              <a:t>people</a:t>
            </a:r>
            <a:r>
              <a:rPr spc="-8">
                <a:solidFill>
                  <a:srgbClr val="231F20"/>
                </a:solidFill>
                <a:latin typeface="Calibri"/>
                <a:cs typeface="Calibri"/>
              </a:rPr>
              <a:t> </a:t>
            </a:r>
            <a:r>
              <a:rPr>
                <a:solidFill>
                  <a:srgbClr val="231F20"/>
                </a:solidFill>
                <a:latin typeface="Calibri"/>
                <a:cs typeface="Calibri"/>
              </a:rPr>
              <a:t>who</a:t>
            </a:r>
            <a:r>
              <a:rPr spc="-8">
                <a:solidFill>
                  <a:srgbClr val="231F20"/>
                </a:solidFill>
                <a:latin typeface="Calibri"/>
                <a:cs typeface="Calibri"/>
              </a:rPr>
              <a:t> </a:t>
            </a:r>
            <a:r>
              <a:rPr spc="-4">
                <a:solidFill>
                  <a:srgbClr val="231F20"/>
                </a:solidFill>
                <a:latin typeface="Calibri"/>
                <a:cs typeface="Calibri"/>
              </a:rPr>
              <a:t>drink,</a:t>
            </a:r>
            <a:r>
              <a:rPr spc="-17">
                <a:solidFill>
                  <a:srgbClr val="231F20"/>
                </a:solidFill>
                <a:latin typeface="Calibri"/>
                <a:cs typeface="Calibri"/>
              </a:rPr>
              <a:t> </a:t>
            </a:r>
            <a:r>
              <a:rPr spc="-4">
                <a:solidFill>
                  <a:srgbClr val="231F20"/>
                </a:solidFill>
                <a:latin typeface="Calibri"/>
                <a:cs typeface="Calibri"/>
              </a:rPr>
              <a:t>including </a:t>
            </a:r>
            <a:r>
              <a:rPr spc="-329">
                <a:solidFill>
                  <a:srgbClr val="231F20"/>
                </a:solidFill>
                <a:latin typeface="Calibri"/>
                <a:cs typeface="Calibri"/>
              </a:rPr>
              <a:t> </a:t>
            </a:r>
            <a:r>
              <a:rPr spc="-4">
                <a:solidFill>
                  <a:srgbClr val="231F20"/>
                </a:solidFill>
                <a:latin typeface="Calibri"/>
                <a:cs typeface="Calibri"/>
              </a:rPr>
              <a:t>alcoholics,</a:t>
            </a:r>
            <a:r>
              <a:rPr spc="-8">
                <a:solidFill>
                  <a:srgbClr val="231F20"/>
                </a:solidFill>
                <a:latin typeface="Calibri"/>
                <a:cs typeface="Calibri"/>
              </a:rPr>
              <a:t> are</a:t>
            </a:r>
            <a:r>
              <a:rPr spc="-4">
                <a:solidFill>
                  <a:srgbClr val="231F20"/>
                </a:solidFill>
                <a:latin typeface="Calibri"/>
                <a:cs typeface="Calibri"/>
              </a:rPr>
              <a:t> not</a:t>
            </a:r>
            <a:r>
              <a:rPr spc="-8">
                <a:solidFill>
                  <a:srgbClr val="231F20"/>
                </a:solidFill>
                <a:latin typeface="Calibri"/>
                <a:cs typeface="Calibri"/>
              </a:rPr>
              <a:t> </a:t>
            </a:r>
            <a:r>
              <a:rPr spc="-4">
                <a:solidFill>
                  <a:srgbClr val="231F20"/>
                </a:solidFill>
                <a:latin typeface="Calibri"/>
                <a:cs typeface="Calibri"/>
              </a:rPr>
              <a:t>violent</a:t>
            </a:r>
            <a:r>
              <a:rPr>
                <a:solidFill>
                  <a:srgbClr val="231F20"/>
                </a:solidFill>
                <a:latin typeface="Calibri"/>
                <a:cs typeface="Calibri"/>
              </a:rPr>
              <a:t> </a:t>
            </a:r>
            <a:r>
              <a:rPr spc="-8">
                <a:solidFill>
                  <a:srgbClr val="231F20"/>
                </a:solidFill>
                <a:latin typeface="Calibri"/>
                <a:cs typeface="Calibri"/>
              </a:rPr>
              <a:t>to </a:t>
            </a:r>
            <a:r>
              <a:rPr>
                <a:solidFill>
                  <a:srgbClr val="231F20"/>
                </a:solidFill>
                <a:latin typeface="Calibri"/>
                <a:cs typeface="Calibri"/>
              </a:rPr>
              <a:t>their</a:t>
            </a:r>
            <a:r>
              <a:rPr spc="-4">
                <a:solidFill>
                  <a:srgbClr val="231F20"/>
                </a:solidFill>
                <a:latin typeface="Calibri"/>
                <a:cs typeface="Calibri"/>
              </a:rPr>
              <a:t> families.</a:t>
            </a:r>
            <a:endParaRPr>
              <a:latin typeface="Calibri"/>
              <a:cs typeface="Calibri"/>
            </a:endParaRPr>
          </a:p>
        </p:txBody>
      </p:sp>
      <p:grpSp>
        <p:nvGrpSpPr>
          <p:cNvPr id="17" name="object 17">
            <a:extLst>
              <a:ext uri="{C183D7F6-B498-43B3-948B-1728B52AA6E4}">
                <adec:decorative xmlns:adec="http://schemas.microsoft.com/office/drawing/2017/decorative" val="1"/>
              </a:ext>
            </a:extLst>
          </p:cNvPr>
          <p:cNvGrpSpPr/>
          <p:nvPr/>
        </p:nvGrpSpPr>
        <p:grpSpPr>
          <a:xfrm>
            <a:off x="920753" y="1812944"/>
            <a:ext cx="381000" cy="1342496"/>
            <a:chOff x="1104903" y="2175532"/>
            <a:chExt cx="457200" cy="1610995"/>
          </a:xfrm>
        </p:grpSpPr>
        <p:sp>
          <p:nvSpPr>
            <p:cNvPr id="18" name="object 18"/>
            <p:cNvSpPr/>
            <p:nvPr/>
          </p:nvSpPr>
          <p:spPr>
            <a:xfrm>
              <a:off x="1104903" y="2175532"/>
              <a:ext cx="457200" cy="457834"/>
            </a:xfrm>
            <a:custGeom>
              <a:avLst/>
              <a:gdLst/>
              <a:ahLst/>
              <a:cxnLst/>
              <a:rect l="l" t="t" r="r" b="b"/>
              <a:pathLst>
                <a:path w="457200" h="457835">
                  <a:moveTo>
                    <a:pt x="231724" y="0"/>
                  </a:moveTo>
                  <a:lnTo>
                    <a:pt x="184599" y="4211"/>
                  </a:lnTo>
                  <a:lnTo>
                    <a:pt x="140951" y="17428"/>
                  </a:lnTo>
                  <a:lnTo>
                    <a:pt x="101635" y="38591"/>
                  </a:lnTo>
                  <a:lnTo>
                    <a:pt x="67508" y="66644"/>
                  </a:lnTo>
                  <a:lnTo>
                    <a:pt x="39425" y="100530"/>
                  </a:lnTo>
                  <a:lnTo>
                    <a:pt x="18242" y="139190"/>
                  </a:lnTo>
                  <a:lnTo>
                    <a:pt x="4815" y="181568"/>
                  </a:lnTo>
                  <a:lnTo>
                    <a:pt x="0" y="226606"/>
                  </a:lnTo>
                  <a:lnTo>
                    <a:pt x="4428" y="273031"/>
                  </a:lnTo>
                  <a:lnTo>
                    <a:pt x="17573" y="316325"/>
                  </a:lnTo>
                  <a:lnTo>
                    <a:pt x="38519" y="355545"/>
                  </a:lnTo>
                  <a:lnTo>
                    <a:pt x="66355" y="389748"/>
                  </a:lnTo>
                  <a:lnTo>
                    <a:pt x="100168" y="417993"/>
                  </a:lnTo>
                  <a:lnTo>
                    <a:pt x="139044" y="439338"/>
                  </a:lnTo>
                  <a:lnTo>
                    <a:pt x="182070" y="452839"/>
                  </a:lnTo>
                  <a:lnTo>
                    <a:pt x="228333" y="457555"/>
                  </a:lnTo>
                  <a:lnTo>
                    <a:pt x="274183" y="452983"/>
                  </a:lnTo>
                  <a:lnTo>
                    <a:pt x="317018" y="439736"/>
                  </a:lnTo>
                  <a:lnTo>
                    <a:pt x="355882" y="418752"/>
                  </a:lnTo>
                  <a:lnTo>
                    <a:pt x="389820" y="390966"/>
                  </a:lnTo>
                  <a:lnTo>
                    <a:pt x="417876" y="357313"/>
                  </a:lnTo>
                  <a:lnTo>
                    <a:pt x="439095" y="318731"/>
                  </a:lnTo>
                  <a:lnTo>
                    <a:pt x="452521" y="276153"/>
                  </a:lnTo>
                  <a:lnTo>
                    <a:pt x="457200" y="230517"/>
                  </a:lnTo>
                  <a:lnTo>
                    <a:pt x="452472" y="182957"/>
                  </a:lnTo>
                  <a:lnTo>
                    <a:pt x="439005" y="139297"/>
                  </a:lnTo>
                  <a:lnTo>
                    <a:pt x="417818" y="100266"/>
                  </a:lnTo>
                  <a:lnTo>
                    <a:pt x="389929" y="66590"/>
                  </a:lnTo>
                  <a:lnTo>
                    <a:pt x="356357" y="38998"/>
                  </a:lnTo>
                  <a:lnTo>
                    <a:pt x="318120" y="18217"/>
                  </a:lnTo>
                  <a:lnTo>
                    <a:pt x="276236" y="4975"/>
                  </a:lnTo>
                  <a:lnTo>
                    <a:pt x="231724" y="0"/>
                  </a:lnTo>
                  <a:close/>
                </a:path>
              </a:pathLst>
            </a:custGeom>
            <a:solidFill>
              <a:srgbClr val="C7964B"/>
            </a:solidFill>
          </p:spPr>
          <p:txBody>
            <a:bodyPr wrap="square" lIns="0" tIns="0" rIns="0" bIns="0" rtlCol="0"/>
            <a:lstStyle/>
            <a:p>
              <a:endParaRPr sz="1500"/>
            </a:p>
          </p:txBody>
        </p:sp>
        <p:sp>
          <p:nvSpPr>
            <p:cNvPr id="19" name="object 19"/>
            <p:cNvSpPr/>
            <p:nvPr/>
          </p:nvSpPr>
          <p:spPr>
            <a:xfrm>
              <a:off x="1205331" y="2276129"/>
              <a:ext cx="256540" cy="256540"/>
            </a:xfrm>
            <a:custGeom>
              <a:avLst/>
              <a:gdLst/>
              <a:ahLst/>
              <a:cxnLst/>
              <a:rect l="l" t="t" r="r" b="b"/>
              <a:pathLst>
                <a:path w="256540" h="256539">
                  <a:moveTo>
                    <a:pt x="208406" y="0"/>
                  </a:moveTo>
                  <a:lnTo>
                    <a:pt x="128168" y="80238"/>
                  </a:lnTo>
                  <a:lnTo>
                    <a:pt x="47929" y="0"/>
                  </a:lnTo>
                  <a:lnTo>
                    <a:pt x="0" y="47929"/>
                  </a:lnTo>
                  <a:lnTo>
                    <a:pt x="80238" y="128168"/>
                  </a:lnTo>
                  <a:lnTo>
                    <a:pt x="0" y="208407"/>
                  </a:lnTo>
                  <a:lnTo>
                    <a:pt x="47929" y="256336"/>
                  </a:lnTo>
                  <a:lnTo>
                    <a:pt x="128168" y="176098"/>
                  </a:lnTo>
                  <a:lnTo>
                    <a:pt x="208406" y="256336"/>
                  </a:lnTo>
                  <a:lnTo>
                    <a:pt x="256336" y="208407"/>
                  </a:lnTo>
                  <a:lnTo>
                    <a:pt x="176098" y="128168"/>
                  </a:lnTo>
                  <a:lnTo>
                    <a:pt x="256336" y="47929"/>
                  </a:lnTo>
                  <a:lnTo>
                    <a:pt x="208406" y="0"/>
                  </a:lnTo>
                  <a:close/>
                </a:path>
              </a:pathLst>
            </a:custGeom>
            <a:solidFill>
              <a:srgbClr val="FFFFFF"/>
            </a:solidFill>
          </p:spPr>
          <p:txBody>
            <a:bodyPr wrap="square" lIns="0" tIns="0" rIns="0" bIns="0" rtlCol="0"/>
            <a:lstStyle/>
            <a:p>
              <a:endParaRPr sz="1500"/>
            </a:p>
          </p:txBody>
        </p:sp>
        <p:sp>
          <p:nvSpPr>
            <p:cNvPr id="20" name="object 20"/>
            <p:cNvSpPr/>
            <p:nvPr/>
          </p:nvSpPr>
          <p:spPr>
            <a:xfrm>
              <a:off x="1105090" y="3329329"/>
              <a:ext cx="457200" cy="457200"/>
            </a:xfrm>
            <a:custGeom>
              <a:avLst/>
              <a:gdLst/>
              <a:ahLst/>
              <a:cxnLst/>
              <a:rect l="l" t="t" r="r" b="b"/>
              <a:pathLst>
                <a:path w="457200" h="457200">
                  <a:moveTo>
                    <a:pt x="231533" y="0"/>
                  </a:moveTo>
                  <a:lnTo>
                    <a:pt x="184446" y="4207"/>
                  </a:lnTo>
                  <a:lnTo>
                    <a:pt x="140833" y="17412"/>
                  </a:lnTo>
                  <a:lnTo>
                    <a:pt x="101550" y="38558"/>
                  </a:lnTo>
                  <a:lnTo>
                    <a:pt x="67451" y="66587"/>
                  </a:lnTo>
                  <a:lnTo>
                    <a:pt x="39391" y="100444"/>
                  </a:lnTo>
                  <a:lnTo>
                    <a:pt x="18226" y="139072"/>
                  </a:lnTo>
                  <a:lnTo>
                    <a:pt x="4811" y="181415"/>
                  </a:lnTo>
                  <a:lnTo>
                    <a:pt x="0" y="226415"/>
                  </a:lnTo>
                  <a:lnTo>
                    <a:pt x="4425" y="272803"/>
                  </a:lnTo>
                  <a:lnTo>
                    <a:pt x="17559" y="316062"/>
                  </a:lnTo>
                  <a:lnTo>
                    <a:pt x="38489" y="355249"/>
                  </a:lnTo>
                  <a:lnTo>
                    <a:pt x="66303" y="389424"/>
                  </a:lnTo>
                  <a:lnTo>
                    <a:pt x="100088" y="417646"/>
                  </a:lnTo>
                  <a:lnTo>
                    <a:pt x="138931" y="438972"/>
                  </a:lnTo>
                  <a:lnTo>
                    <a:pt x="181920" y="452462"/>
                  </a:lnTo>
                  <a:lnTo>
                    <a:pt x="228142" y="457174"/>
                  </a:lnTo>
                  <a:lnTo>
                    <a:pt x="273959" y="452606"/>
                  </a:lnTo>
                  <a:lnTo>
                    <a:pt x="316762" y="439371"/>
                  </a:lnTo>
                  <a:lnTo>
                    <a:pt x="355596" y="418405"/>
                  </a:lnTo>
                  <a:lnTo>
                    <a:pt x="389507" y="390642"/>
                  </a:lnTo>
                  <a:lnTo>
                    <a:pt x="417540" y="357018"/>
                  </a:lnTo>
                  <a:lnTo>
                    <a:pt x="426255" y="341172"/>
                  </a:lnTo>
                  <a:lnTo>
                    <a:pt x="194627" y="341172"/>
                  </a:lnTo>
                  <a:lnTo>
                    <a:pt x="82194" y="228815"/>
                  </a:lnTo>
                  <a:lnTo>
                    <a:pt x="127190" y="183730"/>
                  </a:lnTo>
                  <a:lnTo>
                    <a:pt x="262407" y="183730"/>
                  </a:lnTo>
                  <a:lnTo>
                    <a:pt x="329907" y="115950"/>
                  </a:lnTo>
                  <a:lnTo>
                    <a:pt x="426042" y="115950"/>
                  </a:lnTo>
                  <a:lnTo>
                    <a:pt x="417479" y="100177"/>
                  </a:lnTo>
                  <a:lnTo>
                    <a:pt x="389612" y="66528"/>
                  </a:lnTo>
                  <a:lnTo>
                    <a:pt x="356066" y="38959"/>
                  </a:lnTo>
                  <a:lnTo>
                    <a:pt x="317858" y="18197"/>
                  </a:lnTo>
                  <a:lnTo>
                    <a:pt x="276008" y="4968"/>
                  </a:lnTo>
                  <a:lnTo>
                    <a:pt x="231533" y="0"/>
                  </a:lnTo>
                  <a:close/>
                </a:path>
                <a:path w="457200" h="457200">
                  <a:moveTo>
                    <a:pt x="426042" y="115950"/>
                  </a:moveTo>
                  <a:lnTo>
                    <a:pt x="329907" y="115950"/>
                  </a:lnTo>
                  <a:lnTo>
                    <a:pt x="374611" y="160718"/>
                  </a:lnTo>
                  <a:lnTo>
                    <a:pt x="194627" y="341172"/>
                  </a:lnTo>
                  <a:lnTo>
                    <a:pt x="426255" y="341172"/>
                  </a:lnTo>
                  <a:lnTo>
                    <a:pt x="438742" y="318467"/>
                  </a:lnTo>
                  <a:lnTo>
                    <a:pt x="452157" y="275925"/>
                  </a:lnTo>
                  <a:lnTo>
                    <a:pt x="456831" y="230327"/>
                  </a:lnTo>
                  <a:lnTo>
                    <a:pt x="452107" y="182803"/>
                  </a:lnTo>
                  <a:lnTo>
                    <a:pt x="438650" y="139178"/>
                  </a:lnTo>
                  <a:lnTo>
                    <a:pt x="426042" y="115950"/>
                  </a:lnTo>
                  <a:close/>
                </a:path>
                <a:path w="457200" h="457200">
                  <a:moveTo>
                    <a:pt x="262407" y="183730"/>
                  </a:moveTo>
                  <a:lnTo>
                    <a:pt x="127190" y="183730"/>
                  </a:lnTo>
                  <a:lnTo>
                    <a:pt x="194957" y="251459"/>
                  </a:lnTo>
                  <a:lnTo>
                    <a:pt x="262407" y="183730"/>
                  </a:lnTo>
                  <a:close/>
                </a:path>
              </a:pathLst>
            </a:custGeom>
            <a:solidFill>
              <a:srgbClr val="C18D46"/>
            </a:solidFill>
          </p:spPr>
          <p:txBody>
            <a:bodyPr wrap="square" lIns="0" tIns="0" rIns="0" bIns="0" rtlCol="0"/>
            <a:lstStyle/>
            <a:p>
              <a:endParaRPr sz="1500"/>
            </a:p>
          </p:txBody>
        </p:sp>
        <p:sp>
          <p:nvSpPr>
            <p:cNvPr id="21" name="object 21"/>
            <p:cNvSpPr/>
            <p:nvPr/>
          </p:nvSpPr>
          <p:spPr>
            <a:xfrm>
              <a:off x="1187286" y="3445281"/>
              <a:ext cx="292735" cy="225425"/>
            </a:xfrm>
            <a:custGeom>
              <a:avLst/>
              <a:gdLst/>
              <a:ahLst/>
              <a:cxnLst/>
              <a:rect l="l" t="t" r="r" b="b"/>
              <a:pathLst>
                <a:path w="292734" h="225425">
                  <a:moveTo>
                    <a:pt x="247713" y="0"/>
                  </a:moveTo>
                  <a:lnTo>
                    <a:pt x="112763" y="135508"/>
                  </a:lnTo>
                  <a:lnTo>
                    <a:pt x="44996" y="67779"/>
                  </a:lnTo>
                  <a:lnTo>
                    <a:pt x="0" y="112864"/>
                  </a:lnTo>
                  <a:lnTo>
                    <a:pt x="112433" y="225221"/>
                  </a:lnTo>
                  <a:lnTo>
                    <a:pt x="292417" y="44767"/>
                  </a:lnTo>
                  <a:lnTo>
                    <a:pt x="247713" y="0"/>
                  </a:lnTo>
                  <a:close/>
                </a:path>
              </a:pathLst>
            </a:custGeom>
            <a:solidFill>
              <a:srgbClr val="FFFFFF"/>
            </a:solidFill>
          </p:spPr>
          <p:txBody>
            <a:bodyPr wrap="square" lIns="0" tIns="0" rIns="0" bIns="0" rtlCol="0"/>
            <a:lstStyle/>
            <a:p>
              <a:endParaRPr sz="1500"/>
            </a:p>
          </p:txBody>
        </p:sp>
      </p:grpSp>
      <p:grpSp>
        <p:nvGrpSpPr>
          <p:cNvPr id="22" name="object 22">
            <a:extLst>
              <a:ext uri="{C183D7F6-B498-43B3-948B-1728B52AA6E4}">
                <adec:decorative xmlns:adec="http://schemas.microsoft.com/office/drawing/2017/decorative" val="1"/>
              </a:ext>
            </a:extLst>
          </p:cNvPr>
          <p:cNvGrpSpPr/>
          <p:nvPr/>
        </p:nvGrpSpPr>
        <p:grpSpPr>
          <a:xfrm>
            <a:off x="6358046" y="1791777"/>
            <a:ext cx="381000" cy="1342496"/>
            <a:chOff x="7629655" y="2150132"/>
            <a:chExt cx="457200" cy="1610995"/>
          </a:xfrm>
        </p:grpSpPr>
        <p:sp>
          <p:nvSpPr>
            <p:cNvPr id="23" name="object 23"/>
            <p:cNvSpPr/>
            <p:nvPr/>
          </p:nvSpPr>
          <p:spPr>
            <a:xfrm>
              <a:off x="7629655" y="2150132"/>
              <a:ext cx="457200" cy="457834"/>
            </a:xfrm>
            <a:custGeom>
              <a:avLst/>
              <a:gdLst/>
              <a:ahLst/>
              <a:cxnLst/>
              <a:rect l="l" t="t" r="r" b="b"/>
              <a:pathLst>
                <a:path w="457200" h="457835">
                  <a:moveTo>
                    <a:pt x="231724" y="0"/>
                  </a:moveTo>
                  <a:lnTo>
                    <a:pt x="184599" y="4211"/>
                  </a:lnTo>
                  <a:lnTo>
                    <a:pt x="140951" y="17428"/>
                  </a:lnTo>
                  <a:lnTo>
                    <a:pt x="101635" y="38591"/>
                  </a:lnTo>
                  <a:lnTo>
                    <a:pt x="67508" y="66644"/>
                  </a:lnTo>
                  <a:lnTo>
                    <a:pt x="39425" y="100530"/>
                  </a:lnTo>
                  <a:lnTo>
                    <a:pt x="18242" y="139190"/>
                  </a:lnTo>
                  <a:lnTo>
                    <a:pt x="4815" y="181568"/>
                  </a:lnTo>
                  <a:lnTo>
                    <a:pt x="0" y="226606"/>
                  </a:lnTo>
                  <a:lnTo>
                    <a:pt x="4428" y="273031"/>
                  </a:lnTo>
                  <a:lnTo>
                    <a:pt x="17573" y="316325"/>
                  </a:lnTo>
                  <a:lnTo>
                    <a:pt x="38519" y="355545"/>
                  </a:lnTo>
                  <a:lnTo>
                    <a:pt x="66355" y="389748"/>
                  </a:lnTo>
                  <a:lnTo>
                    <a:pt x="100168" y="417993"/>
                  </a:lnTo>
                  <a:lnTo>
                    <a:pt x="139044" y="439338"/>
                  </a:lnTo>
                  <a:lnTo>
                    <a:pt x="182070" y="452839"/>
                  </a:lnTo>
                  <a:lnTo>
                    <a:pt x="228333" y="457555"/>
                  </a:lnTo>
                  <a:lnTo>
                    <a:pt x="274183" y="452983"/>
                  </a:lnTo>
                  <a:lnTo>
                    <a:pt x="317018" y="439736"/>
                  </a:lnTo>
                  <a:lnTo>
                    <a:pt x="355882" y="418752"/>
                  </a:lnTo>
                  <a:lnTo>
                    <a:pt x="389820" y="390966"/>
                  </a:lnTo>
                  <a:lnTo>
                    <a:pt x="417876" y="357313"/>
                  </a:lnTo>
                  <a:lnTo>
                    <a:pt x="439095" y="318731"/>
                  </a:lnTo>
                  <a:lnTo>
                    <a:pt x="452521" y="276153"/>
                  </a:lnTo>
                  <a:lnTo>
                    <a:pt x="457199" y="230517"/>
                  </a:lnTo>
                  <a:lnTo>
                    <a:pt x="452472" y="182957"/>
                  </a:lnTo>
                  <a:lnTo>
                    <a:pt x="439005" y="139297"/>
                  </a:lnTo>
                  <a:lnTo>
                    <a:pt x="417818" y="100266"/>
                  </a:lnTo>
                  <a:lnTo>
                    <a:pt x="389929" y="66590"/>
                  </a:lnTo>
                  <a:lnTo>
                    <a:pt x="356357" y="38998"/>
                  </a:lnTo>
                  <a:lnTo>
                    <a:pt x="318120" y="18217"/>
                  </a:lnTo>
                  <a:lnTo>
                    <a:pt x="276236" y="4975"/>
                  </a:lnTo>
                  <a:lnTo>
                    <a:pt x="231724" y="0"/>
                  </a:lnTo>
                  <a:close/>
                </a:path>
              </a:pathLst>
            </a:custGeom>
            <a:solidFill>
              <a:srgbClr val="C7964B"/>
            </a:solidFill>
          </p:spPr>
          <p:txBody>
            <a:bodyPr wrap="square" lIns="0" tIns="0" rIns="0" bIns="0" rtlCol="0"/>
            <a:lstStyle/>
            <a:p>
              <a:endParaRPr sz="1500"/>
            </a:p>
          </p:txBody>
        </p:sp>
        <p:sp>
          <p:nvSpPr>
            <p:cNvPr id="24" name="object 24"/>
            <p:cNvSpPr/>
            <p:nvPr/>
          </p:nvSpPr>
          <p:spPr>
            <a:xfrm>
              <a:off x="7730085" y="2250729"/>
              <a:ext cx="256540" cy="256540"/>
            </a:xfrm>
            <a:custGeom>
              <a:avLst/>
              <a:gdLst/>
              <a:ahLst/>
              <a:cxnLst/>
              <a:rect l="l" t="t" r="r" b="b"/>
              <a:pathLst>
                <a:path w="256540" h="256539">
                  <a:moveTo>
                    <a:pt x="208406" y="0"/>
                  </a:moveTo>
                  <a:lnTo>
                    <a:pt x="128168" y="80238"/>
                  </a:lnTo>
                  <a:lnTo>
                    <a:pt x="47929" y="0"/>
                  </a:lnTo>
                  <a:lnTo>
                    <a:pt x="0" y="47929"/>
                  </a:lnTo>
                  <a:lnTo>
                    <a:pt x="80238" y="128168"/>
                  </a:lnTo>
                  <a:lnTo>
                    <a:pt x="0" y="208407"/>
                  </a:lnTo>
                  <a:lnTo>
                    <a:pt x="47929" y="256336"/>
                  </a:lnTo>
                  <a:lnTo>
                    <a:pt x="128168" y="176098"/>
                  </a:lnTo>
                  <a:lnTo>
                    <a:pt x="208406" y="256336"/>
                  </a:lnTo>
                  <a:lnTo>
                    <a:pt x="256336" y="208407"/>
                  </a:lnTo>
                  <a:lnTo>
                    <a:pt x="176098" y="128168"/>
                  </a:lnTo>
                  <a:lnTo>
                    <a:pt x="256336" y="47929"/>
                  </a:lnTo>
                  <a:lnTo>
                    <a:pt x="208406" y="0"/>
                  </a:lnTo>
                  <a:close/>
                </a:path>
              </a:pathLst>
            </a:custGeom>
            <a:solidFill>
              <a:srgbClr val="FFFFFF"/>
            </a:solidFill>
          </p:spPr>
          <p:txBody>
            <a:bodyPr wrap="square" lIns="0" tIns="0" rIns="0" bIns="0" rtlCol="0"/>
            <a:lstStyle/>
            <a:p>
              <a:endParaRPr sz="1500"/>
            </a:p>
          </p:txBody>
        </p:sp>
        <p:sp>
          <p:nvSpPr>
            <p:cNvPr id="25" name="object 25"/>
            <p:cNvSpPr/>
            <p:nvPr/>
          </p:nvSpPr>
          <p:spPr>
            <a:xfrm>
              <a:off x="7629840" y="3303929"/>
              <a:ext cx="457200" cy="457200"/>
            </a:xfrm>
            <a:custGeom>
              <a:avLst/>
              <a:gdLst/>
              <a:ahLst/>
              <a:cxnLst/>
              <a:rect l="l" t="t" r="r" b="b"/>
              <a:pathLst>
                <a:path w="457200" h="457200">
                  <a:moveTo>
                    <a:pt x="231533" y="0"/>
                  </a:moveTo>
                  <a:lnTo>
                    <a:pt x="184446" y="4207"/>
                  </a:lnTo>
                  <a:lnTo>
                    <a:pt x="140833" y="17412"/>
                  </a:lnTo>
                  <a:lnTo>
                    <a:pt x="101550" y="38558"/>
                  </a:lnTo>
                  <a:lnTo>
                    <a:pt x="67451" y="66587"/>
                  </a:lnTo>
                  <a:lnTo>
                    <a:pt x="39391" y="100444"/>
                  </a:lnTo>
                  <a:lnTo>
                    <a:pt x="18226" y="139072"/>
                  </a:lnTo>
                  <a:lnTo>
                    <a:pt x="4811" y="181415"/>
                  </a:lnTo>
                  <a:lnTo>
                    <a:pt x="0" y="226415"/>
                  </a:lnTo>
                  <a:lnTo>
                    <a:pt x="4425" y="272803"/>
                  </a:lnTo>
                  <a:lnTo>
                    <a:pt x="17559" y="316062"/>
                  </a:lnTo>
                  <a:lnTo>
                    <a:pt x="38489" y="355249"/>
                  </a:lnTo>
                  <a:lnTo>
                    <a:pt x="66303" y="389424"/>
                  </a:lnTo>
                  <a:lnTo>
                    <a:pt x="100088" y="417646"/>
                  </a:lnTo>
                  <a:lnTo>
                    <a:pt x="138931" y="438972"/>
                  </a:lnTo>
                  <a:lnTo>
                    <a:pt x="181920" y="452462"/>
                  </a:lnTo>
                  <a:lnTo>
                    <a:pt x="228142" y="457174"/>
                  </a:lnTo>
                  <a:lnTo>
                    <a:pt x="273959" y="452606"/>
                  </a:lnTo>
                  <a:lnTo>
                    <a:pt x="316762" y="439371"/>
                  </a:lnTo>
                  <a:lnTo>
                    <a:pt x="355596" y="418405"/>
                  </a:lnTo>
                  <a:lnTo>
                    <a:pt x="389507" y="390642"/>
                  </a:lnTo>
                  <a:lnTo>
                    <a:pt x="417540" y="357018"/>
                  </a:lnTo>
                  <a:lnTo>
                    <a:pt x="426255" y="341172"/>
                  </a:lnTo>
                  <a:lnTo>
                    <a:pt x="194627" y="341172"/>
                  </a:lnTo>
                  <a:lnTo>
                    <a:pt x="82194" y="228815"/>
                  </a:lnTo>
                  <a:lnTo>
                    <a:pt x="127190" y="183730"/>
                  </a:lnTo>
                  <a:lnTo>
                    <a:pt x="262407" y="183730"/>
                  </a:lnTo>
                  <a:lnTo>
                    <a:pt x="329907" y="115950"/>
                  </a:lnTo>
                  <a:lnTo>
                    <a:pt x="426042" y="115950"/>
                  </a:lnTo>
                  <a:lnTo>
                    <a:pt x="417479" y="100177"/>
                  </a:lnTo>
                  <a:lnTo>
                    <a:pt x="389612" y="66528"/>
                  </a:lnTo>
                  <a:lnTo>
                    <a:pt x="356066" y="38959"/>
                  </a:lnTo>
                  <a:lnTo>
                    <a:pt x="317858" y="18197"/>
                  </a:lnTo>
                  <a:lnTo>
                    <a:pt x="276008" y="4968"/>
                  </a:lnTo>
                  <a:lnTo>
                    <a:pt x="231533" y="0"/>
                  </a:lnTo>
                  <a:close/>
                </a:path>
                <a:path w="457200" h="457200">
                  <a:moveTo>
                    <a:pt x="426042" y="115950"/>
                  </a:moveTo>
                  <a:lnTo>
                    <a:pt x="329907" y="115950"/>
                  </a:lnTo>
                  <a:lnTo>
                    <a:pt x="374611" y="160718"/>
                  </a:lnTo>
                  <a:lnTo>
                    <a:pt x="194627" y="341172"/>
                  </a:lnTo>
                  <a:lnTo>
                    <a:pt x="426255" y="341172"/>
                  </a:lnTo>
                  <a:lnTo>
                    <a:pt x="438742" y="318467"/>
                  </a:lnTo>
                  <a:lnTo>
                    <a:pt x="452157" y="275925"/>
                  </a:lnTo>
                  <a:lnTo>
                    <a:pt x="456831" y="230327"/>
                  </a:lnTo>
                  <a:lnTo>
                    <a:pt x="452107" y="182803"/>
                  </a:lnTo>
                  <a:lnTo>
                    <a:pt x="438650" y="139178"/>
                  </a:lnTo>
                  <a:lnTo>
                    <a:pt x="426042" y="115950"/>
                  </a:lnTo>
                  <a:close/>
                </a:path>
                <a:path w="457200" h="457200">
                  <a:moveTo>
                    <a:pt x="262407" y="183730"/>
                  </a:moveTo>
                  <a:lnTo>
                    <a:pt x="127190" y="183730"/>
                  </a:lnTo>
                  <a:lnTo>
                    <a:pt x="194957" y="251459"/>
                  </a:lnTo>
                  <a:lnTo>
                    <a:pt x="262407" y="183730"/>
                  </a:lnTo>
                  <a:close/>
                </a:path>
              </a:pathLst>
            </a:custGeom>
            <a:solidFill>
              <a:srgbClr val="C18D46"/>
            </a:solidFill>
          </p:spPr>
          <p:txBody>
            <a:bodyPr wrap="square" lIns="0" tIns="0" rIns="0" bIns="0" rtlCol="0"/>
            <a:lstStyle/>
            <a:p>
              <a:endParaRPr sz="1500"/>
            </a:p>
          </p:txBody>
        </p:sp>
        <p:sp>
          <p:nvSpPr>
            <p:cNvPr id="26" name="object 26"/>
            <p:cNvSpPr/>
            <p:nvPr/>
          </p:nvSpPr>
          <p:spPr>
            <a:xfrm>
              <a:off x="7712035" y="3419881"/>
              <a:ext cx="292735" cy="225425"/>
            </a:xfrm>
            <a:custGeom>
              <a:avLst/>
              <a:gdLst/>
              <a:ahLst/>
              <a:cxnLst/>
              <a:rect l="l" t="t" r="r" b="b"/>
              <a:pathLst>
                <a:path w="292734" h="225425">
                  <a:moveTo>
                    <a:pt x="247713" y="0"/>
                  </a:moveTo>
                  <a:lnTo>
                    <a:pt x="112763" y="135508"/>
                  </a:lnTo>
                  <a:lnTo>
                    <a:pt x="44996" y="67779"/>
                  </a:lnTo>
                  <a:lnTo>
                    <a:pt x="0" y="112864"/>
                  </a:lnTo>
                  <a:lnTo>
                    <a:pt x="112433" y="225221"/>
                  </a:lnTo>
                  <a:lnTo>
                    <a:pt x="292417" y="44767"/>
                  </a:lnTo>
                  <a:lnTo>
                    <a:pt x="247713" y="0"/>
                  </a:lnTo>
                  <a:close/>
                </a:path>
              </a:pathLst>
            </a:custGeom>
            <a:solidFill>
              <a:srgbClr val="FFFFFF"/>
            </a:solidFill>
          </p:spPr>
          <p:txBody>
            <a:bodyPr wrap="square" lIns="0" tIns="0" rIns="0" bIns="0" rtlCol="0"/>
            <a:lstStyle/>
            <a:p>
              <a:endParaRPr sz="150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24"/>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WHY</a:t>
            </a:r>
            <a:r>
              <a:rPr spc="-25" dirty="0"/>
              <a:t> </a:t>
            </a:r>
            <a:r>
              <a:rPr spc="-4" dirty="0"/>
              <a:t>DIDN’T</a:t>
            </a:r>
            <a:r>
              <a:rPr spc="-21" dirty="0"/>
              <a:t> </a:t>
            </a:r>
            <a:r>
              <a:rPr spc="-4" dirty="0"/>
              <a:t>SHE</a:t>
            </a:r>
            <a:r>
              <a:rPr spc="-17" dirty="0"/>
              <a:t> </a:t>
            </a:r>
            <a:r>
              <a:rPr spc="-33" dirty="0"/>
              <a:t>LEAVE?</a:t>
            </a:r>
          </a:p>
        </p:txBody>
      </p:sp>
      <p:sp>
        <p:nvSpPr>
          <p:cNvPr id="20" name="object 20"/>
          <p:cNvSpPr txBox="1"/>
          <p:nvPr/>
        </p:nvSpPr>
        <p:spPr>
          <a:xfrm>
            <a:off x="569911" y="1382501"/>
            <a:ext cx="9747795" cy="934016"/>
          </a:xfrm>
          <a:prstGeom prst="rect">
            <a:avLst/>
          </a:prstGeom>
        </p:spPr>
        <p:txBody>
          <a:bodyPr vert="horz" wrap="square" lIns="0" tIns="10583" rIns="0" bIns="0" rtlCol="0">
            <a:spAutoFit/>
          </a:bodyPr>
          <a:lstStyle/>
          <a:p>
            <a:pPr marL="10583">
              <a:spcBef>
                <a:spcPts val="83"/>
              </a:spcBef>
            </a:pPr>
            <a:r>
              <a:rPr sz="2000" spc="-8">
                <a:solidFill>
                  <a:srgbClr val="231F20"/>
                </a:solidFill>
                <a:latin typeface="Calibri Light"/>
                <a:cs typeface="Calibri Light"/>
              </a:rPr>
              <a:t>There</a:t>
            </a:r>
            <a:r>
              <a:rPr sz="2000" spc="-4">
                <a:solidFill>
                  <a:srgbClr val="231F20"/>
                </a:solidFill>
                <a:latin typeface="Calibri Light"/>
                <a:cs typeface="Calibri Light"/>
              </a:rPr>
              <a:t> </a:t>
            </a:r>
            <a:r>
              <a:rPr sz="2000" spc="-8">
                <a:solidFill>
                  <a:srgbClr val="231F20"/>
                </a:solidFill>
                <a:latin typeface="Calibri Light"/>
                <a:cs typeface="Calibri Light"/>
              </a:rPr>
              <a:t>are</a:t>
            </a:r>
            <a:r>
              <a:rPr sz="2000">
                <a:solidFill>
                  <a:srgbClr val="231F20"/>
                </a:solidFill>
                <a:latin typeface="Calibri Light"/>
                <a:cs typeface="Calibri Light"/>
              </a:rPr>
              <a:t> </a:t>
            </a:r>
            <a:r>
              <a:rPr sz="2000" spc="-8">
                <a:solidFill>
                  <a:srgbClr val="231F20"/>
                </a:solidFill>
                <a:latin typeface="Calibri Light"/>
                <a:cs typeface="Calibri Light"/>
              </a:rPr>
              <a:t>powerful</a:t>
            </a:r>
            <a:r>
              <a:rPr sz="2000" spc="-4">
                <a:solidFill>
                  <a:srgbClr val="231F20"/>
                </a:solidFill>
                <a:latin typeface="Calibri Light"/>
                <a:cs typeface="Calibri Light"/>
              </a:rPr>
              <a:t> barriers</a:t>
            </a:r>
            <a:r>
              <a:rPr sz="2000">
                <a:solidFill>
                  <a:srgbClr val="231F20"/>
                </a:solidFill>
                <a:latin typeface="Calibri Light"/>
                <a:cs typeface="Calibri Light"/>
              </a:rPr>
              <a:t> </a:t>
            </a:r>
            <a:r>
              <a:rPr sz="2000" spc="-4">
                <a:solidFill>
                  <a:srgbClr val="231F20"/>
                </a:solidFill>
                <a:latin typeface="Calibri Light"/>
                <a:cs typeface="Calibri Light"/>
              </a:rPr>
              <a:t>that </a:t>
            </a:r>
            <a:r>
              <a:rPr sz="2000" spc="-12">
                <a:solidFill>
                  <a:srgbClr val="231F20"/>
                </a:solidFill>
                <a:latin typeface="Calibri Light"/>
                <a:cs typeface="Calibri Light"/>
              </a:rPr>
              <a:t>prevent</a:t>
            </a:r>
            <a:r>
              <a:rPr sz="2000">
                <a:solidFill>
                  <a:srgbClr val="231F20"/>
                </a:solidFill>
                <a:latin typeface="Calibri Light"/>
                <a:cs typeface="Calibri Light"/>
              </a:rPr>
              <a:t> some </a:t>
            </a:r>
            <a:r>
              <a:rPr sz="2000" spc="-8">
                <a:solidFill>
                  <a:srgbClr val="231F20"/>
                </a:solidFill>
                <a:latin typeface="Calibri Light"/>
                <a:cs typeface="Calibri Light"/>
              </a:rPr>
              <a:t>women</a:t>
            </a:r>
            <a:r>
              <a:rPr sz="2000" spc="-4">
                <a:solidFill>
                  <a:srgbClr val="231F20"/>
                </a:solidFill>
                <a:latin typeface="Calibri Light"/>
                <a:cs typeface="Calibri Light"/>
              </a:rPr>
              <a:t> </a:t>
            </a:r>
            <a:r>
              <a:rPr sz="2000" spc="-12">
                <a:solidFill>
                  <a:srgbClr val="231F20"/>
                </a:solidFill>
                <a:latin typeface="Calibri Light"/>
                <a:cs typeface="Calibri Light"/>
              </a:rPr>
              <a:t>from</a:t>
            </a:r>
            <a:r>
              <a:rPr sz="2000">
                <a:solidFill>
                  <a:srgbClr val="231F20"/>
                </a:solidFill>
                <a:latin typeface="Calibri Light"/>
                <a:cs typeface="Calibri Light"/>
              </a:rPr>
              <a:t> </a:t>
            </a:r>
            <a:r>
              <a:rPr sz="2000" spc="-4">
                <a:solidFill>
                  <a:srgbClr val="231F20"/>
                </a:solidFill>
                <a:latin typeface="Calibri Light"/>
                <a:cs typeface="Calibri Light"/>
              </a:rPr>
              <a:t>leaving</a:t>
            </a:r>
            <a:r>
              <a:rPr sz="2000" spc="-8">
                <a:solidFill>
                  <a:srgbClr val="231F20"/>
                </a:solidFill>
                <a:latin typeface="Calibri Light"/>
                <a:cs typeface="Calibri Light"/>
              </a:rPr>
              <a:t> </a:t>
            </a:r>
            <a:r>
              <a:rPr sz="2000" spc="-4">
                <a:solidFill>
                  <a:srgbClr val="231F20"/>
                </a:solidFill>
                <a:latin typeface="Calibri Light"/>
                <a:cs typeface="Calibri Light"/>
              </a:rPr>
              <a:t>abusive</a:t>
            </a:r>
            <a:r>
              <a:rPr sz="2000">
                <a:solidFill>
                  <a:srgbClr val="231F20"/>
                </a:solidFill>
                <a:latin typeface="Calibri Light"/>
                <a:cs typeface="Calibri Light"/>
              </a:rPr>
              <a:t> </a:t>
            </a:r>
            <a:r>
              <a:rPr sz="2000" spc="-8">
                <a:solidFill>
                  <a:srgbClr val="231F20"/>
                </a:solidFill>
                <a:latin typeface="Calibri Light"/>
                <a:cs typeface="Calibri Light"/>
              </a:rPr>
              <a:t>relationships.</a:t>
            </a:r>
            <a:endParaRPr sz="2000">
              <a:latin typeface="Calibri Light"/>
              <a:cs typeface="Calibri Light"/>
            </a:endParaRPr>
          </a:p>
          <a:p>
            <a:pPr>
              <a:spcBef>
                <a:spcPts val="17"/>
              </a:spcBef>
            </a:pPr>
            <a:endParaRPr sz="2000">
              <a:latin typeface="Calibri Light"/>
              <a:cs typeface="Calibri Light"/>
            </a:endParaRPr>
          </a:p>
          <a:p>
            <a:pPr marL="10583"/>
            <a:r>
              <a:rPr sz="2000">
                <a:solidFill>
                  <a:srgbClr val="231F20"/>
                </a:solidFill>
                <a:latin typeface="Calibri Light"/>
                <a:cs typeface="Calibri Light"/>
              </a:rPr>
              <a:t>Some</a:t>
            </a:r>
            <a:r>
              <a:rPr sz="2000" spc="-21">
                <a:solidFill>
                  <a:srgbClr val="231F20"/>
                </a:solidFill>
                <a:latin typeface="Calibri Light"/>
                <a:cs typeface="Calibri Light"/>
              </a:rPr>
              <a:t> </a:t>
            </a:r>
            <a:r>
              <a:rPr sz="2000" spc="-4">
                <a:solidFill>
                  <a:srgbClr val="231F20"/>
                </a:solidFill>
                <a:latin typeface="Calibri Light"/>
                <a:cs typeface="Calibri Light"/>
              </a:rPr>
              <a:t>of</a:t>
            </a:r>
            <a:r>
              <a:rPr sz="2000" spc="-21">
                <a:solidFill>
                  <a:srgbClr val="231F20"/>
                </a:solidFill>
                <a:latin typeface="Calibri Light"/>
                <a:cs typeface="Calibri Light"/>
              </a:rPr>
              <a:t> </a:t>
            </a:r>
            <a:r>
              <a:rPr sz="2000">
                <a:solidFill>
                  <a:srgbClr val="231F20"/>
                </a:solidFill>
                <a:latin typeface="Calibri Light"/>
                <a:cs typeface="Calibri Light"/>
              </a:rPr>
              <a:t>them</a:t>
            </a:r>
            <a:r>
              <a:rPr sz="2000" spc="-17">
                <a:solidFill>
                  <a:srgbClr val="231F20"/>
                </a:solidFill>
                <a:latin typeface="Calibri Light"/>
                <a:cs typeface="Calibri Light"/>
              </a:rPr>
              <a:t> </a:t>
            </a:r>
            <a:r>
              <a:rPr sz="2000" spc="-8">
                <a:solidFill>
                  <a:srgbClr val="231F20"/>
                </a:solidFill>
                <a:latin typeface="Calibri Light"/>
                <a:cs typeface="Calibri Light"/>
              </a:rPr>
              <a:t>are:</a:t>
            </a:r>
            <a:endParaRPr sz="2000">
              <a:latin typeface="Calibri Light"/>
              <a:cs typeface="Calibri Light"/>
            </a:endParaRPr>
          </a:p>
        </p:txBody>
      </p:sp>
      <p:sp>
        <p:nvSpPr>
          <p:cNvPr id="21" name="object 21"/>
          <p:cNvSpPr txBox="1"/>
          <p:nvPr/>
        </p:nvSpPr>
        <p:spPr>
          <a:xfrm>
            <a:off x="951902" y="2753601"/>
            <a:ext cx="4494742" cy="2960212"/>
          </a:xfrm>
          <a:prstGeom prst="rect">
            <a:avLst/>
          </a:prstGeom>
        </p:spPr>
        <p:txBody>
          <a:bodyPr vert="horz" wrap="square" lIns="0" tIns="10583" rIns="0" bIns="0" rtlCol="0">
            <a:spAutoFit/>
          </a:bodyPr>
          <a:lstStyle/>
          <a:p>
            <a:pPr marL="353483" marR="4233" indent="-342900">
              <a:spcBef>
                <a:spcPts val="792"/>
              </a:spcBef>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She loves him and values his good qualities. She is economically dependent on him.</a:t>
            </a:r>
          </a:p>
          <a:p>
            <a:pPr marL="353483" marR="4233" indent="-342900">
              <a:spcBef>
                <a:spcPts val="792"/>
              </a:spcBef>
              <a:buClr>
                <a:schemeClr val="accent4">
                  <a:lumMod val="50000"/>
                </a:schemeClr>
              </a:buClr>
              <a:buFont typeface="Calibri Light" panose="020F0302020204030204" pitchFamily="34" charset="0"/>
              <a:buChar char="→"/>
            </a:pPr>
            <a:r>
              <a:rPr sz="2000" spc="-4">
                <a:solidFill>
                  <a:srgbClr val="231F20"/>
                </a:solidFill>
                <a:latin typeface="Calibri Light"/>
                <a:cs typeface="Calibri Light"/>
              </a:rPr>
              <a:t>He</a:t>
            </a:r>
            <a:r>
              <a:rPr sz="2000" spc="-8">
                <a:solidFill>
                  <a:srgbClr val="231F20"/>
                </a:solidFill>
                <a:latin typeface="Calibri Light"/>
                <a:cs typeface="Calibri Light"/>
              </a:rPr>
              <a:t> </a:t>
            </a:r>
            <a:r>
              <a:rPr sz="2000">
                <a:solidFill>
                  <a:srgbClr val="231F20"/>
                </a:solidFill>
                <a:latin typeface="Calibri Light"/>
                <a:cs typeface="Calibri Light"/>
              </a:rPr>
              <a:t>has </a:t>
            </a:r>
            <a:r>
              <a:rPr sz="2000" spc="-12">
                <a:solidFill>
                  <a:srgbClr val="231F20"/>
                </a:solidFill>
                <a:latin typeface="Calibri Light"/>
                <a:cs typeface="Calibri Light"/>
              </a:rPr>
              <a:t>destroyed</a:t>
            </a:r>
            <a:r>
              <a:rPr sz="2000" spc="-4">
                <a:solidFill>
                  <a:srgbClr val="231F20"/>
                </a:solidFill>
                <a:latin typeface="Calibri Light"/>
                <a:cs typeface="Calibri Light"/>
              </a:rPr>
              <a:t> </a:t>
            </a:r>
            <a:r>
              <a:rPr sz="2000">
                <a:solidFill>
                  <a:srgbClr val="231F20"/>
                </a:solidFill>
                <a:latin typeface="Calibri Light"/>
                <a:cs typeface="Calibri Light"/>
              </a:rPr>
              <a:t>her </a:t>
            </a:r>
            <a:r>
              <a:rPr sz="2000" spc="-4">
                <a:solidFill>
                  <a:srgbClr val="231F20"/>
                </a:solidFill>
                <a:latin typeface="Calibri Light"/>
                <a:cs typeface="Calibri Light"/>
              </a:rPr>
              <a:t>other </a:t>
            </a:r>
            <a:r>
              <a:rPr sz="2000" spc="-8">
                <a:solidFill>
                  <a:srgbClr val="231F20"/>
                </a:solidFill>
                <a:latin typeface="Calibri Light"/>
                <a:cs typeface="Calibri Light"/>
              </a:rPr>
              <a:t>relationships,</a:t>
            </a:r>
            <a:r>
              <a:rPr sz="2000" spc="-4">
                <a:solidFill>
                  <a:srgbClr val="231F20"/>
                </a:solidFill>
                <a:latin typeface="Calibri Light"/>
                <a:cs typeface="Calibri Light"/>
              </a:rPr>
              <a:t> </a:t>
            </a:r>
            <a:r>
              <a:rPr sz="2000">
                <a:solidFill>
                  <a:srgbClr val="231F20"/>
                </a:solidFill>
                <a:latin typeface="Calibri Light"/>
                <a:cs typeface="Calibri Light"/>
              </a:rPr>
              <a:t>she has no </a:t>
            </a:r>
            <a:r>
              <a:rPr sz="2000" spc="-4">
                <a:solidFill>
                  <a:srgbClr val="231F20"/>
                </a:solidFill>
                <a:latin typeface="Calibri Light"/>
                <a:cs typeface="Calibri Light"/>
              </a:rPr>
              <a:t>other </a:t>
            </a:r>
            <a:r>
              <a:rPr sz="2000" spc="-329">
                <a:solidFill>
                  <a:srgbClr val="231F20"/>
                </a:solidFill>
                <a:latin typeface="Calibri Light"/>
                <a:cs typeface="Calibri Light"/>
              </a:rPr>
              <a:t> </a:t>
            </a:r>
            <a:r>
              <a:rPr sz="2000" spc="-8">
                <a:solidFill>
                  <a:srgbClr val="231F20"/>
                </a:solidFill>
                <a:latin typeface="Calibri Light"/>
                <a:cs typeface="Calibri Light"/>
              </a:rPr>
              <a:t>emotional </a:t>
            </a:r>
            <a:r>
              <a:rPr sz="2000">
                <a:solidFill>
                  <a:srgbClr val="231F20"/>
                </a:solidFill>
                <a:latin typeface="Calibri Light"/>
                <a:cs typeface="Calibri Light"/>
              </a:rPr>
              <a:t>support.</a:t>
            </a:r>
            <a:endParaRPr sz="2000">
              <a:latin typeface="Calibri Light"/>
              <a:cs typeface="Calibri Light"/>
            </a:endParaRPr>
          </a:p>
          <a:p>
            <a:pPr marL="353483" marR="620159" indent="-342900">
              <a:spcBef>
                <a:spcPts val="562"/>
              </a:spcBef>
              <a:buClr>
                <a:schemeClr val="accent4">
                  <a:lumMod val="50000"/>
                </a:schemeClr>
              </a:buClr>
              <a:buFont typeface="Calibri Light" panose="020F0302020204030204" pitchFamily="34" charset="0"/>
              <a:buChar char="→"/>
            </a:pPr>
            <a:r>
              <a:rPr sz="2000" spc="-8">
                <a:solidFill>
                  <a:srgbClr val="231F20"/>
                </a:solidFill>
                <a:latin typeface="Calibri Light"/>
                <a:cs typeface="Calibri Light"/>
              </a:rPr>
              <a:t>Fear </a:t>
            </a:r>
            <a:r>
              <a:rPr sz="2000" spc="-4">
                <a:solidFill>
                  <a:srgbClr val="231F20"/>
                </a:solidFill>
                <a:latin typeface="Calibri Light"/>
                <a:cs typeface="Calibri Light"/>
              </a:rPr>
              <a:t>of </a:t>
            </a:r>
            <a:r>
              <a:rPr sz="2000" spc="-8">
                <a:solidFill>
                  <a:srgbClr val="231F20"/>
                </a:solidFill>
                <a:latin typeface="Calibri Light"/>
                <a:cs typeface="Calibri Light"/>
              </a:rPr>
              <a:t>failure. </a:t>
            </a:r>
            <a:r>
              <a:rPr sz="2000" spc="-4">
                <a:solidFill>
                  <a:srgbClr val="231F20"/>
                </a:solidFill>
                <a:latin typeface="Calibri Light"/>
                <a:cs typeface="Calibri Light"/>
              </a:rPr>
              <a:t>Our </a:t>
            </a:r>
            <a:r>
              <a:rPr sz="2000" spc="-8">
                <a:solidFill>
                  <a:srgbClr val="231F20"/>
                </a:solidFill>
                <a:latin typeface="Calibri Light"/>
                <a:cs typeface="Calibri Light"/>
              </a:rPr>
              <a:t>culture </a:t>
            </a:r>
            <a:r>
              <a:rPr sz="2000">
                <a:solidFill>
                  <a:srgbClr val="231F20"/>
                </a:solidFill>
                <a:latin typeface="Calibri Light"/>
                <a:cs typeface="Calibri Light"/>
              </a:rPr>
              <a:t>has put the </a:t>
            </a:r>
            <a:r>
              <a:rPr sz="2000" spc="-8">
                <a:solidFill>
                  <a:srgbClr val="231F20"/>
                </a:solidFill>
                <a:latin typeface="Calibri Light"/>
                <a:cs typeface="Calibri Light"/>
              </a:rPr>
              <a:t>burden </a:t>
            </a:r>
            <a:r>
              <a:rPr sz="2000" spc="-4">
                <a:solidFill>
                  <a:srgbClr val="231F20"/>
                </a:solidFill>
                <a:latin typeface="Calibri Light"/>
                <a:cs typeface="Calibri Light"/>
              </a:rPr>
              <a:t>of </a:t>
            </a:r>
            <a:r>
              <a:rPr sz="2000">
                <a:solidFill>
                  <a:srgbClr val="231F20"/>
                </a:solidFill>
                <a:latin typeface="Calibri Light"/>
                <a:cs typeface="Calibri Light"/>
              </a:rPr>
              <a:t>a </a:t>
            </a:r>
            <a:r>
              <a:rPr sz="2000" spc="-329">
                <a:solidFill>
                  <a:srgbClr val="231F20"/>
                </a:solidFill>
                <a:latin typeface="Calibri Light"/>
                <a:cs typeface="Calibri Light"/>
              </a:rPr>
              <a:t> </a:t>
            </a:r>
            <a:r>
              <a:rPr sz="2000" spc="-4">
                <a:solidFill>
                  <a:srgbClr val="231F20"/>
                </a:solidFill>
                <a:latin typeface="Calibri Light"/>
                <a:cs typeface="Calibri Light"/>
              </a:rPr>
              <a:t>successful marriage on </a:t>
            </a:r>
            <a:r>
              <a:rPr sz="2000">
                <a:solidFill>
                  <a:srgbClr val="231F20"/>
                </a:solidFill>
                <a:latin typeface="Calibri Light"/>
                <a:cs typeface="Calibri Light"/>
              </a:rPr>
              <a:t>the </a:t>
            </a:r>
            <a:r>
              <a:rPr sz="2000" spc="-8">
                <a:solidFill>
                  <a:srgbClr val="231F20"/>
                </a:solidFill>
                <a:latin typeface="Calibri Light"/>
                <a:cs typeface="Calibri Light"/>
              </a:rPr>
              <a:t>woman.</a:t>
            </a:r>
            <a:endParaRPr sz="2000">
              <a:latin typeface="Calibri Light"/>
              <a:cs typeface="Calibri Light"/>
            </a:endParaRPr>
          </a:p>
        </p:txBody>
      </p:sp>
      <p:sp>
        <p:nvSpPr>
          <p:cNvPr id="22" name="object 22"/>
          <p:cNvSpPr txBox="1"/>
          <p:nvPr/>
        </p:nvSpPr>
        <p:spPr>
          <a:xfrm>
            <a:off x="6096000" y="2624294"/>
            <a:ext cx="4416954" cy="2985326"/>
          </a:xfrm>
          <a:prstGeom prst="rect">
            <a:avLst/>
          </a:prstGeom>
        </p:spPr>
        <p:txBody>
          <a:bodyPr vert="horz" wrap="square" lIns="0" tIns="111654" rIns="0" bIns="0" rtlCol="0">
            <a:spAutoFit/>
          </a:bodyPr>
          <a:lstStyle/>
          <a:p>
            <a:pPr marL="353483" indent="-342900">
              <a:spcBef>
                <a:spcPts val="879"/>
              </a:spcBef>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Religious beliefs about marriage.</a:t>
            </a:r>
          </a:p>
          <a:p>
            <a:pPr marL="353483" marR="543962" indent="-342900">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Not wanting to deprive the</a:t>
            </a:r>
            <a:r>
              <a:rPr lang="en-AU" sz="2000">
                <a:solidFill>
                  <a:srgbClr val="231F20"/>
                </a:solidFill>
                <a:latin typeface="Calibri Light"/>
                <a:cs typeface="Calibri Light"/>
              </a:rPr>
              <a:t> </a:t>
            </a:r>
            <a:r>
              <a:rPr sz="2000">
                <a:solidFill>
                  <a:srgbClr val="231F20"/>
                </a:solidFill>
                <a:latin typeface="Calibri Light"/>
                <a:cs typeface="Calibri Light"/>
              </a:rPr>
              <a:t>children of their father.  He tells her each incident will be the last one.</a:t>
            </a:r>
          </a:p>
          <a:p>
            <a:pPr marL="353483" marR="4233" indent="-342900">
              <a:spcBef>
                <a:spcPts val="775"/>
              </a:spcBef>
              <a:buClr>
                <a:schemeClr val="accent4">
                  <a:lumMod val="50000"/>
                </a:schemeClr>
              </a:buClr>
              <a:buFont typeface="Calibri Light" panose="020F0302020204030204" pitchFamily="34" charset="0"/>
              <a:buChar char="→"/>
            </a:pPr>
            <a:r>
              <a:rPr sz="2000">
                <a:solidFill>
                  <a:srgbClr val="231F20"/>
                </a:solidFill>
                <a:latin typeface="Calibri Light"/>
                <a:cs typeface="Calibri Light"/>
              </a:rPr>
              <a:t>Fear of more violence — research indicates that the point  of leaving is the most dangerous time for a woman. This  has implications for our reporting.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GENDERED</a:t>
            </a:r>
            <a:r>
              <a:rPr spc="-58" dirty="0"/>
              <a:t> </a:t>
            </a:r>
            <a:r>
              <a:rPr spc="-12" dirty="0"/>
              <a:t>DRIVERS</a:t>
            </a:r>
          </a:p>
        </p:txBody>
      </p:sp>
      <p:sp>
        <p:nvSpPr>
          <p:cNvPr id="3" name="object 3"/>
          <p:cNvSpPr txBox="1"/>
          <p:nvPr/>
        </p:nvSpPr>
        <p:spPr>
          <a:xfrm>
            <a:off x="666745" y="1862578"/>
            <a:ext cx="5116836" cy="287685"/>
          </a:xfrm>
          <a:prstGeom prst="rect">
            <a:avLst/>
          </a:prstGeom>
        </p:spPr>
        <p:txBody>
          <a:bodyPr vert="horz" wrap="square" lIns="0" tIns="10583" rIns="0" bIns="0" rtlCol="0">
            <a:spAutoFit/>
          </a:bodyPr>
          <a:lstStyle/>
          <a:p>
            <a:pPr marL="10583">
              <a:spcBef>
                <a:spcPts val="83"/>
              </a:spcBef>
            </a:pPr>
            <a:r>
              <a:rPr spc="-8" dirty="0">
                <a:solidFill>
                  <a:srgbClr val="020303"/>
                </a:solidFill>
                <a:latin typeface="Calibri"/>
                <a:cs typeface="Calibri"/>
              </a:rPr>
              <a:t>Condoning </a:t>
            </a:r>
            <a:r>
              <a:rPr spc="-4" dirty="0">
                <a:solidFill>
                  <a:srgbClr val="020303"/>
                </a:solidFill>
                <a:latin typeface="Calibri"/>
                <a:cs typeface="Calibri"/>
              </a:rPr>
              <a:t>violence</a:t>
            </a:r>
            <a:r>
              <a:rPr spc="-8" dirty="0">
                <a:solidFill>
                  <a:srgbClr val="020303"/>
                </a:solidFill>
                <a:latin typeface="Calibri"/>
                <a:cs typeface="Calibri"/>
              </a:rPr>
              <a:t> against </a:t>
            </a:r>
            <a:r>
              <a:rPr spc="-12" dirty="0">
                <a:solidFill>
                  <a:srgbClr val="020303"/>
                </a:solidFill>
                <a:latin typeface="Calibri"/>
                <a:cs typeface="Calibri"/>
              </a:rPr>
              <a:t>women.</a:t>
            </a:r>
            <a:endParaRPr dirty="0">
              <a:latin typeface="Calibri"/>
              <a:cs typeface="Calibri"/>
            </a:endParaRPr>
          </a:p>
        </p:txBody>
      </p:sp>
      <p:sp>
        <p:nvSpPr>
          <p:cNvPr id="8" name="object 8"/>
          <p:cNvSpPr txBox="1"/>
          <p:nvPr/>
        </p:nvSpPr>
        <p:spPr>
          <a:xfrm>
            <a:off x="6974417" y="1342102"/>
            <a:ext cx="3397250" cy="841683"/>
          </a:xfrm>
          <a:prstGeom prst="rect">
            <a:avLst/>
          </a:prstGeom>
        </p:spPr>
        <p:txBody>
          <a:bodyPr vert="horz" wrap="square" lIns="0" tIns="10583" rIns="0" bIns="0" rtlCol="0">
            <a:spAutoFit/>
          </a:bodyPr>
          <a:lstStyle/>
          <a:p>
            <a:pPr marL="10583" marR="4233">
              <a:spcBef>
                <a:spcPts val="83"/>
              </a:spcBef>
            </a:pPr>
            <a:r>
              <a:rPr lang="en-AU" i="1" spc="-8" dirty="0">
                <a:solidFill>
                  <a:srgbClr val="231F20"/>
                </a:solidFill>
                <a:latin typeface="Calibri Light"/>
                <a:cs typeface="Calibri Light"/>
              </a:rPr>
              <a:t>Blaming a survivor for not reporting family violence because she doesn’t feel safe talking to the police.</a:t>
            </a:r>
            <a:endParaRPr dirty="0">
              <a:latin typeface="Calibri Light"/>
              <a:cs typeface="Calibri Light"/>
            </a:endParaRPr>
          </a:p>
        </p:txBody>
      </p:sp>
      <p:sp>
        <p:nvSpPr>
          <p:cNvPr id="26" name="TextBox 25">
            <a:extLst>
              <a:ext uri="{FF2B5EF4-FFF2-40B4-BE49-F238E27FC236}">
                <a16:creationId xmlns:a16="http://schemas.microsoft.com/office/drawing/2014/main" id="{0489A16C-5FA1-4940-AD62-62C1F909F0C5}"/>
              </a:ext>
            </a:extLst>
          </p:cNvPr>
          <p:cNvSpPr txBox="1"/>
          <p:nvPr/>
        </p:nvSpPr>
        <p:spPr>
          <a:xfrm>
            <a:off x="541417" y="2462035"/>
            <a:ext cx="5202244" cy="691343"/>
          </a:xfrm>
          <a:prstGeom prst="rect">
            <a:avLst/>
          </a:prstGeom>
          <a:noFill/>
        </p:spPr>
        <p:txBody>
          <a:bodyPr wrap="square">
            <a:spAutoFit/>
          </a:bodyPr>
          <a:lstStyle/>
          <a:p>
            <a:pPr marL="10583" marR="421729">
              <a:lnSpc>
                <a:spcPct val="111100"/>
              </a:lnSpc>
            </a:pPr>
            <a:r>
              <a:rPr lang="en-AU" spc="-25" dirty="0">
                <a:solidFill>
                  <a:srgbClr val="020303"/>
                </a:solidFill>
                <a:latin typeface="Calibri"/>
                <a:cs typeface="Calibri"/>
              </a:rPr>
              <a:t>Men’s</a:t>
            </a:r>
            <a:r>
              <a:rPr lang="en-AU" spc="-12" dirty="0">
                <a:solidFill>
                  <a:srgbClr val="020303"/>
                </a:solidFill>
                <a:latin typeface="Calibri"/>
                <a:cs typeface="Calibri"/>
              </a:rPr>
              <a:t> control</a:t>
            </a:r>
            <a:r>
              <a:rPr lang="en-AU" spc="-8" dirty="0">
                <a:solidFill>
                  <a:srgbClr val="020303"/>
                </a:solidFill>
                <a:latin typeface="Calibri"/>
                <a:cs typeface="Calibri"/>
              </a:rPr>
              <a:t> </a:t>
            </a:r>
            <a:r>
              <a:rPr lang="en-AU" spc="-4" dirty="0">
                <a:solidFill>
                  <a:srgbClr val="020303"/>
                </a:solidFill>
                <a:latin typeface="Calibri"/>
                <a:cs typeface="Calibri"/>
              </a:rPr>
              <a:t>of</a:t>
            </a:r>
            <a:r>
              <a:rPr lang="en-AU" spc="-8" dirty="0">
                <a:solidFill>
                  <a:srgbClr val="020303"/>
                </a:solidFill>
                <a:latin typeface="Calibri"/>
                <a:cs typeface="Calibri"/>
              </a:rPr>
              <a:t> </a:t>
            </a:r>
            <a:r>
              <a:rPr lang="en-AU" spc="-4" dirty="0">
                <a:solidFill>
                  <a:srgbClr val="020303"/>
                </a:solidFill>
                <a:latin typeface="Calibri"/>
                <a:cs typeface="Calibri"/>
              </a:rPr>
              <a:t>decision-making and </a:t>
            </a:r>
            <a:r>
              <a:rPr lang="en-AU" spc="-8" dirty="0">
                <a:solidFill>
                  <a:srgbClr val="020303"/>
                </a:solidFill>
                <a:latin typeface="Calibri"/>
                <a:cs typeface="Calibri"/>
              </a:rPr>
              <a:t>limits </a:t>
            </a:r>
            <a:r>
              <a:rPr lang="en-AU" spc="-12" dirty="0">
                <a:solidFill>
                  <a:srgbClr val="020303"/>
                </a:solidFill>
                <a:latin typeface="Calibri"/>
                <a:cs typeface="Calibri"/>
              </a:rPr>
              <a:t>to </a:t>
            </a:r>
            <a:r>
              <a:rPr lang="en-AU" spc="-21" dirty="0">
                <a:solidFill>
                  <a:srgbClr val="020303"/>
                </a:solidFill>
                <a:latin typeface="Calibri"/>
                <a:cs typeface="Calibri"/>
              </a:rPr>
              <a:t>women’s </a:t>
            </a:r>
            <a:r>
              <a:rPr lang="en-AU" spc="-329" dirty="0">
                <a:solidFill>
                  <a:srgbClr val="020303"/>
                </a:solidFill>
                <a:latin typeface="Calibri"/>
                <a:cs typeface="Calibri"/>
              </a:rPr>
              <a:t> </a:t>
            </a:r>
            <a:r>
              <a:rPr lang="en-AU" spc="-8" dirty="0">
                <a:solidFill>
                  <a:srgbClr val="020303"/>
                </a:solidFill>
                <a:latin typeface="Calibri"/>
                <a:cs typeface="Calibri"/>
              </a:rPr>
              <a:t>independence.</a:t>
            </a:r>
            <a:endParaRPr lang="en-AU" dirty="0">
              <a:latin typeface="Calibri"/>
              <a:cs typeface="Calibri"/>
            </a:endParaRPr>
          </a:p>
        </p:txBody>
      </p:sp>
      <p:sp>
        <p:nvSpPr>
          <p:cNvPr id="6" name="object 6"/>
          <p:cNvSpPr txBox="1"/>
          <p:nvPr/>
        </p:nvSpPr>
        <p:spPr>
          <a:xfrm>
            <a:off x="6974417" y="2548323"/>
            <a:ext cx="3097212" cy="564684"/>
          </a:xfrm>
          <a:prstGeom prst="rect">
            <a:avLst/>
          </a:prstGeom>
        </p:spPr>
        <p:txBody>
          <a:bodyPr vert="horz" wrap="square" lIns="0" tIns="10583" rIns="0" bIns="0" rtlCol="0">
            <a:spAutoFit/>
          </a:bodyPr>
          <a:lstStyle/>
          <a:p>
            <a:pPr marL="10583" marR="4233">
              <a:spcBef>
                <a:spcPts val="83"/>
              </a:spcBef>
            </a:pPr>
            <a:r>
              <a:rPr i="1" spc="-4">
                <a:solidFill>
                  <a:srgbClr val="231F20"/>
                </a:solidFill>
                <a:latin typeface="Calibri Light"/>
                <a:cs typeface="Calibri Light"/>
              </a:rPr>
              <a:t>Underrepresentation</a:t>
            </a:r>
            <a:r>
              <a:rPr i="1" spc="-17">
                <a:solidFill>
                  <a:srgbClr val="231F20"/>
                </a:solidFill>
                <a:latin typeface="Calibri Light"/>
                <a:cs typeface="Calibri Light"/>
              </a:rPr>
              <a:t> </a:t>
            </a:r>
            <a:r>
              <a:rPr i="1">
                <a:solidFill>
                  <a:srgbClr val="231F20"/>
                </a:solidFill>
                <a:latin typeface="Calibri Light"/>
                <a:cs typeface="Calibri Light"/>
              </a:rPr>
              <a:t>of</a:t>
            </a:r>
            <a:r>
              <a:rPr i="1" spc="-17">
                <a:solidFill>
                  <a:srgbClr val="231F20"/>
                </a:solidFill>
                <a:latin typeface="Calibri Light"/>
                <a:cs typeface="Calibri Light"/>
              </a:rPr>
              <a:t> </a:t>
            </a:r>
            <a:r>
              <a:rPr i="1">
                <a:solidFill>
                  <a:srgbClr val="231F20"/>
                </a:solidFill>
                <a:latin typeface="Calibri Light"/>
                <a:cs typeface="Calibri Light"/>
              </a:rPr>
              <a:t>women</a:t>
            </a:r>
            <a:r>
              <a:rPr i="1" spc="-12">
                <a:solidFill>
                  <a:srgbClr val="231F20"/>
                </a:solidFill>
                <a:latin typeface="Calibri Light"/>
                <a:cs typeface="Calibri Light"/>
              </a:rPr>
              <a:t> </a:t>
            </a:r>
            <a:r>
              <a:rPr i="1">
                <a:solidFill>
                  <a:srgbClr val="231F20"/>
                </a:solidFill>
                <a:latin typeface="Calibri Light"/>
                <a:cs typeface="Calibri Light"/>
              </a:rPr>
              <a:t>in</a:t>
            </a:r>
            <a:r>
              <a:rPr i="1" spc="-17">
                <a:solidFill>
                  <a:srgbClr val="231F20"/>
                </a:solidFill>
                <a:latin typeface="Calibri Light"/>
                <a:cs typeface="Calibri Light"/>
              </a:rPr>
              <a:t> </a:t>
            </a:r>
            <a:r>
              <a:rPr i="1">
                <a:solidFill>
                  <a:srgbClr val="231F20"/>
                </a:solidFill>
                <a:latin typeface="Calibri Light"/>
                <a:cs typeface="Calibri Light"/>
              </a:rPr>
              <a:t>senior </a:t>
            </a:r>
            <a:r>
              <a:rPr i="1" spc="-325">
                <a:solidFill>
                  <a:srgbClr val="231F20"/>
                </a:solidFill>
                <a:latin typeface="Calibri Light"/>
                <a:cs typeface="Calibri Light"/>
              </a:rPr>
              <a:t> </a:t>
            </a:r>
            <a:r>
              <a:rPr i="1">
                <a:solidFill>
                  <a:srgbClr val="231F20"/>
                </a:solidFill>
                <a:latin typeface="Calibri Light"/>
                <a:cs typeface="Calibri Light"/>
              </a:rPr>
              <a:t>leadership</a:t>
            </a:r>
            <a:r>
              <a:rPr i="1" spc="-4">
                <a:solidFill>
                  <a:srgbClr val="231F20"/>
                </a:solidFill>
                <a:latin typeface="Calibri Light"/>
                <a:cs typeface="Calibri Light"/>
              </a:rPr>
              <a:t> </a:t>
            </a:r>
            <a:r>
              <a:rPr i="1">
                <a:solidFill>
                  <a:srgbClr val="231F20"/>
                </a:solidFill>
                <a:latin typeface="Calibri Light"/>
                <a:cs typeface="Calibri Light"/>
              </a:rPr>
              <a:t>roles.</a:t>
            </a:r>
            <a:endParaRPr>
              <a:latin typeface="Calibri Light"/>
              <a:cs typeface="Calibri Light"/>
            </a:endParaRPr>
          </a:p>
        </p:txBody>
      </p:sp>
      <p:sp>
        <p:nvSpPr>
          <p:cNvPr id="22" name="object 4">
            <a:extLst>
              <a:ext uri="{FF2B5EF4-FFF2-40B4-BE49-F238E27FC236}">
                <a16:creationId xmlns:a16="http://schemas.microsoft.com/office/drawing/2014/main" id="{A9CEDD31-B3D6-4986-A046-217ADB828C73}"/>
              </a:ext>
            </a:extLst>
          </p:cNvPr>
          <p:cNvSpPr txBox="1"/>
          <p:nvPr/>
        </p:nvSpPr>
        <p:spPr>
          <a:xfrm>
            <a:off x="645001" y="3750689"/>
            <a:ext cx="4995076" cy="564684"/>
          </a:xfrm>
          <a:prstGeom prst="rect">
            <a:avLst/>
          </a:prstGeom>
        </p:spPr>
        <p:txBody>
          <a:bodyPr vert="horz" wrap="square" lIns="0" tIns="10583" rIns="0" bIns="0" rtlCol="0">
            <a:spAutoFit/>
          </a:bodyPr>
          <a:lstStyle/>
          <a:p>
            <a:pPr marL="10583">
              <a:spcBef>
                <a:spcPts val="83"/>
              </a:spcBef>
            </a:pPr>
            <a:r>
              <a:rPr spc="-4" dirty="0">
                <a:solidFill>
                  <a:srgbClr val="020303"/>
                </a:solidFill>
                <a:latin typeface="Calibri"/>
                <a:cs typeface="Calibri"/>
              </a:rPr>
              <a:t>Rigid</a:t>
            </a:r>
            <a:r>
              <a:rPr spc="-12" dirty="0">
                <a:solidFill>
                  <a:srgbClr val="020303"/>
                </a:solidFill>
                <a:latin typeface="Calibri"/>
                <a:cs typeface="Calibri"/>
              </a:rPr>
              <a:t> </a:t>
            </a:r>
            <a:r>
              <a:rPr spc="-8" dirty="0">
                <a:solidFill>
                  <a:srgbClr val="020303"/>
                </a:solidFill>
                <a:latin typeface="Calibri"/>
                <a:cs typeface="Calibri"/>
              </a:rPr>
              <a:t>gender</a:t>
            </a:r>
            <a:r>
              <a:rPr spc="-4" dirty="0">
                <a:solidFill>
                  <a:srgbClr val="020303"/>
                </a:solidFill>
                <a:latin typeface="Calibri"/>
                <a:cs typeface="Calibri"/>
              </a:rPr>
              <a:t> </a:t>
            </a:r>
            <a:r>
              <a:rPr lang="en-AU" spc="-12" dirty="0">
                <a:solidFill>
                  <a:srgbClr val="020303"/>
                </a:solidFill>
                <a:latin typeface="Calibri"/>
                <a:cs typeface="Calibri"/>
              </a:rPr>
              <a:t>stereotyping and dominant forms of masculinity</a:t>
            </a:r>
            <a:r>
              <a:rPr spc="-8" dirty="0">
                <a:solidFill>
                  <a:srgbClr val="020303"/>
                </a:solidFill>
                <a:latin typeface="Calibri"/>
                <a:cs typeface="Calibri"/>
              </a:rPr>
              <a:t>.</a:t>
            </a:r>
            <a:endParaRPr dirty="0">
              <a:latin typeface="Calibri"/>
              <a:cs typeface="Calibri"/>
            </a:endParaRPr>
          </a:p>
        </p:txBody>
      </p:sp>
      <p:sp>
        <p:nvSpPr>
          <p:cNvPr id="23" name="TextBox 22">
            <a:extLst>
              <a:ext uri="{FF2B5EF4-FFF2-40B4-BE49-F238E27FC236}">
                <a16:creationId xmlns:a16="http://schemas.microsoft.com/office/drawing/2014/main" id="{37A5F06A-F662-4F84-95EB-4D821ECDF562}"/>
              </a:ext>
            </a:extLst>
          </p:cNvPr>
          <p:cNvSpPr txBox="1"/>
          <p:nvPr/>
        </p:nvSpPr>
        <p:spPr>
          <a:xfrm>
            <a:off x="6841855" y="3682338"/>
            <a:ext cx="3947331" cy="646331"/>
          </a:xfrm>
          <a:prstGeom prst="rect">
            <a:avLst/>
          </a:prstGeom>
          <a:noFill/>
        </p:spPr>
        <p:txBody>
          <a:bodyPr wrap="square">
            <a:spAutoFit/>
          </a:bodyPr>
          <a:lstStyle/>
          <a:p>
            <a:pPr marL="10583" marR="146573"/>
            <a:r>
              <a:rPr lang="en-AU" i="1" spc="-4" dirty="0">
                <a:solidFill>
                  <a:srgbClr val="231F20"/>
                </a:solidFill>
                <a:latin typeface="Calibri Light"/>
                <a:cs typeface="Calibri Light"/>
              </a:rPr>
              <a:t>Ads </a:t>
            </a:r>
            <a:r>
              <a:rPr lang="en-AU" i="1" spc="-8" dirty="0">
                <a:solidFill>
                  <a:srgbClr val="231F20"/>
                </a:solidFill>
                <a:latin typeface="Calibri Light"/>
                <a:cs typeface="Calibri Light"/>
              </a:rPr>
              <a:t>for </a:t>
            </a:r>
            <a:r>
              <a:rPr lang="en-AU" i="1" spc="-4" dirty="0">
                <a:solidFill>
                  <a:srgbClr val="231F20"/>
                </a:solidFill>
                <a:latin typeface="Calibri Light"/>
                <a:cs typeface="Calibri Light"/>
              </a:rPr>
              <a:t>childcare </a:t>
            </a:r>
            <a:r>
              <a:rPr lang="en-AU" i="1" dirty="0">
                <a:solidFill>
                  <a:srgbClr val="231F20"/>
                </a:solidFill>
                <a:latin typeface="Calibri Light"/>
                <a:cs typeface="Calibri Light"/>
              </a:rPr>
              <a:t>only </a:t>
            </a:r>
            <a:r>
              <a:rPr lang="en-AU" i="1" spc="-4" dirty="0">
                <a:solidFill>
                  <a:srgbClr val="231F20"/>
                </a:solidFill>
                <a:latin typeface="Calibri Light"/>
                <a:cs typeface="Calibri Light"/>
              </a:rPr>
              <a:t>feature </a:t>
            </a:r>
            <a:r>
              <a:rPr lang="en-AU" i="1" spc="-8" dirty="0">
                <a:solidFill>
                  <a:srgbClr val="231F20"/>
                </a:solidFill>
                <a:latin typeface="Calibri Light"/>
                <a:cs typeface="Calibri Light"/>
              </a:rPr>
              <a:t>heterosexual </a:t>
            </a:r>
            <a:r>
              <a:rPr lang="en-AU" i="1" spc="-329" dirty="0">
                <a:solidFill>
                  <a:srgbClr val="231F20"/>
                </a:solidFill>
                <a:latin typeface="Calibri Light"/>
                <a:cs typeface="Calibri Light"/>
              </a:rPr>
              <a:t> </a:t>
            </a:r>
            <a:r>
              <a:rPr lang="en-AU" i="1" spc="-4" dirty="0">
                <a:solidFill>
                  <a:srgbClr val="231F20"/>
                </a:solidFill>
                <a:latin typeface="Calibri Light"/>
                <a:cs typeface="Calibri Light"/>
              </a:rPr>
              <a:t>families.</a:t>
            </a:r>
            <a:endParaRPr lang="en-AU" dirty="0">
              <a:latin typeface="Calibri Light"/>
              <a:cs typeface="Calibri Light"/>
            </a:endParaRPr>
          </a:p>
        </p:txBody>
      </p:sp>
      <p:sp>
        <p:nvSpPr>
          <p:cNvPr id="5" name="object 5"/>
          <p:cNvSpPr txBox="1"/>
          <p:nvPr/>
        </p:nvSpPr>
        <p:spPr>
          <a:xfrm>
            <a:off x="666745" y="4989428"/>
            <a:ext cx="4951589" cy="609696"/>
          </a:xfrm>
          <a:prstGeom prst="rect">
            <a:avLst/>
          </a:prstGeom>
        </p:spPr>
        <p:txBody>
          <a:bodyPr vert="horz" wrap="square" lIns="0" tIns="10583" rIns="0" bIns="0" rtlCol="0">
            <a:spAutoFit/>
          </a:bodyPr>
          <a:lstStyle/>
          <a:p>
            <a:pPr marL="10583" marR="4233">
              <a:lnSpc>
                <a:spcPct val="111100"/>
              </a:lnSpc>
              <a:spcBef>
                <a:spcPts val="83"/>
              </a:spcBef>
            </a:pPr>
            <a:r>
              <a:rPr lang="en-AU" spc="-4" dirty="0">
                <a:solidFill>
                  <a:srgbClr val="020303"/>
                </a:solidFill>
                <a:latin typeface="Calibri"/>
                <a:cs typeface="Calibri"/>
              </a:rPr>
              <a:t>Cultures of masculinity that emphasise aggression, dominance and control</a:t>
            </a:r>
            <a:r>
              <a:rPr spc="-4" dirty="0">
                <a:solidFill>
                  <a:srgbClr val="020303"/>
                </a:solidFill>
                <a:latin typeface="Calibri"/>
                <a:cs typeface="Calibri"/>
              </a:rPr>
              <a:t>.</a:t>
            </a:r>
            <a:endParaRPr dirty="0">
              <a:latin typeface="Calibri"/>
              <a:cs typeface="Calibri"/>
            </a:endParaRPr>
          </a:p>
        </p:txBody>
      </p:sp>
      <p:sp>
        <p:nvSpPr>
          <p:cNvPr id="7" name="object 7"/>
          <p:cNvSpPr txBox="1"/>
          <p:nvPr/>
        </p:nvSpPr>
        <p:spPr>
          <a:xfrm>
            <a:off x="6974417" y="4969754"/>
            <a:ext cx="3647017" cy="564684"/>
          </a:xfrm>
          <a:prstGeom prst="rect">
            <a:avLst/>
          </a:prstGeom>
        </p:spPr>
        <p:txBody>
          <a:bodyPr vert="horz" wrap="square" lIns="0" tIns="10583" rIns="0" bIns="0" rtlCol="0">
            <a:spAutoFit/>
          </a:bodyPr>
          <a:lstStyle/>
          <a:p>
            <a:pPr marL="10583" marR="4233">
              <a:spcBef>
                <a:spcPts val="83"/>
              </a:spcBef>
            </a:pPr>
            <a:r>
              <a:rPr i="1">
                <a:solidFill>
                  <a:srgbClr val="231F20"/>
                </a:solidFill>
                <a:latin typeface="Calibri Light"/>
                <a:cs typeface="Calibri Light"/>
              </a:rPr>
              <a:t>Male</a:t>
            </a:r>
            <a:r>
              <a:rPr i="1" spc="-8">
                <a:solidFill>
                  <a:srgbClr val="231F20"/>
                </a:solidFill>
                <a:latin typeface="Calibri Light"/>
                <a:cs typeface="Calibri Light"/>
              </a:rPr>
              <a:t> </a:t>
            </a:r>
            <a:r>
              <a:rPr i="1" spc="-4">
                <a:solidFill>
                  <a:srgbClr val="231F20"/>
                </a:solidFill>
                <a:latin typeface="Calibri Light"/>
                <a:cs typeface="Calibri Light"/>
              </a:rPr>
              <a:t>colleagues</a:t>
            </a:r>
            <a:r>
              <a:rPr i="1" spc="-8">
                <a:solidFill>
                  <a:srgbClr val="231F20"/>
                </a:solidFill>
                <a:latin typeface="Calibri Light"/>
                <a:cs typeface="Calibri Light"/>
              </a:rPr>
              <a:t> </a:t>
            </a:r>
            <a:r>
              <a:rPr i="1">
                <a:solidFill>
                  <a:srgbClr val="231F20"/>
                </a:solidFill>
                <a:latin typeface="Calibri Light"/>
                <a:cs typeface="Calibri Light"/>
              </a:rPr>
              <a:t>ganging</a:t>
            </a:r>
            <a:r>
              <a:rPr i="1" spc="-4">
                <a:solidFill>
                  <a:srgbClr val="231F20"/>
                </a:solidFill>
                <a:latin typeface="Calibri Light"/>
                <a:cs typeface="Calibri Light"/>
              </a:rPr>
              <a:t> </a:t>
            </a:r>
            <a:r>
              <a:rPr i="1">
                <a:solidFill>
                  <a:srgbClr val="231F20"/>
                </a:solidFill>
                <a:latin typeface="Calibri Light"/>
                <a:cs typeface="Calibri Light"/>
              </a:rPr>
              <a:t>up</a:t>
            </a:r>
            <a:r>
              <a:rPr i="1" spc="-8">
                <a:solidFill>
                  <a:srgbClr val="231F20"/>
                </a:solidFill>
                <a:latin typeface="Calibri Light"/>
                <a:cs typeface="Calibri Light"/>
              </a:rPr>
              <a:t> </a:t>
            </a:r>
            <a:r>
              <a:rPr i="1" spc="-12">
                <a:solidFill>
                  <a:srgbClr val="231F20"/>
                </a:solidFill>
                <a:latin typeface="Calibri Light"/>
                <a:cs typeface="Calibri Light"/>
              </a:rPr>
              <a:t>to</a:t>
            </a:r>
            <a:r>
              <a:rPr i="1" spc="-8">
                <a:solidFill>
                  <a:srgbClr val="231F20"/>
                </a:solidFill>
                <a:latin typeface="Calibri Light"/>
                <a:cs typeface="Calibri Light"/>
              </a:rPr>
              <a:t> </a:t>
            </a:r>
            <a:r>
              <a:rPr i="1">
                <a:solidFill>
                  <a:srgbClr val="231F20"/>
                </a:solidFill>
                <a:latin typeface="Calibri Light"/>
                <a:cs typeface="Calibri Light"/>
              </a:rPr>
              <a:t>harass</a:t>
            </a:r>
            <a:r>
              <a:rPr i="1" spc="-4">
                <a:solidFill>
                  <a:srgbClr val="231F20"/>
                </a:solidFill>
                <a:latin typeface="Calibri Light"/>
                <a:cs typeface="Calibri Light"/>
              </a:rPr>
              <a:t> </a:t>
            </a:r>
            <a:r>
              <a:rPr i="1">
                <a:solidFill>
                  <a:srgbClr val="231F20"/>
                </a:solidFill>
                <a:latin typeface="Calibri Light"/>
                <a:cs typeface="Calibri Light"/>
              </a:rPr>
              <a:t>or</a:t>
            </a:r>
            <a:r>
              <a:rPr i="1" spc="-8">
                <a:solidFill>
                  <a:srgbClr val="231F20"/>
                </a:solidFill>
                <a:latin typeface="Calibri Light"/>
                <a:cs typeface="Calibri Light"/>
              </a:rPr>
              <a:t> </a:t>
            </a:r>
            <a:r>
              <a:rPr i="1">
                <a:solidFill>
                  <a:srgbClr val="231F20"/>
                </a:solidFill>
                <a:latin typeface="Calibri Light"/>
                <a:cs typeface="Calibri Light"/>
              </a:rPr>
              <a:t>bully</a:t>
            </a:r>
            <a:r>
              <a:rPr i="1" spc="-4">
                <a:solidFill>
                  <a:srgbClr val="231F20"/>
                </a:solidFill>
                <a:latin typeface="Calibri Light"/>
                <a:cs typeface="Calibri Light"/>
              </a:rPr>
              <a:t> </a:t>
            </a:r>
            <a:r>
              <a:rPr i="1">
                <a:solidFill>
                  <a:srgbClr val="231F20"/>
                </a:solidFill>
                <a:latin typeface="Calibri Light"/>
                <a:cs typeface="Calibri Light"/>
              </a:rPr>
              <a:t>a </a:t>
            </a:r>
            <a:r>
              <a:rPr i="1" spc="-329">
                <a:solidFill>
                  <a:srgbClr val="231F20"/>
                </a:solidFill>
                <a:latin typeface="Calibri Light"/>
                <a:cs typeface="Calibri Light"/>
              </a:rPr>
              <a:t> </a:t>
            </a:r>
            <a:r>
              <a:rPr i="1" spc="-8">
                <a:solidFill>
                  <a:srgbClr val="231F20"/>
                </a:solidFill>
                <a:latin typeface="Calibri Light"/>
                <a:cs typeface="Calibri Light"/>
              </a:rPr>
              <a:t>female</a:t>
            </a:r>
            <a:r>
              <a:rPr i="1" spc="-4">
                <a:solidFill>
                  <a:srgbClr val="231F20"/>
                </a:solidFill>
                <a:latin typeface="Calibri Light"/>
                <a:cs typeface="Calibri Light"/>
              </a:rPr>
              <a:t> colleague.</a:t>
            </a:r>
            <a:endParaRPr>
              <a:latin typeface="Calibri Light"/>
              <a:cs typeface="Calibri Light"/>
            </a:endParaRPr>
          </a:p>
        </p:txBody>
      </p:sp>
      <p:grpSp>
        <p:nvGrpSpPr>
          <p:cNvPr id="9" name="object 9">
            <a:extLst>
              <a:ext uri="{C183D7F6-B498-43B3-948B-1728B52AA6E4}">
                <adec:decorative xmlns:adec="http://schemas.microsoft.com/office/drawing/2017/decorative" val="1"/>
              </a:ext>
            </a:extLst>
          </p:cNvPr>
          <p:cNvGrpSpPr/>
          <p:nvPr/>
        </p:nvGrpSpPr>
        <p:grpSpPr>
          <a:xfrm>
            <a:off x="666750" y="2136405"/>
            <a:ext cx="10186988" cy="121179"/>
            <a:chOff x="800100" y="2563685"/>
            <a:chExt cx="12224385" cy="145415"/>
          </a:xfrm>
        </p:grpSpPr>
        <p:sp>
          <p:nvSpPr>
            <p:cNvPr id="10" name="object 10"/>
            <p:cNvSpPr/>
            <p:nvPr/>
          </p:nvSpPr>
          <p:spPr>
            <a:xfrm>
              <a:off x="800100" y="2636375"/>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1" name="object 11"/>
            <p:cNvSpPr/>
            <p:nvPr/>
          </p:nvSpPr>
          <p:spPr>
            <a:xfrm>
              <a:off x="12947023" y="2576385"/>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grpSp>
      <p:grpSp>
        <p:nvGrpSpPr>
          <p:cNvPr id="12" name="object 12">
            <a:extLst>
              <a:ext uri="{C183D7F6-B498-43B3-948B-1728B52AA6E4}">
                <adec:decorative xmlns:adec="http://schemas.microsoft.com/office/drawing/2017/decorative" val="1"/>
              </a:ext>
            </a:extLst>
          </p:cNvPr>
          <p:cNvGrpSpPr/>
          <p:nvPr/>
        </p:nvGrpSpPr>
        <p:grpSpPr>
          <a:xfrm>
            <a:off x="666750" y="3085264"/>
            <a:ext cx="10186988" cy="2555346"/>
            <a:chOff x="800100" y="3702316"/>
            <a:chExt cx="12224385" cy="3066415"/>
          </a:xfrm>
        </p:grpSpPr>
        <p:sp>
          <p:nvSpPr>
            <p:cNvPr id="13" name="object 13"/>
            <p:cNvSpPr/>
            <p:nvPr/>
          </p:nvSpPr>
          <p:spPr>
            <a:xfrm>
              <a:off x="800100" y="5265275"/>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4" name="object 14"/>
            <p:cNvSpPr/>
            <p:nvPr/>
          </p:nvSpPr>
          <p:spPr>
            <a:xfrm>
              <a:off x="12947023" y="5205285"/>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sp>
          <p:nvSpPr>
            <p:cNvPr id="15" name="object 15"/>
            <p:cNvSpPr/>
            <p:nvPr/>
          </p:nvSpPr>
          <p:spPr>
            <a:xfrm>
              <a:off x="800100" y="6696006"/>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6" name="object 16"/>
            <p:cNvSpPr/>
            <p:nvPr/>
          </p:nvSpPr>
          <p:spPr>
            <a:xfrm>
              <a:off x="12947023" y="6636016"/>
              <a:ext cx="64769" cy="120014"/>
            </a:xfrm>
            <a:custGeom>
              <a:avLst/>
              <a:gdLst/>
              <a:ahLst/>
              <a:cxnLst/>
              <a:rect l="l" t="t" r="r" b="b"/>
              <a:pathLst>
                <a:path w="64769" h="120015">
                  <a:moveTo>
                    <a:pt x="0" y="0"/>
                  </a:moveTo>
                  <a:lnTo>
                    <a:pt x="64528" y="59994"/>
                  </a:lnTo>
                  <a:lnTo>
                    <a:pt x="0" y="119976"/>
                  </a:lnTo>
                </a:path>
              </a:pathLst>
            </a:custGeom>
            <a:ln w="25400">
              <a:solidFill>
                <a:srgbClr val="C18D46"/>
              </a:solidFill>
            </a:ln>
          </p:spPr>
          <p:txBody>
            <a:bodyPr wrap="square" lIns="0" tIns="0" rIns="0" bIns="0" rtlCol="0"/>
            <a:lstStyle/>
            <a:p>
              <a:endParaRPr sz="1500"/>
            </a:p>
          </p:txBody>
        </p:sp>
        <p:sp>
          <p:nvSpPr>
            <p:cNvPr id="17" name="object 17"/>
            <p:cNvSpPr/>
            <p:nvPr/>
          </p:nvSpPr>
          <p:spPr>
            <a:xfrm>
              <a:off x="800100" y="3775006"/>
              <a:ext cx="12211685" cy="0"/>
            </a:xfrm>
            <a:custGeom>
              <a:avLst/>
              <a:gdLst/>
              <a:ahLst/>
              <a:cxnLst/>
              <a:rect l="l" t="t" r="r" b="b"/>
              <a:pathLst>
                <a:path w="12211685">
                  <a:moveTo>
                    <a:pt x="0" y="0"/>
                  </a:moveTo>
                  <a:lnTo>
                    <a:pt x="12211443" y="0"/>
                  </a:lnTo>
                </a:path>
              </a:pathLst>
            </a:custGeom>
            <a:ln w="25400">
              <a:solidFill>
                <a:srgbClr val="C18D46"/>
              </a:solidFill>
            </a:ln>
          </p:spPr>
          <p:txBody>
            <a:bodyPr wrap="square" lIns="0" tIns="0" rIns="0" bIns="0" rtlCol="0"/>
            <a:lstStyle/>
            <a:p>
              <a:endParaRPr sz="1500"/>
            </a:p>
          </p:txBody>
        </p:sp>
        <p:sp>
          <p:nvSpPr>
            <p:cNvPr id="18" name="object 18"/>
            <p:cNvSpPr/>
            <p:nvPr/>
          </p:nvSpPr>
          <p:spPr>
            <a:xfrm>
              <a:off x="12947023" y="3715016"/>
              <a:ext cx="64769" cy="120014"/>
            </a:xfrm>
            <a:custGeom>
              <a:avLst/>
              <a:gdLst/>
              <a:ahLst/>
              <a:cxnLst/>
              <a:rect l="l" t="t" r="r" b="b"/>
              <a:pathLst>
                <a:path w="64769" h="120014">
                  <a:moveTo>
                    <a:pt x="0" y="0"/>
                  </a:moveTo>
                  <a:lnTo>
                    <a:pt x="64528" y="59994"/>
                  </a:lnTo>
                  <a:lnTo>
                    <a:pt x="0" y="119976"/>
                  </a:lnTo>
                </a:path>
              </a:pathLst>
            </a:custGeom>
            <a:ln w="25400">
              <a:solidFill>
                <a:srgbClr val="C18D46"/>
              </a:solidFill>
            </a:ln>
          </p:spPr>
          <p:txBody>
            <a:bodyPr wrap="square" lIns="0" tIns="0" rIns="0" bIns="0" rtlCol="0"/>
            <a:lstStyle/>
            <a:p>
              <a:endParaRPr sz="150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CONDONING </a:t>
            </a:r>
            <a:r>
              <a:rPr spc="-8" dirty="0"/>
              <a:t>VIOLENCE</a:t>
            </a:r>
            <a:r>
              <a:rPr spc="-12" dirty="0"/>
              <a:t> </a:t>
            </a:r>
            <a:r>
              <a:rPr spc="-17" dirty="0"/>
              <a:t>AGAINST</a:t>
            </a:r>
            <a:r>
              <a:rPr spc="-12" dirty="0"/>
              <a:t> </a:t>
            </a:r>
            <a:r>
              <a:rPr spc="-17" dirty="0"/>
              <a:t>WOMEN</a:t>
            </a:r>
          </a:p>
        </p:txBody>
      </p:sp>
      <p:sp>
        <p:nvSpPr>
          <p:cNvPr id="21" name="object 21"/>
          <p:cNvSpPr txBox="1"/>
          <p:nvPr/>
        </p:nvSpPr>
        <p:spPr>
          <a:xfrm>
            <a:off x="672042" y="1624542"/>
            <a:ext cx="3323167" cy="2009974"/>
          </a:xfrm>
          <a:prstGeom prst="rect">
            <a:avLst/>
          </a:prstGeom>
          <a:ln w="12700">
            <a:solidFill>
              <a:srgbClr val="C7964B"/>
            </a:solidFill>
          </a:ln>
        </p:spPr>
        <p:txBody>
          <a:bodyPr vert="horz" wrap="square" lIns="0" tIns="1588" rIns="0" bIns="0" rtlCol="0">
            <a:spAutoFit/>
          </a:bodyPr>
          <a:lstStyle/>
          <a:p>
            <a:pPr>
              <a:spcBef>
                <a:spcPts val="12"/>
              </a:spcBef>
            </a:pPr>
            <a:endParaRPr sz="1600">
              <a:latin typeface="Times New Roman"/>
              <a:cs typeface="Times New Roman"/>
            </a:endParaRPr>
          </a:p>
          <a:p>
            <a:pPr marL="239174" marR="766732"/>
            <a:r>
              <a:rPr sz="1600" b="1" spc="-4">
                <a:solidFill>
                  <a:srgbClr val="020303"/>
                </a:solidFill>
                <a:latin typeface="Calibri"/>
                <a:cs typeface="Calibri"/>
              </a:rPr>
              <a:t>BLAMING </a:t>
            </a:r>
            <a:r>
              <a:rPr sz="1600" b="1" spc="-8">
                <a:solidFill>
                  <a:srgbClr val="020303"/>
                </a:solidFill>
                <a:latin typeface="Calibri"/>
                <a:cs typeface="Calibri"/>
              </a:rPr>
              <a:t>ALCOHOL, </a:t>
            </a:r>
            <a:r>
              <a:rPr sz="1600" b="1" spc="-25">
                <a:solidFill>
                  <a:srgbClr val="020303"/>
                </a:solidFill>
                <a:latin typeface="Calibri"/>
                <a:cs typeface="Calibri"/>
              </a:rPr>
              <a:t>MENTAL </a:t>
            </a:r>
            <a:r>
              <a:rPr sz="1600" b="1" spc="-333">
                <a:solidFill>
                  <a:srgbClr val="020303"/>
                </a:solidFill>
                <a:latin typeface="Calibri"/>
                <a:cs typeface="Calibri"/>
              </a:rPr>
              <a:t> </a:t>
            </a:r>
            <a:r>
              <a:rPr sz="1600" b="1" spc="-8">
                <a:solidFill>
                  <a:srgbClr val="020303"/>
                </a:solidFill>
                <a:latin typeface="Calibri"/>
                <a:cs typeface="Calibri"/>
              </a:rPr>
              <a:t>ILLNESS</a:t>
            </a:r>
            <a:r>
              <a:rPr sz="1600" b="1" spc="-4">
                <a:solidFill>
                  <a:srgbClr val="020303"/>
                </a:solidFill>
                <a:latin typeface="Calibri"/>
                <a:cs typeface="Calibri"/>
              </a:rPr>
              <a:t> </a:t>
            </a:r>
            <a:r>
              <a:rPr sz="1600" b="1" spc="-8">
                <a:solidFill>
                  <a:srgbClr val="020303"/>
                </a:solidFill>
                <a:latin typeface="Calibri"/>
                <a:cs typeface="Calibri"/>
              </a:rPr>
              <a:t>OR</a:t>
            </a:r>
            <a:r>
              <a:rPr sz="1600" b="1" spc="-4">
                <a:solidFill>
                  <a:srgbClr val="020303"/>
                </a:solidFill>
                <a:latin typeface="Calibri"/>
                <a:cs typeface="Calibri"/>
              </a:rPr>
              <a:t> </a:t>
            </a:r>
            <a:r>
              <a:rPr sz="1600" b="1" spc="-12">
                <a:solidFill>
                  <a:srgbClr val="020303"/>
                </a:solidFill>
                <a:latin typeface="Calibri"/>
                <a:cs typeface="Calibri"/>
              </a:rPr>
              <a:t>STRESS</a:t>
            </a:r>
            <a:endParaRPr sz="1600">
              <a:latin typeface="Calibri"/>
              <a:cs typeface="Calibri"/>
            </a:endParaRPr>
          </a:p>
          <a:p>
            <a:pPr marL="273050" marR="958812" defTabSz="3043238">
              <a:lnSpc>
                <a:spcPct val="150000"/>
              </a:lnSpc>
              <a:spcBef>
                <a:spcPts val="496"/>
              </a:spcBef>
            </a:pPr>
            <a:r>
              <a:rPr spc="-4">
                <a:solidFill>
                  <a:srgbClr val="231F20"/>
                </a:solidFill>
                <a:latin typeface="Calibri Light"/>
                <a:cs typeface="Calibri Light"/>
              </a:rPr>
              <a:t>“He</a:t>
            </a:r>
            <a:r>
              <a:rPr spc="-29">
                <a:solidFill>
                  <a:srgbClr val="231F20"/>
                </a:solidFill>
                <a:latin typeface="Calibri Light"/>
                <a:cs typeface="Calibri Light"/>
              </a:rPr>
              <a:t> </a:t>
            </a:r>
            <a:r>
              <a:rPr spc="-8">
                <a:solidFill>
                  <a:srgbClr val="231F20"/>
                </a:solidFill>
                <a:latin typeface="Calibri Light"/>
                <a:cs typeface="Calibri Light"/>
              </a:rPr>
              <a:t>was</a:t>
            </a:r>
            <a:r>
              <a:rPr spc="-21">
                <a:solidFill>
                  <a:srgbClr val="231F20"/>
                </a:solidFill>
                <a:latin typeface="Calibri Light"/>
                <a:cs typeface="Calibri Light"/>
              </a:rPr>
              <a:t> </a:t>
            </a:r>
            <a:r>
              <a:rPr spc="-8">
                <a:solidFill>
                  <a:srgbClr val="231F20"/>
                </a:solidFill>
                <a:latin typeface="Calibri Light"/>
                <a:cs typeface="Calibri Light"/>
              </a:rPr>
              <a:t>really</a:t>
            </a:r>
            <a:r>
              <a:rPr spc="-25">
                <a:solidFill>
                  <a:srgbClr val="231F20"/>
                </a:solidFill>
                <a:latin typeface="Calibri Light"/>
                <a:cs typeface="Calibri Light"/>
              </a:rPr>
              <a:t> </a:t>
            </a:r>
            <a:r>
              <a:rPr spc="-17">
                <a:solidFill>
                  <a:srgbClr val="231F20"/>
                </a:solidFill>
                <a:latin typeface="Calibri Light"/>
                <a:cs typeface="Calibri Light"/>
              </a:rPr>
              <a:t>drunk.” </a:t>
            </a:r>
            <a:r>
              <a:rPr spc="-325">
                <a:solidFill>
                  <a:srgbClr val="231F20"/>
                </a:solidFill>
                <a:latin typeface="Calibri Light"/>
                <a:cs typeface="Calibri Light"/>
              </a:rPr>
              <a:t> </a:t>
            </a:r>
            <a:r>
              <a:rPr spc="-4">
                <a:solidFill>
                  <a:srgbClr val="231F20"/>
                </a:solidFill>
                <a:latin typeface="Calibri Light"/>
                <a:cs typeface="Calibri Light"/>
              </a:rPr>
              <a:t>“He</a:t>
            </a:r>
            <a:r>
              <a:rPr spc="-8">
                <a:solidFill>
                  <a:srgbClr val="231F20"/>
                </a:solidFill>
                <a:latin typeface="Calibri Light"/>
                <a:cs typeface="Calibri Light"/>
              </a:rPr>
              <a:t> just</a:t>
            </a:r>
            <a:r>
              <a:rPr spc="-4">
                <a:solidFill>
                  <a:srgbClr val="231F20"/>
                </a:solidFill>
                <a:latin typeface="Calibri Light"/>
                <a:cs typeface="Calibri Light"/>
              </a:rPr>
              <a:t> </a:t>
            </a:r>
            <a:r>
              <a:rPr spc="-17">
                <a:solidFill>
                  <a:srgbClr val="231F20"/>
                </a:solidFill>
                <a:latin typeface="Calibri Light"/>
                <a:cs typeface="Calibri Light"/>
              </a:rPr>
              <a:t>snapped.”</a:t>
            </a:r>
            <a:endParaRPr lang="en-AU" spc="-17">
              <a:solidFill>
                <a:srgbClr val="231F20"/>
              </a:solidFill>
              <a:latin typeface="Calibri Light"/>
              <a:cs typeface="Calibri Light"/>
            </a:endParaRPr>
          </a:p>
          <a:p>
            <a:pPr marL="672544" marR="958812">
              <a:lnSpc>
                <a:spcPct val="150000"/>
              </a:lnSpc>
              <a:spcBef>
                <a:spcPts val="496"/>
              </a:spcBef>
            </a:pPr>
            <a:endParaRPr lang="en-AU" sz="1500" spc="-17">
              <a:solidFill>
                <a:srgbClr val="231F20"/>
              </a:solidFill>
              <a:latin typeface="Calibri Light"/>
              <a:cs typeface="Calibri Light"/>
            </a:endParaRPr>
          </a:p>
        </p:txBody>
      </p:sp>
      <p:sp>
        <p:nvSpPr>
          <p:cNvPr id="22" name="object 22"/>
          <p:cNvSpPr txBox="1"/>
          <p:nvPr/>
        </p:nvSpPr>
        <p:spPr>
          <a:xfrm>
            <a:off x="4376208" y="1624542"/>
            <a:ext cx="3333750" cy="2235719"/>
          </a:xfrm>
          <a:prstGeom prst="rect">
            <a:avLst/>
          </a:prstGeom>
          <a:ln w="12700">
            <a:solidFill>
              <a:srgbClr val="C7964B"/>
            </a:solidFill>
          </a:ln>
        </p:spPr>
        <p:txBody>
          <a:bodyPr vert="horz" wrap="square" lIns="0" tIns="137583" rIns="0" bIns="0" rtlCol="0">
            <a:spAutoFit/>
          </a:bodyPr>
          <a:lstStyle/>
          <a:p>
            <a:pPr marL="239174" marR="747153">
              <a:spcBef>
                <a:spcPts val="1083"/>
              </a:spcBef>
            </a:pPr>
            <a:r>
              <a:rPr sz="1500" b="1" spc="-4">
                <a:solidFill>
                  <a:srgbClr val="020303"/>
                </a:solidFill>
                <a:latin typeface="Calibri"/>
                <a:cs typeface="Calibri"/>
              </a:rPr>
              <a:t>HIGHLIGHTING </a:t>
            </a:r>
            <a:r>
              <a:rPr sz="1500" b="1" spc="-8">
                <a:solidFill>
                  <a:srgbClr val="020303"/>
                </a:solidFill>
                <a:latin typeface="Calibri"/>
                <a:cs typeface="Calibri"/>
              </a:rPr>
              <a:t>THE VICTIM’S </a:t>
            </a:r>
            <a:r>
              <a:rPr sz="1500" b="1" spc="-4">
                <a:solidFill>
                  <a:srgbClr val="020303"/>
                </a:solidFill>
                <a:latin typeface="Calibri"/>
                <a:cs typeface="Calibri"/>
              </a:rPr>
              <a:t> </a:t>
            </a:r>
            <a:r>
              <a:rPr sz="1500" b="1" spc="-17">
                <a:solidFill>
                  <a:srgbClr val="020303"/>
                </a:solidFill>
                <a:latin typeface="Calibri"/>
                <a:cs typeface="Calibri"/>
              </a:rPr>
              <a:t>BEHAVIOUR </a:t>
            </a:r>
            <a:r>
              <a:rPr sz="1500" b="1" spc="-8">
                <a:solidFill>
                  <a:srgbClr val="020303"/>
                </a:solidFill>
                <a:latin typeface="Calibri"/>
                <a:cs typeface="Calibri"/>
              </a:rPr>
              <a:t>MORE THAN THE </a:t>
            </a:r>
            <a:r>
              <a:rPr sz="1500" b="1" spc="-329">
                <a:solidFill>
                  <a:srgbClr val="020303"/>
                </a:solidFill>
                <a:latin typeface="Calibri"/>
                <a:cs typeface="Calibri"/>
              </a:rPr>
              <a:t> </a:t>
            </a:r>
            <a:r>
              <a:rPr sz="1500" b="1" spc="-21">
                <a:solidFill>
                  <a:srgbClr val="020303"/>
                </a:solidFill>
                <a:latin typeface="Calibri"/>
                <a:cs typeface="Calibri"/>
              </a:rPr>
              <a:t>PERPETRATOR’S</a:t>
            </a:r>
            <a:r>
              <a:rPr sz="1500" b="1" spc="-8">
                <a:solidFill>
                  <a:srgbClr val="020303"/>
                </a:solidFill>
                <a:latin typeface="Calibri"/>
                <a:cs typeface="Calibri"/>
              </a:rPr>
              <a:t> VIOLENCE</a:t>
            </a:r>
            <a:endParaRPr sz="1500">
              <a:latin typeface="Calibri"/>
              <a:cs typeface="Calibri"/>
            </a:endParaRPr>
          </a:p>
          <a:p>
            <a:pPr>
              <a:lnSpc>
                <a:spcPct val="100000"/>
              </a:lnSpc>
            </a:pPr>
            <a:endParaRPr sz="1708">
              <a:latin typeface="Calibri"/>
              <a:cs typeface="Calibri"/>
            </a:endParaRPr>
          </a:p>
          <a:p>
            <a:pPr marL="273050" marR="365110">
              <a:lnSpc>
                <a:spcPct val="150000"/>
              </a:lnSpc>
            </a:pPr>
            <a:r>
              <a:rPr spc="-4">
                <a:solidFill>
                  <a:srgbClr val="231F20"/>
                </a:solidFill>
                <a:latin typeface="Calibri Light"/>
                <a:cs typeface="Calibri Light"/>
              </a:rPr>
              <a:t>“What </a:t>
            </a:r>
            <a:r>
              <a:rPr>
                <a:solidFill>
                  <a:srgbClr val="231F20"/>
                </a:solidFill>
                <a:latin typeface="Calibri Light"/>
                <a:cs typeface="Calibri Light"/>
              </a:rPr>
              <a:t>did she </a:t>
            </a:r>
            <a:r>
              <a:rPr spc="-8">
                <a:solidFill>
                  <a:srgbClr val="231F20"/>
                </a:solidFill>
                <a:latin typeface="Calibri Light"/>
                <a:cs typeface="Calibri Light"/>
              </a:rPr>
              <a:t>expect dressed </a:t>
            </a:r>
            <a:r>
              <a:rPr spc="-329">
                <a:solidFill>
                  <a:srgbClr val="231F20"/>
                </a:solidFill>
                <a:latin typeface="Calibri Light"/>
                <a:cs typeface="Calibri Light"/>
              </a:rPr>
              <a:t> </a:t>
            </a:r>
            <a:r>
              <a:rPr spc="-17">
                <a:solidFill>
                  <a:srgbClr val="231F20"/>
                </a:solidFill>
                <a:latin typeface="Calibri Light"/>
                <a:cs typeface="Calibri Light"/>
              </a:rPr>
              <a:t>like</a:t>
            </a:r>
            <a:r>
              <a:rPr spc="-8">
                <a:solidFill>
                  <a:srgbClr val="231F20"/>
                </a:solidFill>
                <a:latin typeface="Calibri Light"/>
                <a:cs typeface="Calibri Light"/>
              </a:rPr>
              <a:t> </a:t>
            </a:r>
            <a:r>
              <a:rPr>
                <a:solidFill>
                  <a:srgbClr val="231F20"/>
                </a:solidFill>
                <a:latin typeface="Calibri Light"/>
                <a:cs typeface="Calibri Light"/>
              </a:rPr>
              <a:t>that?”</a:t>
            </a:r>
            <a:endParaRPr lang="en-AU">
              <a:solidFill>
                <a:srgbClr val="231F20"/>
              </a:solidFill>
              <a:latin typeface="Calibri Light"/>
              <a:cs typeface="Calibri Light"/>
            </a:endParaRPr>
          </a:p>
          <a:p>
            <a:pPr marL="672015" marR="365110">
              <a:lnSpc>
                <a:spcPct val="150000"/>
              </a:lnSpc>
            </a:pPr>
            <a:endParaRPr lang="en-AU" sz="1500">
              <a:solidFill>
                <a:srgbClr val="231F20"/>
              </a:solidFill>
              <a:latin typeface="Calibri Light"/>
              <a:cs typeface="Calibri Light"/>
            </a:endParaRPr>
          </a:p>
        </p:txBody>
      </p:sp>
      <p:sp>
        <p:nvSpPr>
          <p:cNvPr id="23" name="object 23"/>
          <p:cNvSpPr txBox="1"/>
          <p:nvPr/>
        </p:nvSpPr>
        <p:spPr>
          <a:xfrm>
            <a:off x="8090958" y="1624542"/>
            <a:ext cx="3323167" cy="1953163"/>
          </a:xfrm>
          <a:prstGeom prst="rect">
            <a:avLst/>
          </a:prstGeom>
          <a:ln w="12700">
            <a:solidFill>
              <a:srgbClr val="C7964B"/>
            </a:solidFill>
          </a:ln>
        </p:spPr>
        <p:txBody>
          <a:bodyPr vert="horz" wrap="square" lIns="0" tIns="158750" rIns="0" bIns="0" rtlCol="0">
            <a:spAutoFit/>
          </a:bodyPr>
          <a:lstStyle/>
          <a:p>
            <a:pPr marL="239174" marR="356115">
              <a:spcBef>
                <a:spcPts val="1250"/>
              </a:spcBef>
            </a:pPr>
            <a:r>
              <a:rPr sz="1600" b="1" spc="-8">
                <a:solidFill>
                  <a:srgbClr val="020303"/>
                </a:solidFill>
                <a:latin typeface="Calibri"/>
                <a:cs typeface="Calibri"/>
              </a:rPr>
              <a:t>COMMENTS OR JOKES</a:t>
            </a:r>
            <a:r>
              <a:rPr sz="1600" b="1" spc="-4">
                <a:solidFill>
                  <a:srgbClr val="020303"/>
                </a:solidFill>
                <a:latin typeface="Calibri"/>
                <a:cs typeface="Calibri"/>
              </a:rPr>
              <a:t> </a:t>
            </a:r>
            <a:r>
              <a:rPr sz="1600" b="1" spc="-8">
                <a:solidFill>
                  <a:srgbClr val="020303"/>
                </a:solidFill>
                <a:latin typeface="Calibri"/>
                <a:cs typeface="Calibri"/>
              </a:rPr>
              <a:t>ABOUT </a:t>
            </a:r>
            <a:r>
              <a:rPr sz="1600" b="1" spc="-4">
                <a:solidFill>
                  <a:srgbClr val="020303"/>
                </a:solidFill>
                <a:latin typeface="Calibri"/>
                <a:cs typeface="Calibri"/>
              </a:rPr>
              <a:t> </a:t>
            </a:r>
            <a:r>
              <a:rPr sz="1600" b="1" spc="-8">
                <a:solidFill>
                  <a:srgbClr val="020303"/>
                </a:solidFill>
                <a:latin typeface="Calibri"/>
                <a:cs typeface="Calibri"/>
              </a:rPr>
              <a:t>VIOLENCE</a:t>
            </a:r>
            <a:r>
              <a:rPr sz="1600" b="1" spc="-12">
                <a:solidFill>
                  <a:srgbClr val="020303"/>
                </a:solidFill>
                <a:latin typeface="Calibri"/>
                <a:cs typeface="Calibri"/>
              </a:rPr>
              <a:t> </a:t>
            </a:r>
            <a:r>
              <a:rPr sz="1600" b="1" spc="-4">
                <a:solidFill>
                  <a:srgbClr val="020303"/>
                </a:solidFill>
                <a:latin typeface="Calibri"/>
                <a:cs typeface="Calibri"/>
              </a:rPr>
              <a:t>EXPERIENCED</a:t>
            </a:r>
            <a:r>
              <a:rPr sz="1600" b="1" spc="-12">
                <a:solidFill>
                  <a:srgbClr val="020303"/>
                </a:solidFill>
                <a:latin typeface="Calibri"/>
                <a:cs typeface="Calibri"/>
              </a:rPr>
              <a:t> </a:t>
            </a:r>
            <a:r>
              <a:rPr sz="1600" b="1" spc="-33">
                <a:solidFill>
                  <a:srgbClr val="020303"/>
                </a:solidFill>
                <a:latin typeface="Calibri"/>
                <a:cs typeface="Calibri"/>
              </a:rPr>
              <a:t>BY</a:t>
            </a:r>
            <a:r>
              <a:rPr sz="1600" b="1" spc="-4">
                <a:solidFill>
                  <a:srgbClr val="020303"/>
                </a:solidFill>
                <a:latin typeface="Calibri"/>
                <a:cs typeface="Calibri"/>
              </a:rPr>
              <a:t> </a:t>
            </a:r>
            <a:r>
              <a:rPr sz="1600" b="1" spc="-8">
                <a:solidFill>
                  <a:srgbClr val="020303"/>
                </a:solidFill>
                <a:latin typeface="Calibri"/>
                <a:cs typeface="Calibri"/>
              </a:rPr>
              <a:t>TRANS </a:t>
            </a:r>
            <a:r>
              <a:rPr sz="1600" b="1" spc="-329">
                <a:solidFill>
                  <a:srgbClr val="020303"/>
                </a:solidFill>
                <a:latin typeface="Calibri"/>
                <a:cs typeface="Calibri"/>
              </a:rPr>
              <a:t> </a:t>
            </a:r>
            <a:r>
              <a:rPr sz="1600" b="1" spc="-12">
                <a:solidFill>
                  <a:srgbClr val="020303"/>
                </a:solidFill>
                <a:latin typeface="Calibri"/>
                <a:cs typeface="Calibri"/>
              </a:rPr>
              <a:t>PEOPLE</a:t>
            </a:r>
            <a:endParaRPr sz="1600">
              <a:latin typeface="Calibri"/>
              <a:cs typeface="Calibri"/>
            </a:endParaRPr>
          </a:p>
          <a:p>
            <a:pPr>
              <a:spcBef>
                <a:spcPts val="50"/>
              </a:spcBef>
            </a:pPr>
            <a:endParaRPr sz="1667">
              <a:latin typeface="Calibri"/>
              <a:cs typeface="Calibri"/>
            </a:endParaRPr>
          </a:p>
          <a:p>
            <a:pPr marL="177800" marR="456653"/>
            <a:r>
              <a:rPr spc="-33">
                <a:solidFill>
                  <a:srgbClr val="231F20"/>
                </a:solidFill>
                <a:latin typeface="Calibri Light"/>
                <a:cs typeface="Calibri Light"/>
              </a:rPr>
              <a:t>“I’d</a:t>
            </a:r>
            <a:r>
              <a:rPr spc="-8">
                <a:solidFill>
                  <a:srgbClr val="231F20"/>
                </a:solidFill>
                <a:latin typeface="Calibri Light"/>
                <a:cs typeface="Calibri Light"/>
              </a:rPr>
              <a:t> get </a:t>
            </a:r>
            <a:r>
              <a:rPr>
                <a:solidFill>
                  <a:srgbClr val="231F20"/>
                </a:solidFill>
                <a:latin typeface="Calibri Light"/>
                <a:cs typeface="Calibri Light"/>
              </a:rPr>
              <a:t>angry</a:t>
            </a:r>
            <a:r>
              <a:rPr spc="-4">
                <a:solidFill>
                  <a:srgbClr val="231F20"/>
                </a:solidFill>
                <a:latin typeface="Calibri Light"/>
                <a:cs typeface="Calibri Light"/>
              </a:rPr>
              <a:t> </a:t>
            </a:r>
            <a:r>
              <a:rPr spc="-8">
                <a:solidFill>
                  <a:srgbClr val="231F20"/>
                </a:solidFill>
                <a:latin typeface="Calibri Light"/>
                <a:cs typeface="Calibri Light"/>
              </a:rPr>
              <a:t>too</a:t>
            </a:r>
            <a:r>
              <a:rPr spc="-12">
                <a:solidFill>
                  <a:srgbClr val="231F20"/>
                </a:solidFill>
                <a:latin typeface="Calibri Light"/>
                <a:cs typeface="Calibri Light"/>
              </a:rPr>
              <a:t> </a:t>
            </a:r>
            <a:r>
              <a:rPr>
                <a:solidFill>
                  <a:srgbClr val="231F20"/>
                </a:solidFill>
                <a:latin typeface="Calibri Light"/>
                <a:cs typeface="Calibri Light"/>
              </a:rPr>
              <a:t>if</a:t>
            </a:r>
            <a:r>
              <a:rPr spc="-4">
                <a:solidFill>
                  <a:srgbClr val="231F20"/>
                </a:solidFill>
                <a:latin typeface="Calibri Light"/>
                <a:cs typeface="Calibri Light"/>
              </a:rPr>
              <a:t> </a:t>
            </a:r>
            <a:r>
              <a:rPr>
                <a:solidFill>
                  <a:srgbClr val="231F20"/>
                </a:solidFill>
                <a:latin typeface="Calibri Light"/>
                <a:cs typeface="Calibri Light"/>
              </a:rPr>
              <a:t>I</a:t>
            </a:r>
            <a:r>
              <a:rPr spc="-12">
                <a:solidFill>
                  <a:srgbClr val="231F20"/>
                </a:solidFill>
                <a:latin typeface="Calibri Light"/>
                <a:cs typeface="Calibri Light"/>
              </a:rPr>
              <a:t> found</a:t>
            </a:r>
            <a:r>
              <a:rPr spc="-8">
                <a:solidFill>
                  <a:srgbClr val="231F20"/>
                </a:solidFill>
                <a:latin typeface="Calibri Light"/>
                <a:cs typeface="Calibri Light"/>
              </a:rPr>
              <a:t> </a:t>
            </a:r>
            <a:r>
              <a:rPr>
                <a:solidFill>
                  <a:srgbClr val="231F20"/>
                </a:solidFill>
                <a:latin typeface="Calibri Light"/>
                <a:cs typeface="Calibri Light"/>
              </a:rPr>
              <a:t>it </a:t>
            </a:r>
            <a:r>
              <a:rPr spc="-329">
                <a:solidFill>
                  <a:srgbClr val="231F20"/>
                </a:solidFill>
                <a:latin typeface="Calibri Light"/>
                <a:cs typeface="Calibri Light"/>
              </a:rPr>
              <a:t> </a:t>
            </a:r>
            <a:r>
              <a:rPr spc="-4">
                <a:solidFill>
                  <a:srgbClr val="231F20"/>
                </a:solidFill>
                <a:latin typeface="Calibri Light"/>
                <a:cs typeface="Calibri Light"/>
              </a:rPr>
              <a:t>wasn’t</a:t>
            </a:r>
            <a:r>
              <a:rPr spc="-8">
                <a:solidFill>
                  <a:srgbClr val="231F20"/>
                </a:solidFill>
                <a:latin typeface="Calibri Light"/>
                <a:cs typeface="Calibri Light"/>
              </a:rPr>
              <a:t> </a:t>
            </a:r>
            <a:r>
              <a:rPr>
                <a:solidFill>
                  <a:srgbClr val="231F20"/>
                </a:solidFill>
                <a:latin typeface="Calibri Light"/>
                <a:cs typeface="Calibri Light"/>
              </a:rPr>
              <a:t>a</a:t>
            </a:r>
            <a:r>
              <a:rPr spc="-4">
                <a:solidFill>
                  <a:srgbClr val="231F20"/>
                </a:solidFill>
                <a:latin typeface="Calibri Light"/>
                <a:cs typeface="Calibri Light"/>
              </a:rPr>
              <a:t> </a:t>
            </a:r>
            <a:r>
              <a:rPr spc="-8">
                <a:solidFill>
                  <a:srgbClr val="231F20"/>
                </a:solidFill>
                <a:latin typeface="Calibri Light"/>
                <a:cs typeface="Calibri Light"/>
              </a:rPr>
              <a:t>real </a:t>
            </a:r>
            <a:r>
              <a:rPr spc="-21">
                <a:solidFill>
                  <a:srgbClr val="231F20"/>
                </a:solidFill>
                <a:latin typeface="Calibri Light"/>
                <a:cs typeface="Calibri Light"/>
              </a:rPr>
              <a:t>woman.”</a:t>
            </a:r>
            <a:endParaRPr lang="en-AU" spc="-21">
              <a:solidFill>
                <a:srgbClr val="231F20"/>
              </a:solidFill>
              <a:latin typeface="Calibri Light"/>
              <a:cs typeface="Calibri Light"/>
            </a:endParaRPr>
          </a:p>
          <a:p>
            <a:pPr marL="672015" marR="456653"/>
            <a:endParaRPr sz="1500">
              <a:latin typeface="Calibri Light"/>
              <a:cs typeface="Calibri Light"/>
            </a:endParaRPr>
          </a:p>
        </p:txBody>
      </p:sp>
      <p:sp>
        <p:nvSpPr>
          <p:cNvPr id="24" name="object 24"/>
          <p:cNvSpPr txBox="1"/>
          <p:nvPr/>
        </p:nvSpPr>
        <p:spPr>
          <a:xfrm>
            <a:off x="672042" y="4053417"/>
            <a:ext cx="3323167" cy="1553247"/>
          </a:xfrm>
          <a:prstGeom prst="rect">
            <a:avLst/>
          </a:prstGeom>
          <a:ln w="12700">
            <a:solidFill>
              <a:srgbClr val="C7964B"/>
            </a:solidFill>
          </a:ln>
        </p:spPr>
        <p:txBody>
          <a:bodyPr vert="horz" wrap="square" lIns="0" tIns="1588" rIns="0" bIns="0" rtlCol="0">
            <a:spAutoFit/>
          </a:bodyPr>
          <a:lstStyle/>
          <a:p>
            <a:pPr>
              <a:spcBef>
                <a:spcPts val="12"/>
              </a:spcBef>
            </a:pPr>
            <a:endParaRPr sz="1583">
              <a:latin typeface="Times New Roman"/>
              <a:cs typeface="Times New Roman"/>
            </a:endParaRPr>
          </a:p>
          <a:p>
            <a:pPr marL="239174"/>
            <a:r>
              <a:rPr sz="1600" b="1" spc="-12">
                <a:solidFill>
                  <a:srgbClr val="020303"/>
                </a:solidFill>
                <a:latin typeface="Calibri"/>
                <a:cs typeface="Calibri"/>
              </a:rPr>
              <a:t>EXCUSING</a:t>
            </a:r>
            <a:r>
              <a:rPr sz="1600" b="1" spc="-17">
                <a:solidFill>
                  <a:srgbClr val="020303"/>
                </a:solidFill>
                <a:latin typeface="Calibri"/>
                <a:cs typeface="Calibri"/>
              </a:rPr>
              <a:t> </a:t>
            </a:r>
            <a:r>
              <a:rPr sz="1600" b="1" spc="-8">
                <a:solidFill>
                  <a:srgbClr val="020303"/>
                </a:solidFill>
                <a:latin typeface="Calibri"/>
                <a:cs typeface="Calibri"/>
              </a:rPr>
              <a:t>AGGRESSIVE </a:t>
            </a:r>
            <a:r>
              <a:rPr sz="1600" b="1" spc="-17">
                <a:solidFill>
                  <a:srgbClr val="020303"/>
                </a:solidFill>
                <a:latin typeface="Calibri"/>
                <a:cs typeface="Calibri"/>
              </a:rPr>
              <a:t>BEHAVIOUR</a:t>
            </a:r>
            <a:endParaRPr sz="1600">
              <a:latin typeface="Calibri"/>
              <a:cs typeface="Calibri"/>
            </a:endParaRPr>
          </a:p>
          <a:p>
            <a:pPr marL="273050">
              <a:spcBef>
                <a:spcPts val="33"/>
              </a:spcBef>
            </a:pPr>
            <a:endParaRPr>
              <a:latin typeface="Calibri"/>
              <a:cs typeface="Calibri"/>
            </a:endParaRPr>
          </a:p>
          <a:p>
            <a:pPr marL="273050" marR="587881">
              <a:spcBef>
                <a:spcPts val="4"/>
              </a:spcBef>
            </a:pPr>
            <a:r>
              <a:rPr spc="-17">
                <a:solidFill>
                  <a:srgbClr val="231F20"/>
                </a:solidFill>
                <a:latin typeface="Calibri Light"/>
                <a:cs typeface="Calibri Light"/>
              </a:rPr>
              <a:t>“Treat</a:t>
            </a:r>
            <a:r>
              <a:rPr spc="-12">
                <a:solidFill>
                  <a:srgbClr val="231F20"/>
                </a:solidFill>
                <a:latin typeface="Calibri Light"/>
                <a:cs typeface="Calibri Light"/>
              </a:rPr>
              <a:t> </a:t>
            </a:r>
            <a:r>
              <a:rPr spc="-25">
                <a:solidFill>
                  <a:srgbClr val="231F20"/>
                </a:solidFill>
                <a:latin typeface="Calibri Light"/>
                <a:cs typeface="Calibri Light"/>
              </a:rPr>
              <a:t>‘em</a:t>
            </a:r>
            <a:r>
              <a:rPr spc="-17">
                <a:solidFill>
                  <a:srgbClr val="231F20"/>
                </a:solidFill>
                <a:latin typeface="Calibri Light"/>
                <a:cs typeface="Calibri Light"/>
              </a:rPr>
              <a:t> </a:t>
            </a:r>
            <a:r>
              <a:rPr spc="-4">
                <a:solidFill>
                  <a:srgbClr val="231F20"/>
                </a:solidFill>
                <a:latin typeface="Calibri Light"/>
                <a:cs typeface="Calibri Light"/>
              </a:rPr>
              <a:t>mean,</a:t>
            </a:r>
            <a:r>
              <a:rPr spc="-17">
                <a:solidFill>
                  <a:srgbClr val="231F20"/>
                </a:solidFill>
                <a:latin typeface="Calibri Light"/>
                <a:cs typeface="Calibri Light"/>
              </a:rPr>
              <a:t> keep </a:t>
            </a:r>
            <a:r>
              <a:rPr spc="-25">
                <a:solidFill>
                  <a:srgbClr val="231F20"/>
                </a:solidFill>
                <a:latin typeface="Calibri Light"/>
                <a:cs typeface="Calibri Light"/>
              </a:rPr>
              <a:t>‘em </a:t>
            </a:r>
            <a:r>
              <a:rPr spc="-325">
                <a:solidFill>
                  <a:srgbClr val="231F20"/>
                </a:solidFill>
                <a:latin typeface="Calibri Light"/>
                <a:cs typeface="Calibri Light"/>
              </a:rPr>
              <a:t> </a:t>
            </a:r>
            <a:r>
              <a:rPr spc="-33">
                <a:solidFill>
                  <a:srgbClr val="231F20"/>
                </a:solidFill>
                <a:latin typeface="Calibri Light"/>
                <a:cs typeface="Calibri Light"/>
              </a:rPr>
              <a:t>keen.”</a:t>
            </a:r>
            <a:endParaRPr lang="en-AU" spc="-33">
              <a:solidFill>
                <a:srgbClr val="231F20"/>
              </a:solidFill>
              <a:latin typeface="Calibri Light"/>
              <a:cs typeface="Calibri Light"/>
            </a:endParaRPr>
          </a:p>
          <a:p>
            <a:pPr marL="672544" marR="587881">
              <a:spcBef>
                <a:spcPts val="4"/>
              </a:spcBef>
            </a:pPr>
            <a:endParaRPr sz="1500">
              <a:latin typeface="Calibri Light"/>
              <a:cs typeface="Calibri Light"/>
            </a:endParaRPr>
          </a:p>
        </p:txBody>
      </p:sp>
      <p:sp>
        <p:nvSpPr>
          <p:cNvPr id="25" name="object 25"/>
          <p:cNvSpPr txBox="1"/>
          <p:nvPr/>
        </p:nvSpPr>
        <p:spPr>
          <a:xfrm>
            <a:off x="4386792" y="4053417"/>
            <a:ext cx="3323167" cy="1860125"/>
          </a:xfrm>
          <a:prstGeom prst="rect">
            <a:avLst/>
          </a:prstGeom>
          <a:ln w="12700">
            <a:solidFill>
              <a:srgbClr val="C7964B"/>
            </a:solidFill>
          </a:ln>
        </p:spPr>
        <p:txBody>
          <a:bodyPr vert="horz" wrap="square" lIns="0" tIns="3175" rIns="0" bIns="0" rtlCol="0">
            <a:spAutoFit/>
          </a:bodyPr>
          <a:lstStyle/>
          <a:p>
            <a:pPr>
              <a:spcBef>
                <a:spcPts val="25"/>
              </a:spcBef>
            </a:pPr>
            <a:endParaRPr sz="1600">
              <a:latin typeface="Times New Roman"/>
              <a:cs typeface="Times New Roman"/>
            </a:endParaRPr>
          </a:p>
          <a:p>
            <a:pPr marL="239174"/>
            <a:r>
              <a:rPr sz="1600" b="1" spc="-4">
                <a:solidFill>
                  <a:srgbClr val="020303"/>
                </a:solidFill>
                <a:latin typeface="Calibri"/>
                <a:cs typeface="Calibri"/>
              </a:rPr>
              <a:t>BELIEVING</a:t>
            </a:r>
            <a:r>
              <a:rPr sz="1600" b="1" spc="-12">
                <a:solidFill>
                  <a:srgbClr val="020303"/>
                </a:solidFill>
                <a:latin typeface="Calibri"/>
                <a:cs typeface="Calibri"/>
              </a:rPr>
              <a:t> </a:t>
            </a:r>
            <a:r>
              <a:rPr sz="1600" b="1" spc="-8">
                <a:solidFill>
                  <a:srgbClr val="020303"/>
                </a:solidFill>
                <a:latin typeface="Calibri"/>
                <a:cs typeface="Calibri"/>
              </a:rPr>
              <a:t>MEN </a:t>
            </a:r>
            <a:r>
              <a:rPr sz="1600" b="1" spc="-4">
                <a:solidFill>
                  <a:srgbClr val="020303"/>
                </a:solidFill>
                <a:latin typeface="Calibri"/>
                <a:cs typeface="Calibri"/>
              </a:rPr>
              <a:t>CAN’T</a:t>
            </a:r>
            <a:r>
              <a:rPr sz="1600" b="1" spc="-8">
                <a:solidFill>
                  <a:srgbClr val="020303"/>
                </a:solidFill>
                <a:latin typeface="Calibri"/>
                <a:cs typeface="Calibri"/>
              </a:rPr>
              <a:t> </a:t>
            </a:r>
            <a:r>
              <a:rPr sz="1600" b="1" spc="-12">
                <a:solidFill>
                  <a:srgbClr val="020303"/>
                </a:solidFill>
                <a:latin typeface="Calibri"/>
                <a:cs typeface="Calibri"/>
              </a:rPr>
              <a:t>CONTROL</a:t>
            </a:r>
            <a:endParaRPr sz="1600">
              <a:latin typeface="Calibri"/>
              <a:cs typeface="Calibri"/>
            </a:endParaRPr>
          </a:p>
          <a:p>
            <a:pPr marL="239174"/>
            <a:r>
              <a:rPr sz="1600" b="1" spc="-8">
                <a:solidFill>
                  <a:srgbClr val="020303"/>
                </a:solidFill>
                <a:latin typeface="Calibri"/>
                <a:cs typeface="Calibri"/>
              </a:rPr>
              <a:t>THE</a:t>
            </a:r>
            <a:r>
              <a:rPr sz="1600" b="1" spc="-21">
                <a:solidFill>
                  <a:srgbClr val="020303"/>
                </a:solidFill>
                <a:latin typeface="Calibri"/>
                <a:cs typeface="Calibri"/>
              </a:rPr>
              <a:t> </a:t>
            </a:r>
            <a:r>
              <a:rPr sz="1600" b="1" spc="-4">
                <a:solidFill>
                  <a:srgbClr val="020303"/>
                </a:solidFill>
                <a:latin typeface="Calibri"/>
                <a:cs typeface="Calibri"/>
              </a:rPr>
              <a:t>NEED</a:t>
            </a:r>
            <a:r>
              <a:rPr sz="1600" b="1" spc="-17">
                <a:solidFill>
                  <a:srgbClr val="020303"/>
                </a:solidFill>
                <a:latin typeface="Calibri"/>
                <a:cs typeface="Calibri"/>
              </a:rPr>
              <a:t> </a:t>
            </a:r>
            <a:r>
              <a:rPr sz="1600" b="1" spc="-8">
                <a:solidFill>
                  <a:srgbClr val="020303"/>
                </a:solidFill>
                <a:latin typeface="Calibri"/>
                <a:cs typeface="Calibri"/>
              </a:rPr>
              <a:t>FOR</a:t>
            </a:r>
            <a:r>
              <a:rPr sz="1600" b="1" spc="-17">
                <a:solidFill>
                  <a:srgbClr val="020303"/>
                </a:solidFill>
                <a:latin typeface="Calibri"/>
                <a:cs typeface="Calibri"/>
              </a:rPr>
              <a:t> </a:t>
            </a:r>
            <a:r>
              <a:rPr sz="1600" b="1" spc="-4">
                <a:solidFill>
                  <a:srgbClr val="020303"/>
                </a:solidFill>
                <a:latin typeface="Calibri"/>
                <a:cs typeface="Calibri"/>
              </a:rPr>
              <a:t>SEX</a:t>
            </a:r>
            <a:endParaRPr sz="1600">
              <a:latin typeface="Calibri"/>
              <a:cs typeface="Calibri"/>
            </a:endParaRPr>
          </a:p>
          <a:p>
            <a:pPr marL="273050" marR="639737">
              <a:spcBef>
                <a:spcPts val="1312"/>
              </a:spcBef>
            </a:pPr>
            <a:r>
              <a:rPr spc="-37">
                <a:solidFill>
                  <a:srgbClr val="231F20"/>
                </a:solidFill>
                <a:latin typeface="Calibri Light"/>
                <a:cs typeface="Calibri Light"/>
              </a:rPr>
              <a:t>“All </a:t>
            </a:r>
            <a:r>
              <a:rPr spc="-4">
                <a:solidFill>
                  <a:srgbClr val="231F20"/>
                </a:solidFill>
                <a:latin typeface="Calibri Light"/>
                <a:cs typeface="Calibri Light"/>
              </a:rPr>
              <a:t>they </a:t>
            </a:r>
            <a:r>
              <a:rPr>
                <a:solidFill>
                  <a:srgbClr val="231F20"/>
                </a:solidFill>
                <a:latin typeface="Calibri Light"/>
                <a:cs typeface="Calibri Light"/>
              </a:rPr>
              <a:t>think about is </a:t>
            </a:r>
            <a:r>
              <a:rPr spc="-12">
                <a:solidFill>
                  <a:srgbClr val="231F20"/>
                </a:solidFill>
                <a:latin typeface="Calibri Light"/>
                <a:cs typeface="Calibri Light"/>
              </a:rPr>
              <a:t>sex </a:t>
            </a:r>
            <a:r>
              <a:rPr spc="-329">
                <a:solidFill>
                  <a:srgbClr val="231F20"/>
                </a:solidFill>
                <a:latin typeface="Calibri Light"/>
                <a:cs typeface="Calibri Light"/>
              </a:rPr>
              <a:t> </a:t>
            </a:r>
            <a:r>
              <a:rPr spc="-42">
                <a:solidFill>
                  <a:srgbClr val="231F20"/>
                </a:solidFill>
                <a:latin typeface="Calibri Light"/>
                <a:cs typeface="Calibri Light"/>
              </a:rPr>
              <a:t>anyway.”</a:t>
            </a:r>
            <a:endParaRPr lang="en-AU" spc="-42">
              <a:solidFill>
                <a:srgbClr val="231F20"/>
              </a:solidFill>
              <a:latin typeface="Calibri Light"/>
              <a:cs typeface="Calibri Light"/>
            </a:endParaRPr>
          </a:p>
          <a:p>
            <a:pPr marL="672544" marR="639737">
              <a:spcBef>
                <a:spcPts val="1312"/>
              </a:spcBef>
            </a:pPr>
            <a:endParaRPr lang="en-AU" sz="1500" spc="-42">
              <a:solidFill>
                <a:srgbClr val="231F20"/>
              </a:solidFill>
              <a:latin typeface="Calibri Light"/>
              <a:cs typeface="Calibri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48683" rIns="0" bIns="0" rtlCol="0">
            <a:spAutoFit/>
          </a:bodyPr>
          <a:lstStyle/>
          <a:p>
            <a:pPr marL="10583" marR="4233">
              <a:lnSpc>
                <a:spcPts val="2750"/>
              </a:lnSpc>
              <a:spcBef>
                <a:spcPts val="382"/>
              </a:spcBef>
            </a:pPr>
            <a:r>
              <a:rPr spc="-8" dirty="0"/>
              <a:t>MEN’S</a:t>
            </a:r>
            <a:r>
              <a:rPr dirty="0"/>
              <a:t> </a:t>
            </a:r>
            <a:r>
              <a:rPr spc="-17" dirty="0"/>
              <a:t>CONTROL</a:t>
            </a:r>
            <a:r>
              <a:rPr dirty="0"/>
              <a:t> </a:t>
            </a:r>
            <a:r>
              <a:rPr spc="-8" dirty="0"/>
              <a:t>OF</a:t>
            </a:r>
            <a:r>
              <a:rPr dirty="0"/>
              <a:t> </a:t>
            </a:r>
            <a:r>
              <a:rPr spc="-12" dirty="0"/>
              <a:t>DECISION-MAKING</a:t>
            </a:r>
            <a:r>
              <a:rPr dirty="0"/>
              <a:t> </a:t>
            </a:r>
            <a:r>
              <a:rPr spc="-8" dirty="0"/>
              <a:t>AND</a:t>
            </a:r>
            <a:r>
              <a:rPr dirty="0"/>
              <a:t> </a:t>
            </a:r>
            <a:r>
              <a:rPr spc="-8" dirty="0"/>
              <a:t>LIMITS</a:t>
            </a:r>
            <a:r>
              <a:rPr spc="4" dirty="0"/>
              <a:t> </a:t>
            </a:r>
            <a:r>
              <a:rPr spc="-42" dirty="0"/>
              <a:t>TO </a:t>
            </a:r>
            <a:r>
              <a:rPr spc="-554" dirty="0"/>
              <a:t> </a:t>
            </a:r>
            <a:r>
              <a:rPr spc="-12" dirty="0"/>
              <a:t>WOMEN’S</a:t>
            </a:r>
            <a:r>
              <a:rPr spc="-8" dirty="0"/>
              <a:t> </a:t>
            </a:r>
            <a:r>
              <a:rPr spc="-4" dirty="0"/>
              <a:t>INDEPENDENCE</a:t>
            </a:r>
          </a:p>
        </p:txBody>
      </p:sp>
      <p:sp>
        <p:nvSpPr>
          <p:cNvPr id="11" name="object 11"/>
          <p:cNvSpPr txBox="1"/>
          <p:nvPr/>
        </p:nvSpPr>
        <p:spPr>
          <a:xfrm>
            <a:off x="1400872" y="1637476"/>
            <a:ext cx="2756429" cy="318463"/>
          </a:xfrm>
          <a:prstGeom prst="rect">
            <a:avLst/>
          </a:prstGeom>
        </p:spPr>
        <p:txBody>
          <a:bodyPr vert="horz" wrap="square" lIns="0" tIns="10583" rIns="0" bIns="0" rtlCol="0">
            <a:spAutoFit/>
          </a:bodyPr>
          <a:lstStyle/>
          <a:p>
            <a:pPr marL="10583">
              <a:spcBef>
                <a:spcPts val="83"/>
              </a:spcBef>
            </a:pPr>
            <a:r>
              <a:rPr sz="2000" i="1" spc="-8">
                <a:solidFill>
                  <a:srgbClr val="020303"/>
                </a:solidFill>
                <a:latin typeface="Calibri Light"/>
                <a:cs typeface="Calibri Light"/>
              </a:rPr>
              <a:t>Globally</a:t>
            </a:r>
            <a:r>
              <a:rPr sz="2000" i="1" spc="-21">
                <a:solidFill>
                  <a:srgbClr val="020303"/>
                </a:solidFill>
                <a:latin typeface="Calibri Light"/>
                <a:cs typeface="Calibri Light"/>
              </a:rPr>
              <a:t> </a:t>
            </a:r>
            <a:r>
              <a:rPr sz="2000" i="1" spc="-4">
                <a:solidFill>
                  <a:srgbClr val="020303"/>
                </a:solidFill>
                <a:latin typeface="Calibri Light"/>
                <a:cs typeface="Calibri Light"/>
              </a:rPr>
              <a:t>women</a:t>
            </a:r>
            <a:r>
              <a:rPr sz="2000" i="1" spc="-17">
                <a:solidFill>
                  <a:srgbClr val="020303"/>
                </a:solidFill>
                <a:latin typeface="Calibri Light"/>
                <a:cs typeface="Calibri Light"/>
              </a:rPr>
              <a:t> </a:t>
            </a:r>
            <a:r>
              <a:rPr sz="2000" i="1" spc="-25">
                <a:solidFill>
                  <a:srgbClr val="020303"/>
                </a:solidFill>
                <a:latin typeface="Calibri Light"/>
                <a:cs typeface="Calibri Light"/>
              </a:rPr>
              <a:t>make</a:t>
            </a:r>
            <a:r>
              <a:rPr sz="2000" i="1" spc="-17">
                <a:solidFill>
                  <a:srgbClr val="020303"/>
                </a:solidFill>
                <a:latin typeface="Calibri Light"/>
                <a:cs typeface="Calibri Light"/>
              </a:rPr>
              <a:t> </a:t>
            </a:r>
            <a:r>
              <a:rPr sz="2000" i="1" spc="-4">
                <a:solidFill>
                  <a:srgbClr val="020303"/>
                </a:solidFill>
                <a:latin typeface="Calibri Light"/>
                <a:cs typeface="Calibri Light"/>
              </a:rPr>
              <a:t>up...</a:t>
            </a:r>
            <a:endParaRPr sz="2000">
              <a:latin typeface="Calibri Light"/>
              <a:cs typeface="Calibri Light"/>
            </a:endParaRPr>
          </a:p>
        </p:txBody>
      </p:sp>
      <p:pic>
        <p:nvPicPr>
          <p:cNvPr id="2" name="object 2" descr="23% of national parliamentarians, 26% of news media leaders, 25% of senior managers, 15% of corporate board members, 27% of judges and 9% of senior IT leaders."/>
          <p:cNvPicPr/>
          <p:nvPr/>
        </p:nvPicPr>
        <p:blipFill>
          <a:blip r:embed="rId3" cstate="print"/>
          <a:stretch>
            <a:fillRect/>
          </a:stretch>
        </p:blipFill>
        <p:spPr>
          <a:xfrm>
            <a:off x="-1" y="2305050"/>
            <a:ext cx="6505575" cy="4491870"/>
          </a:xfrm>
          <a:prstGeom prst="rect">
            <a:avLst/>
          </a:prstGeom>
        </p:spPr>
      </p:pic>
      <p:sp>
        <p:nvSpPr>
          <p:cNvPr id="3" name="object 3">
            <a:extLst>
              <a:ext uri="{C183D7F6-B498-43B3-948B-1728B52AA6E4}">
                <adec:decorative xmlns:adec="http://schemas.microsoft.com/office/drawing/2017/decorative" val="1"/>
              </a:ext>
            </a:extLst>
          </p:cNvPr>
          <p:cNvSpPr txBox="1"/>
          <p:nvPr/>
        </p:nvSpPr>
        <p:spPr>
          <a:xfrm>
            <a:off x="1342539" y="3676287"/>
            <a:ext cx="1373717" cy="472351"/>
          </a:xfrm>
          <a:prstGeom prst="rect">
            <a:avLst/>
          </a:prstGeom>
        </p:spPr>
        <p:txBody>
          <a:bodyPr vert="horz" wrap="square" lIns="0" tIns="10583" rIns="0" bIns="0" rtlCol="0">
            <a:spAutoFit/>
          </a:bodyPr>
          <a:lstStyle/>
          <a:p>
            <a:pPr marL="10583" marR="4233" indent="348707">
              <a:spcBef>
                <a:spcPts val="83"/>
              </a:spcBef>
            </a:pPr>
            <a:r>
              <a:rPr sz="1500" dirty="0">
                <a:solidFill>
                  <a:srgbClr val="231F20"/>
                </a:solidFill>
                <a:latin typeface="DIN 2014 Light"/>
                <a:cs typeface="DIN 2014 Light"/>
              </a:rPr>
              <a:t>National </a:t>
            </a:r>
            <a:r>
              <a:rPr sz="1500" spc="4" dirty="0">
                <a:solidFill>
                  <a:srgbClr val="231F20"/>
                </a:solidFill>
                <a:latin typeface="DIN 2014 Light"/>
                <a:cs typeface="DIN 2014 Light"/>
              </a:rPr>
              <a:t> </a:t>
            </a:r>
            <a:r>
              <a:rPr sz="1500" spc="-37" dirty="0">
                <a:solidFill>
                  <a:srgbClr val="231F20"/>
                </a:solidFill>
                <a:latin typeface="DIN 2014 Light"/>
                <a:cs typeface="DIN 2014 Light"/>
              </a:rPr>
              <a:t>P</a:t>
            </a:r>
            <a:r>
              <a:rPr sz="1500" dirty="0">
                <a:solidFill>
                  <a:srgbClr val="231F20"/>
                </a:solidFill>
                <a:latin typeface="DIN 2014 Light"/>
                <a:cs typeface="DIN 2014 Light"/>
              </a:rPr>
              <a:t>arliamen</a:t>
            </a:r>
            <a:r>
              <a:rPr sz="1500" spc="-4" dirty="0">
                <a:solidFill>
                  <a:srgbClr val="231F20"/>
                </a:solidFill>
                <a:latin typeface="DIN 2014 Light"/>
                <a:cs typeface="DIN 2014 Light"/>
              </a:rPr>
              <a:t>t</a:t>
            </a:r>
            <a:r>
              <a:rPr sz="1500" dirty="0">
                <a:solidFill>
                  <a:srgbClr val="231F20"/>
                </a:solidFill>
                <a:latin typeface="DIN 2014 Light"/>
                <a:cs typeface="DIN 2014 Light"/>
              </a:rPr>
              <a:t>arians</a:t>
            </a:r>
            <a:endParaRPr sz="1500" dirty="0">
              <a:latin typeface="DIN 2014 Light"/>
              <a:cs typeface="DIN 2014 Light"/>
            </a:endParaRPr>
          </a:p>
        </p:txBody>
      </p:sp>
      <p:sp>
        <p:nvSpPr>
          <p:cNvPr id="4" name="object 4">
            <a:extLst>
              <a:ext uri="{C183D7F6-B498-43B3-948B-1728B52AA6E4}">
                <adec:decorative xmlns:adec="http://schemas.microsoft.com/office/drawing/2017/decorative" val="1"/>
              </a:ext>
            </a:extLst>
          </p:cNvPr>
          <p:cNvSpPr txBox="1"/>
          <p:nvPr/>
        </p:nvSpPr>
        <p:spPr>
          <a:xfrm>
            <a:off x="5517185" y="3676285"/>
            <a:ext cx="802217" cy="472351"/>
          </a:xfrm>
          <a:prstGeom prst="rect">
            <a:avLst/>
          </a:prstGeom>
        </p:spPr>
        <p:txBody>
          <a:bodyPr vert="horz" wrap="square" lIns="0" tIns="10583" rIns="0" bIns="0" rtlCol="0">
            <a:spAutoFit/>
          </a:bodyPr>
          <a:lstStyle/>
          <a:p>
            <a:pPr marL="10583" marR="4233" indent="133874">
              <a:spcBef>
                <a:spcPts val="83"/>
              </a:spcBef>
            </a:pPr>
            <a:r>
              <a:rPr sz="1500">
                <a:solidFill>
                  <a:srgbClr val="231F20"/>
                </a:solidFill>
                <a:latin typeface="DIN 2014 Light"/>
                <a:cs typeface="DIN 2014 Light"/>
              </a:rPr>
              <a:t>Senior </a:t>
            </a:r>
            <a:r>
              <a:rPr sz="1500" spc="4">
                <a:solidFill>
                  <a:srgbClr val="231F20"/>
                </a:solidFill>
                <a:latin typeface="DIN 2014 Light"/>
                <a:cs typeface="DIN 2014 Light"/>
              </a:rPr>
              <a:t> </a:t>
            </a:r>
            <a:r>
              <a:rPr sz="1500">
                <a:solidFill>
                  <a:srgbClr val="231F20"/>
                </a:solidFill>
                <a:latin typeface="DIN 2014 Light"/>
                <a:cs typeface="DIN 2014 Light"/>
              </a:rPr>
              <a:t>Managers</a:t>
            </a:r>
            <a:endParaRPr sz="1500">
              <a:latin typeface="DIN 2014 Light"/>
              <a:cs typeface="DIN 2014 Light"/>
            </a:endParaRPr>
          </a:p>
        </p:txBody>
      </p:sp>
      <p:sp>
        <p:nvSpPr>
          <p:cNvPr id="5" name="object 5">
            <a:extLst>
              <a:ext uri="{C183D7F6-B498-43B3-948B-1728B52AA6E4}">
                <adec:decorative xmlns:adec="http://schemas.microsoft.com/office/drawing/2017/decorative" val="1"/>
              </a:ext>
            </a:extLst>
          </p:cNvPr>
          <p:cNvSpPr txBox="1"/>
          <p:nvPr/>
        </p:nvSpPr>
        <p:spPr>
          <a:xfrm>
            <a:off x="3758236" y="5625209"/>
            <a:ext cx="594254" cy="241519"/>
          </a:xfrm>
          <a:prstGeom prst="rect">
            <a:avLst/>
          </a:prstGeom>
        </p:spPr>
        <p:txBody>
          <a:bodyPr vert="horz" wrap="square" lIns="0" tIns="10583" rIns="0" bIns="0" rtlCol="0">
            <a:spAutoFit/>
          </a:bodyPr>
          <a:lstStyle/>
          <a:p>
            <a:pPr marL="10583">
              <a:spcBef>
                <a:spcPts val="83"/>
              </a:spcBef>
            </a:pPr>
            <a:r>
              <a:rPr sz="1500">
                <a:solidFill>
                  <a:srgbClr val="231F20"/>
                </a:solidFill>
                <a:latin typeface="DIN 2014 Light"/>
                <a:cs typeface="DIN 2014 Light"/>
              </a:rPr>
              <a:t>Judges</a:t>
            </a:r>
            <a:endParaRPr sz="1500">
              <a:latin typeface="DIN 2014 Light"/>
              <a:cs typeface="DIN 2014 Light"/>
            </a:endParaRPr>
          </a:p>
        </p:txBody>
      </p:sp>
      <p:sp>
        <p:nvSpPr>
          <p:cNvPr id="6" name="object 6">
            <a:extLst>
              <a:ext uri="{C183D7F6-B498-43B3-948B-1728B52AA6E4}">
                <adec:decorative xmlns:adec="http://schemas.microsoft.com/office/drawing/2017/decorative" val="1"/>
              </a:ext>
            </a:extLst>
          </p:cNvPr>
          <p:cNvSpPr txBox="1"/>
          <p:nvPr/>
        </p:nvSpPr>
        <p:spPr>
          <a:xfrm>
            <a:off x="3431952" y="3676286"/>
            <a:ext cx="972079" cy="472351"/>
          </a:xfrm>
          <a:prstGeom prst="rect">
            <a:avLst/>
          </a:prstGeom>
        </p:spPr>
        <p:txBody>
          <a:bodyPr vert="horz" wrap="square" lIns="0" tIns="10583" rIns="0" bIns="0" rtlCol="0">
            <a:spAutoFit/>
          </a:bodyPr>
          <a:lstStyle/>
          <a:p>
            <a:pPr marL="170385" marR="4233" indent="-160331">
              <a:spcBef>
                <a:spcPts val="83"/>
              </a:spcBef>
            </a:pPr>
            <a:r>
              <a:rPr sz="1500" spc="-4">
                <a:solidFill>
                  <a:srgbClr val="231F20"/>
                </a:solidFill>
                <a:latin typeface="DIN 2014 Light"/>
                <a:cs typeface="DIN 2014 Light"/>
              </a:rPr>
              <a:t>News</a:t>
            </a:r>
            <a:r>
              <a:rPr sz="1500" spc="-79">
                <a:solidFill>
                  <a:srgbClr val="231F20"/>
                </a:solidFill>
                <a:latin typeface="DIN 2014 Light"/>
                <a:cs typeface="DIN 2014 Light"/>
              </a:rPr>
              <a:t> </a:t>
            </a:r>
            <a:r>
              <a:rPr sz="1500">
                <a:solidFill>
                  <a:srgbClr val="231F20"/>
                </a:solidFill>
                <a:latin typeface="DIN 2014 Light"/>
                <a:cs typeface="DIN 2014 Light"/>
              </a:rPr>
              <a:t>Media </a:t>
            </a:r>
            <a:r>
              <a:rPr sz="1500" spc="-362">
                <a:solidFill>
                  <a:srgbClr val="231F20"/>
                </a:solidFill>
                <a:latin typeface="DIN 2014 Light"/>
                <a:cs typeface="DIN 2014 Light"/>
              </a:rPr>
              <a:t> </a:t>
            </a:r>
            <a:r>
              <a:rPr sz="1500" spc="-4">
                <a:solidFill>
                  <a:srgbClr val="231F20"/>
                </a:solidFill>
                <a:latin typeface="DIN 2014 Light"/>
                <a:cs typeface="DIN 2014 Light"/>
              </a:rPr>
              <a:t>Leaders</a:t>
            </a:r>
            <a:endParaRPr sz="1500">
              <a:latin typeface="DIN 2014 Light"/>
              <a:cs typeface="DIN 2014 Light"/>
            </a:endParaRPr>
          </a:p>
        </p:txBody>
      </p:sp>
      <p:sp>
        <p:nvSpPr>
          <p:cNvPr id="7" name="object 7">
            <a:extLst>
              <a:ext uri="{C183D7F6-B498-43B3-948B-1728B52AA6E4}">
                <adec:decorative xmlns:adec="http://schemas.microsoft.com/office/drawing/2017/decorative" val="1"/>
              </a:ext>
            </a:extLst>
          </p:cNvPr>
          <p:cNvSpPr txBox="1"/>
          <p:nvPr/>
        </p:nvSpPr>
        <p:spPr>
          <a:xfrm>
            <a:off x="1199338" y="5627246"/>
            <a:ext cx="1325563" cy="472351"/>
          </a:xfrm>
          <a:prstGeom prst="rect">
            <a:avLst/>
          </a:prstGeom>
        </p:spPr>
        <p:txBody>
          <a:bodyPr vert="horz" wrap="square" lIns="0" tIns="10583" rIns="0" bIns="0" rtlCol="0">
            <a:spAutoFit/>
          </a:bodyPr>
          <a:lstStyle/>
          <a:p>
            <a:pPr marL="292617" marR="4233" indent="-282564">
              <a:spcBef>
                <a:spcPts val="83"/>
              </a:spcBef>
            </a:pPr>
            <a:r>
              <a:rPr sz="1500" spc="-4" dirty="0">
                <a:solidFill>
                  <a:srgbClr val="231F20"/>
                </a:solidFill>
                <a:latin typeface="DIN 2014 Light"/>
                <a:cs typeface="DIN 2014 Light"/>
              </a:rPr>
              <a:t>Corporate</a:t>
            </a:r>
            <a:r>
              <a:rPr sz="1500" spc="-67" dirty="0">
                <a:solidFill>
                  <a:srgbClr val="231F20"/>
                </a:solidFill>
                <a:latin typeface="DIN 2014 Light"/>
                <a:cs typeface="DIN 2014 Light"/>
              </a:rPr>
              <a:t> </a:t>
            </a:r>
            <a:r>
              <a:rPr sz="1500" spc="-4" dirty="0">
                <a:solidFill>
                  <a:srgbClr val="231F20"/>
                </a:solidFill>
                <a:latin typeface="DIN 2014 Light"/>
                <a:cs typeface="DIN 2014 Light"/>
              </a:rPr>
              <a:t>B</a:t>
            </a:r>
            <a:r>
              <a:rPr lang="en-AU" sz="1500" spc="-4" dirty="0">
                <a:solidFill>
                  <a:srgbClr val="231F20"/>
                </a:solidFill>
                <a:latin typeface="DIN 2014 Light"/>
                <a:cs typeface="DIN 2014 Light"/>
              </a:rPr>
              <a:t>o</a:t>
            </a:r>
            <a:r>
              <a:rPr sz="1500" spc="-4" dirty="0">
                <a:solidFill>
                  <a:srgbClr val="231F20"/>
                </a:solidFill>
                <a:latin typeface="DIN 2014 Light"/>
                <a:cs typeface="DIN 2014 Light"/>
              </a:rPr>
              <a:t>a</a:t>
            </a:r>
            <a:r>
              <a:rPr lang="en-AU" sz="1500" spc="-4" dirty="0">
                <a:solidFill>
                  <a:srgbClr val="231F20"/>
                </a:solidFill>
                <a:latin typeface="DIN 2014 Light"/>
                <a:cs typeface="DIN 2014 Light"/>
              </a:rPr>
              <a:t>r</a:t>
            </a:r>
            <a:r>
              <a:rPr sz="1500" spc="-4" dirty="0">
                <a:solidFill>
                  <a:srgbClr val="231F20"/>
                </a:solidFill>
                <a:latin typeface="DIN 2014 Light"/>
                <a:cs typeface="DIN 2014 Light"/>
              </a:rPr>
              <a:t>d </a:t>
            </a:r>
            <a:r>
              <a:rPr sz="1500" spc="-362" dirty="0">
                <a:solidFill>
                  <a:srgbClr val="231F20"/>
                </a:solidFill>
                <a:latin typeface="DIN 2014 Light"/>
                <a:cs typeface="DIN 2014 Light"/>
              </a:rPr>
              <a:t> </a:t>
            </a:r>
            <a:r>
              <a:rPr sz="1500" dirty="0">
                <a:solidFill>
                  <a:srgbClr val="231F20"/>
                </a:solidFill>
                <a:latin typeface="DIN 2014 Light"/>
                <a:cs typeface="DIN 2014 Light"/>
              </a:rPr>
              <a:t>Members</a:t>
            </a:r>
            <a:endParaRPr sz="1500" dirty="0">
              <a:latin typeface="DIN 2014 Light"/>
              <a:cs typeface="DIN 2014 Light"/>
            </a:endParaRPr>
          </a:p>
        </p:txBody>
      </p:sp>
      <p:sp>
        <p:nvSpPr>
          <p:cNvPr id="8" name="object 8">
            <a:extLst>
              <a:ext uri="{C183D7F6-B498-43B3-948B-1728B52AA6E4}">
                <adec:decorative xmlns:adec="http://schemas.microsoft.com/office/drawing/2017/decorative" val="1"/>
              </a:ext>
            </a:extLst>
          </p:cNvPr>
          <p:cNvSpPr txBox="1"/>
          <p:nvPr/>
        </p:nvSpPr>
        <p:spPr>
          <a:xfrm>
            <a:off x="5554226" y="5625209"/>
            <a:ext cx="728133" cy="472351"/>
          </a:xfrm>
          <a:prstGeom prst="rect">
            <a:avLst/>
          </a:prstGeom>
        </p:spPr>
        <p:txBody>
          <a:bodyPr vert="horz" wrap="square" lIns="0" tIns="10583" rIns="0" bIns="0" rtlCol="0">
            <a:spAutoFit/>
          </a:bodyPr>
          <a:lstStyle/>
          <a:p>
            <a:pPr marL="48681" marR="4233" indent="-38628">
              <a:spcBef>
                <a:spcPts val="83"/>
              </a:spcBef>
            </a:pPr>
            <a:r>
              <a:rPr sz="1500">
                <a:solidFill>
                  <a:srgbClr val="231F20"/>
                </a:solidFill>
                <a:latin typeface="DIN 2014 Light"/>
                <a:cs typeface="DIN 2014 Light"/>
              </a:rPr>
              <a:t>Senior</a:t>
            </a:r>
            <a:r>
              <a:rPr sz="1500" spc="-83">
                <a:solidFill>
                  <a:srgbClr val="231F20"/>
                </a:solidFill>
                <a:latin typeface="DIN 2014 Light"/>
                <a:cs typeface="DIN 2014 Light"/>
              </a:rPr>
              <a:t> </a:t>
            </a:r>
            <a:r>
              <a:rPr sz="1500">
                <a:solidFill>
                  <a:srgbClr val="231F20"/>
                </a:solidFill>
                <a:latin typeface="DIN 2014 Light"/>
                <a:cs typeface="DIN 2014 Light"/>
              </a:rPr>
              <a:t>IT </a:t>
            </a:r>
            <a:r>
              <a:rPr sz="1500" spc="-367">
                <a:solidFill>
                  <a:srgbClr val="231F20"/>
                </a:solidFill>
                <a:latin typeface="DIN 2014 Light"/>
                <a:cs typeface="DIN 2014 Light"/>
              </a:rPr>
              <a:t> </a:t>
            </a:r>
            <a:r>
              <a:rPr sz="1500" spc="-4">
                <a:solidFill>
                  <a:srgbClr val="231F20"/>
                </a:solidFill>
                <a:latin typeface="DIN 2014 Light"/>
                <a:cs typeface="DIN 2014 Light"/>
              </a:rPr>
              <a:t>Leaders</a:t>
            </a:r>
            <a:endParaRPr sz="1500">
              <a:latin typeface="DIN 2014 Light"/>
              <a:cs typeface="DIN 2014 Light"/>
            </a:endParaRPr>
          </a:p>
        </p:txBody>
      </p:sp>
      <p:grpSp>
        <p:nvGrpSpPr>
          <p:cNvPr id="12" name="object 12">
            <a:extLst>
              <a:ext uri="{C183D7F6-B498-43B3-948B-1728B52AA6E4}">
                <adec:decorative xmlns:adec="http://schemas.microsoft.com/office/drawing/2017/decorative" val="1"/>
              </a:ext>
            </a:extLst>
          </p:cNvPr>
          <p:cNvGrpSpPr/>
          <p:nvPr/>
        </p:nvGrpSpPr>
        <p:grpSpPr>
          <a:xfrm>
            <a:off x="7619998" y="1709396"/>
            <a:ext cx="3423708" cy="2090208"/>
            <a:chOff x="9264650" y="3321050"/>
            <a:chExt cx="4108450" cy="2508250"/>
          </a:xfrm>
        </p:grpSpPr>
        <p:sp>
          <p:nvSpPr>
            <p:cNvPr id="13" name="object 13"/>
            <p:cNvSpPr/>
            <p:nvPr/>
          </p:nvSpPr>
          <p:spPr>
            <a:xfrm>
              <a:off x="9369425" y="3425824"/>
              <a:ext cx="4003675" cy="2403475"/>
            </a:xfrm>
            <a:custGeom>
              <a:avLst/>
              <a:gdLst/>
              <a:ahLst/>
              <a:cxnLst/>
              <a:rect l="l" t="t" r="r" b="b"/>
              <a:pathLst>
                <a:path w="4003675" h="2403475">
                  <a:moveTo>
                    <a:pt x="4003675" y="0"/>
                  </a:moveTo>
                  <a:lnTo>
                    <a:pt x="0" y="0"/>
                  </a:lnTo>
                  <a:lnTo>
                    <a:pt x="0" y="2282825"/>
                  </a:lnTo>
                  <a:lnTo>
                    <a:pt x="0" y="2403475"/>
                  </a:lnTo>
                  <a:lnTo>
                    <a:pt x="4003675" y="2403475"/>
                  </a:lnTo>
                  <a:lnTo>
                    <a:pt x="4003675" y="2282825"/>
                  </a:lnTo>
                  <a:lnTo>
                    <a:pt x="4003675" y="0"/>
                  </a:lnTo>
                  <a:close/>
                </a:path>
              </a:pathLst>
            </a:custGeom>
            <a:solidFill>
              <a:srgbClr val="C7964B"/>
            </a:solidFill>
          </p:spPr>
          <p:txBody>
            <a:bodyPr wrap="square" lIns="0" tIns="0" rIns="0" bIns="0" rtlCol="0"/>
            <a:lstStyle/>
            <a:p>
              <a:endParaRPr sz="1500"/>
            </a:p>
          </p:txBody>
        </p:sp>
        <p:sp>
          <p:nvSpPr>
            <p:cNvPr id="14" name="object 14"/>
            <p:cNvSpPr/>
            <p:nvPr/>
          </p:nvSpPr>
          <p:spPr>
            <a:xfrm>
              <a:off x="9264650" y="3321050"/>
              <a:ext cx="3987800" cy="2387600"/>
            </a:xfrm>
            <a:custGeom>
              <a:avLst/>
              <a:gdLst/>
              <a:ahLst/>
              <a:cxnLst/>
              <a:rect l="l" t="t" r="r" b="b"/>
              <a:pathLst>
                <a:path w="3987800" h="2387600">
                  <a:moveTo>
                    <a:pt x="3987800" y="0"/>
                  </a:moveTo>
                  <a:lnTo>
                    <a:pt x="0" y="0"/>
                  </a:lnTo>
                  <a:lnTo>
                    <a:pt x="0" y="2387600"/>
                  </a:lnTo>
                  <a:lnTo>
                    <a:pt x="3987800" y="2387600"/>
                  </a:lnTo>
                  <a:lnTo>
                    <a:pt x="3987800" y="0"/>
                  </a:lnTo>
                  <a:close/>
                </a:path>
              </a:pathLst>
            </a:custGeom>
            <a:solidFill>
              <a:srgbClr val="FFFFFF"/>
            </a:solidFill>
          </p:spPr>
          <p:txBody>
            <a:bodyPr wrap="square" lIns="0" tIns="0" rIns="0" bIns="0" rtlCol="0"/>
            <a:lstStyle/>
            <a:p>
              <a:endParaRPr sz="1500"/>
            </a:p>
          </p:txBody>
        </p:sp>
      </p:grpSp>
      <p:pic>
        <p:nvPicPr>
          <p:cNvPr id="20" name="Graphic 19">
            <a:extLst>
              <a:ext uri="{FF2B5EF4-FFF2-40B4-BE49-F238E27FC236}">
                <a16:creationId xmlns:a16="http://schemas.microsoft.com/office/drawing/2014/main" id="{DD9ABC6F-5DB3-42AF-ACC4-484E27C8F8E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09470" y="4272165"/>
            <a:ext cx="1872792" cy="1174463"/>
          </a:xfrm>
          <a:prstGeom prst="rect">
            <a:avLst/>
          </a:prstGeom>
        </p:spPr>
      </p:pic>
      <p:sp>
        <p:nvSpPr>
          <p:cNvPr id="15" name="object 15"/>
          <p:cNvSpPr txBox="1"/>
          <p:nvPr/>
        </p:nvSpPr>
        <p:spPr>
          <a:xfrm>
            <a:off x="7620000" y="1709396"/>
            <a:ext cx="3323167" cy="1980243"/>
          </a:xfrm>
          <a:prstGeom prst="rect">
            <a:avLst/>
          </a:prstGeom>
          <a:ln w="12700">
            <a:solidFill>
              <a:srgbClr val="C7964B"/>
            </a:solidFill>
          </a:ln>
        </p:spPr>
        <p:txBody>
          <a:bodyPr vert="horz" wrap="square" lIns="0" tIns="132292" rIns="0" bIns="0" rtlCol="0">
            <a:spAutoFit/>
          </a:bodyPr>
          <a:lstStyle/>
          <a:p>
            <a:pPr algn="ctr">
              <a:spcBef>
                <a:spcPts val="1042"/>
              </a:spcBef>
            </a:pPr>
            <a:r>
              <a:rPr lang="en-AU" sz="2400">
                <a:latin typeface="Calibri Light"/>
                <a:cs typeface="Calibri Light"/>
              </a:rPr>
              <a:t>There are fewer women in top roles of the ASX 200 companies than there are men called John, Peter or David.  </a:t>
            </a:r>
            <a:endParaRPr sz="2400">
              <a:latin typeface="Calibri Light"/>
              <a:cs typeface="Calibri Light"/>
            </a:endParaRPr>
          </a:p>
        </p:txBody>
      </p:sp>
      <p:sp>
        <p:nvSpPr>
          <p:cNvPr id="21" name="object 5">
            <a:extLst>
              <a:ext uri="{FF2B5EF4-FFF2-40B4-BE49-F238E27FC236}">
                <a16:creationId xmlns:a16="http://schemas.microsoft.com/office/drawing/2014/main" id="{2E12DC1E-F860-471D-B39B-1CC5678D37AC}"/>
              </a:ext>
            </a:extLst>
          </p:cNvPr>
          <p:cNvSpPr txBox="1"/>
          <p:nvPr/>
        </p:nvSpPr>
        <p:spPr>
          <a:xfrm>
            <a:off x="8225773" y="5507776"/>
            <a:ext cx="2441046" cy="811119"/>
          </a:xfrm>
          <a:prstGeom prst="rect">
            <a:avLst/>
          </a:prstGeom>
        </p:spPr>
        <p:txBody>
          <a:bodyPr vert="horz" wrap="square" lIns="0" tIns="28575" rIns="0" bIns="0" rtlCol="0">
            <a:spAutoFit/>
          </a:bodyPr>
          <a:lstStyle/>
          <a:p>
            <a:pPr marL="529" algn="ctr">
              <a:spcBef>
                <a:spcPts val="225"/>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4</a:t>
            </a:r>
            <a:r>
              <a:rPr sz="2000" b="1" spc="-12">
                <a:solidFill>
                  <a:srgbClr val="020303"/>
                </a:solidFill>
                <a:latin typeface="Calibri"/>
                <a:cs typeface="Calibri"/>
              </a:rPr>
              <a:t> Australians</a:t>
            </a:r>
            <a:endParaRPr sz="2000">
              <a:latin typeface="Calibri"/>
              <a:cs typeface="Calibri"/>
            </a:endParaRPr>
          </a:p>
          <a:p>
            <a:pPr marL="10583" marR="4233" indent="-26986" algn="ctr">
              <a:spcBef>
                <a:spcPts val="104"/>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women </a:t>
            </a:r>
            <a:r>
              <a:rPr sz="1500" spc="-17">
                <a:solidFill>
                  <a:srgbClr val="231F20"/>
                </a:solidFill>
                <a:latin typeface="Calibri Light"/>
                <a:cs typeface="Calibri Light"/>
              </a:rPr>
              <a:t>prefer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a:solidFill>
                  <a:srgbClr val="231F20"/>
                </a:solidFill>
                <a:latin typeface="Calibri Light"/>
                <a:cs typeface="Calibri Light"/>
              </a:rPr>
              <a:t>be</a:t>
            </a:r>
            <a:r>
              <a:rPr sz="1500" spc="-17">
                <a:solidFill>
                  <a:srgbClr val="231F20"/>
                </a:solidFill>
                <a:latin typeface="Calibri Light"/>
                <a:cs typeface="Calibri Light"/>
              </a:rPr>
              <a:t> </a:t>
            </a:r>
            <a:r>
              <a:rPr sz="1500">
                <a:solidFill>
                  <a:srgbClr val="231F20"/>
                </a:solidFill>
                <a:latin typeface="Calibri Light"/>
                <a:cs typeface="Calibri Light"/>
              </a:rPr>
              <a:t>in</a:t>
            </a:r>
            <a:r>
              <a:rPr sz="1500" spc="-21">
                <a:solidFill>
                  <a:srgbClr val="231F20"/>
                </a:solidFill>
                <a:latin typeface="Calibri Light"/>
                <a:cs typeface="Calibri Light"/>
              </a:rPr>
              <a:t> </a:t>
            </a:r>
            <a:r>
              <a:rPr sz="1500" spc="-8">
                <a:solidFill>
                  <a:srgbClr val="231F20"/>
                </a:solidFill>
                <a:latin typeface="Calibri Light"/>
                <a:cs typeface="Calibri Light"/>
              </a:rPr>
              <a:t>charge</a:t>
            </a:r>
            <a:r>
              <a:rPr sz="1500" spc="-17">
                <a:solidFill>
                  <a:srgbClr val="231F20"/>
                </a:solidFill>
                <a:latin typeface="Calibri Light"/>
                <a:cs typeface="Calibri Light"/>
              </a:rPr>
              <a:t> </a:t>
            </a:r>
            <a:r>
              <a:rPr sz="1500" spc="-4">
                <a:solidFill>
                  <a:srgbClr val="231F20"/>
                </a:solidFill>
                <a:latin typeface="Calibri Light"/>
                <a:cs typeface="Calibri Light"/>
              </a:rPr>
              <a:t>of</a:t>
            </a:r>
            <a:r>
              <a:rPr sz="1500" spc="-21">
                <a:solidFill>
                  <a:srgbClr val="231F20"/>
                </a:solidFill>
                <a:latin typeface="Calibri Light"/>
                <a:cs typeface="Calibri Light"/>
              </a:rPr>
              <a:t> </a:t>
            </a:r>
            <a:r>
              <a:rPr sz="1500">
                <a:solidFill>
                  <a:srgbClr val="231F20"/>
                </a:solidFill>
                <a:latin typeface="Calibri Light"/>
                <a:cs typeface="Calibri Light"/>
              </a:rPr>
              <a:t>the</a:t>
            </a:r>
            <a:r>
              <a:rPr sz="1500" spc="-17">
                <a:solidFill>
                  <a:srgbClr val="231F20"/>
                </a:solidFill>
                <a:latin typeface="Calibri Light"/>
                <a:cs typeface="Calibri Light"/>
              </a:rPr>
              <a:t> </a:t>
            </a:r>
            <a:r>
              <a:rPr sz="1500" spc="-8">
                <a:solidFill>
                  <a:srgbClr val="231F20"/>
                </a:solidFill>
                <a:latin typeface="Calibri Light"/>
                <a:cs typeface="Calibri Light"/>
              </a:rPr>
              <a:t>relationship.</a:t>
            </a:r>
            <a:endParaRPr sz="1500">
              <a:latin typeface="Calibri Light"/>
              <a:cs typeface="Calibri 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8"/>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lang="en-AU" spc="-12" dirty="0"/>
              <a:t>RIGID GENDER </a:t>
            </a:r>
            <a:r>
              <a:rPr lang="en-AU" spc="-21" dirty="0"/>
              <a:t>STEREOTYPING</a:t>
            </a:r>
            <a:endParaRPr spc="-21" dirty="0"/>
          </a:p>
        </p:txBody>
      </p:sp>
      <p:sp>
        <p:nvSpPr>
          <p:cNvPr id="35" name="TextBox 34">
            <a:extLst>
              <a:ext uri="{FF2B5EF4-FFF2-40B4-BE49-F238E27FC236}">
                <a16:creationId xmlns:a16="http://schemas.microsoft.com/office/drawing/2014/main" id="{BAABBBC6-7BB8-4365-A561-5502D2B4A102}"/>
              </a:ext>
            </a:extLst>
          </p:cNvPr>
          <p:cNvSpPr txBox="1"/>
          <p:nvPr/>
        </p:nvSpPr>
        <p:spPr>
          <a:xfrm>
            <a:off x="270587" y="1337227"/>
            <a:ext cx="5305247" cy="5080878"/>
          </a:xfrm>
          <a:prstGeom prst="rect">
            <a:avLst/>
          </a:prstGeom>
          <a:noFill/>
        </p:spPr>
        <p:txBody>
          <a:bodyPr wrap="square" rtlCol="0">
            <a:spAutoFit/>
          </a:bodyPr>
          <a:lstStyle/>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Men</a:t>
            </a:r>
            <a:r>
              <a:rPr lang="en-AU" sz="2000" spc="-17">
                <a:solidFill>
                  <a:srgbClr val="231F20"/>
                </a:solidFill>
                <a:latin typeface="Calibri Light"/>
                <a:cs typeface="Calibri Light"/>
              </a:rPr>
              <a:t> </a:t>
            </a:r>
            <a:r>
              <a:rPr lang="en-AU" sz="2000">
                <a:solidFill>
                  <a:srgbClr val="231F20"/>
                </a:solidFill>
                <a:latin typeface="Calibri Light"/>
                <a:cs typeface="Calibri Light"/>
              </a:rPr>
              <a:t>as</a:t>
            </a:r>
            <a:r>
              <a:rPr lang="en-AU" sz="2000" spc="-12">
                <a:solidFill>
                  <a:srgbClr val="231F20"/>
                </a:solidFill>
                <a:latin typeface="Calibri Light"/>
                <a:cs typeface="Calibri Light"/>
              </a:rPr>
              <a:t> </a:t>
            </a:r>
            <a:r>
              <a:rPr lang="en-AU" sz="2000">
                <a:solidFill>
                  <a:srgbClr val="231F20"/>
                </a:solidFill>
                <a:latin typeface="Calibri Light"/>
                <a:cs typeface="Calibri Light"/>
              </a:rPr>
              <a:t>the</a:t>
            </a:r>
            <a:r>
              <a:rPr lang="en-AU" sz="2000" spc="-12">
                <a:solidFill>
                  <a:srgbClr val="231F20"/>
                </a:solidFill>
                <a:latin typeface="Calibri Light"/>
                <a:cs typeface="Calibri Light"/>
              </a:rPr>
              <a:t> </a:t>
            </a:r>
            <a:r>
              <a:rPr lang="en-AU" sz="2000">
                <a:solidFill>
                  <a:srgbClr val="231F20"/>
                </a:solidFill>
                <a:latin typeface="Calibri Light"/>
                <a:cs typeface="Calibri Light"/>
              </a:rPr>
              <a:t>primary</a:t>
            </a:r>
            <a:r>
              <a:rPr lang="en-AU" sz="2000" spc="-12">
                <a:solidFill>
                  <a:srgbClr val="231F20"/>
                </a:solidFill>
                <a:latin typeface="Calibri Light"/>
                <a:cs typeface="Calibri Light"/>
              </a:rPr>
              <a:t> </a:t>
            </a:r>
            <a:r>
              <a:rPr lang="en-AU" sz="2000" spc="-21">
                <a:solidFill>
                  <a:srgbClr val="231F20"/>
                </a:solidFill>
                <a:latin typeface="Calibri Light"/>
                <a:cs typeface="Calibri Light"/>
              </a:rPr>
              <a:t>breadwinner.</a:t>
            </a:r>
          </a:p>
          <a:p>
            <a:pPr marL="296333" indent="-285750">
              <a:spcBef>
                <a:spcPts val="83"/>
              </a:spcBef>
              <a:buClr>
                <a:schemeClr val="accent4">
                  <a:lumMod val="75000"/>
                </a:schemeClr>
              </a:buClr>
              <a:buFont typeface="Calibri Light" panose="020F0302020204030204" pitchFamily="34" charset="0"/>
              <a:buChar char="→"/>
            </a:pPr>
            <a:r>
              <a:rPr lang="en-AU" sz="2000" spc="-4">
                <a:solidFill>
                  <a:srgbClr val="231F20"/>
                </a:solidFill>
                <a:latin typeface="Calibri Light"/>
                <a:cs typeface="Calibri Light"/>
              </a:rPr>
              <a:t>Assuming </a:t>
            </a:r>
            <a:r>
              <a:rPr lang="en-AU" sz="2000" spc="-8">
                <a:solidFill>
                  <a:srgbClr val="231F20"/>
                </a:solidFill>
                <a:latin typeface="Calibri Light"/>
                <a:cs typeface="Calibri Light"/>
              </a:rPr>
              <a:t>women </a:t>
            </a:r>
            <a:r>
              <a:rPr lang="en-AU" sz="2000">
                <a:solidFill>
                  <a:srgbClr val="231F20"/>
                </a:solidFill>
                <a:latin typeface="Calibri Light"/>
                <a:cs typeface="Calibri Light"/>
              </a:rPr>
              <a:t>will do the </a:t>
            </a:r>
            <a:r>
              <a:rPr lang="en-AU" sz="2000" spc="-4">
                <a:solidFill>
                  <a:srgbClr val="231F20"/>
                </a:solidFill>
                <a:latin typeface="Calibri Light"/>
                <a:cs typeface="Calibri Light"/>
              </a:rPr>
              <a:t>cleaning, </a:t>
            </a:r>
            <a:r>
              <a:rPr lang="en-AU" sz="2000" spc="-8">
                <a:solidFill>
                  <a:srgbClr val="231F20"/>
                </a:solidFill>
                <a:latin typeface="Calibri Light"/>
                <a:cs typeface="Calibri Light"/>
              </a:rPr>
              <a:t>cooking </a:t>
            </a:r>
            <a:r>
              <a:rPr lang="en-AU" sz="2000" spc="-4">
                <a:solidFill>
                  <a:srgbClr val="231F20"/>
                </a:solidFill>
                <a:latin typeface="Calibri Light"/>
                <a:cs typeface="Calibri Light"/>
              </a:rPr>
              <a:t>or </a:t>
            </a:r>
            <a:r>
              <a:rPr lang="en-AU" sz="2000" spc="-8">
                <a:solidFill>
                  <a:srgbClr val="231F20"/>
                </a:solidFill>
                <a:latin typeface="Calibri Light"/>
                <a:cs typeface="Calibri Light"/>
              </a:rPr>
              <a:t>administrative tasks</a:t>
            </a:r>
            <a:r>
              <a:rPr lang="en-AU" sz="2000" spc="-4">
                <a:solidFill>
                  <a:srgbClr val="231F20"/>
                </a:solidFill>
                <a:latin typeface="Calibri Light"/>
                <a:cs typeface="Calibri Light"/>
              </a:rPr>
              <a:t> </a:t>
            </a:r>
            <a:r>
              <a:rPr lang="en-AU" sz="2000" spc="-8">
                <a:solidFill>
                  <a:srgbClr val="231F20"/>
                </a:solidFill>
                <a:latin typeface="Calibri Light"/>
                <a:cs typeface="Calibri Light"/>
              </a:rPr>
              <a:t>at</a:t>
            </a:r>
            <a:r>
              <a:rPr lang="en-AU" sz="2000" spc="-4">
                <a:solidFill>
                  <a:srgbClr val="231F20"/>
                </a:solidFill>
                <a:latin typeface="Calibri Light"/>
                <a:cs typeface="Calibri Light"/>
              </a:rPr>
              <a:t> </a:t>
            </a:r>
            <a:r>
              <a:rPr lang="en-AU" sz="2000" spc="-8">
                <a:solidFill>
                  <a:srgbClr val="231F20"/>
                </a:solidFill>
                <a:latin typeface="Calibri Light"/>
                <a:cs typeface="Calibri Light"/>
              </a:rPr>
              <a:t>work </a:t>
            </a:r>
            <a:r>
              <a:rPr lang="en-AU" sz="2000" spc="-4">
                <a:solidFill>
                  <a:srgbClr val="231F20"/>
                </a:solidFill>
                <a:latin typeface="Calibri Light"/>
                <a:cs typeface="Calibri Light"/>
              </a:rPr>
              <a:t>or </a:t>
            </a:r>
            <a:r>
              <a:rPr lang="en-AU" sz="2000" spc="-8">
                <a:solidFill>
                  <a:srgbClr val="231F20"/>
                </a:solidFill>
                <a:latin typeface="Calibri Light"/>
                <a:cs typeface="Calibri Light"/>
              </a:rPr>
              <a:t>community events.</a:t>
            </a:r>
            <a:endParaRPr lang="en-AU" sz="2000">
              <a:latin typeface="Calibri Light"/>
              <a:cs typeface="Calibri Light"/>
            </a:endParaRP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Unequal </a:t>
            </a:r>
            <a:r>
              <a:rPr lang="en-AU" sz="2000" spc="-12">
                <a:solidFill>
                  <a:srgbClr val="231F20"/>
                </a:solidFill>
                <a:latin typeface="Calibri Light"/>
                <a:cs typeface="Calibri Light"/>
              </a:rPr>
              <a:t>parental leave </a:t>
            </a:r>
            <a:r>
              <a:rPr lang="en-AU" sz="2000">
                <a:solidFill>
                  <a:srgbClr val="231F20"/>
                </a:solidFill>
                <a:latin typeface="Calibri Light"/>
                <a:cs typeface="Calibri Light"/>
              </a:rPr>
              <a:t>policies </a:t>
            </a:r>
            <a:r>
              <a:rPr lang="en-AU" sz="2000" spc="-8">
                <a:solidFill>
                  <a:srgbClr val="231F20"/>
                </a:solidFill>
                <a:latin typeface="Calibri Light"/>
                <a:cs typeface="Calibri Light"/>
              </a:rPr>
              <a:t>available </a:t>
            </a:r>
            <a:r>
              <a:rPr lang="en-AU" sz="2000" spc="-17">
                <a:solidFill>
                  <a:srgbClr val="231F20"/>
                </a:solidFill>
                <a:latin typeface="Calibri Light"/>
                <a:cs typeface="Calibri Light"/>
              </a:rPr>
              <a:t>for </a:t>
            </a:r>
            <a:r>
              <a:rPr lang="en-AU" sz="2000" spc="-4">
                <a:solidFill>
                  <a:srgbClr val="231F20"/>
                </a:solidFill>
                <a:latin typeface="Calibri Light"/>
                <a:cs typeface="Calibri Light"/>
              </a:rPr>
              <a:t>men </a:t>
            </a:r>
            <a:r>
              <a:rPr lang="en-AU" sz="2000">
                <a:solidFill>
                  <a:srgbClr val="231F20"/>
                </a:solidFill>
                <a:latin typeface="Calibri Light"/>
                <a:cs typeface="Calibri Light"/>
              </a:rPr>
              <a:t>and </a:t>
            </a:r>
            <a:r>
              <a:rPr lang="en-AU" sz="2000" spc="4">
                <a:solidFill>
                  <a:srgbClr val="231F20"/>
                </a:solidFill>
                <a:latin typeface="Calibri Light"/>
                <a:cs typeface="Calibri Light"/>
              </a:rPr>
              <a:t> </a:t>
            </a:r>
            <a:r>
              <a:rPr lang="en-AU" sz="2000" spc="-8">
                <a:solidFill>
                  <a:srgbClr val="231F20"/>
                </a:solidFill>
                <a:latin typeface="Calibri Light"/>
                <a:cs typeface="Calibri Light"/>
              </a:rPr>
              <a:t>women </a:t>
            </a:r>
            <a:r>
              <a:rPr lang="en-AU" sz="2000">
                <a:solidFill>
                  <a:srgbClr val="231F20"/>
                </a:solidFill>
                <a:latin typeface="Calibri Light"/>
                <a:cs typeface="Calibri Light"/>
              </a:rPr>
              <a:t>based </a:t>
            </a:r>
            <a:r>
              <a:rPr lang="en-AU" sz="2000" spc="-4">
                <a:solidFill>
                  <a:srgbClr val="231F20"/>
                </a:solidFill>
                <a:latin typeface="Calibri Light"/>
                <a:cs typeface="Calibri Light"/>
              </a:rPr>
              <a:t>on </a:t>
            </a:r>
            <a:r>
              <a:rPr lang="en-AU" sz="2000">
                <a:solidFill>
                  <a:srgbClr val="231F20"/>
                </a:solidFill>
                <a:latin typeface="Calibri Light"/>
                <a:cs typeface="Calibri Light"/>
              </a:rPr>
              <a:t>the </a:t>
            </a:r>
            <a:r>
              <a:rPr lang="en-AU" sz="2000" spc="-12">
                <a:solidFill>
                  <a:srgbClr val="231F20"/>
                </a:solidFill>
                <a:latin typeface="Calibri Light"/>
                <a:cs typeface="Calibri Light"/>
              </a:rPr>
              <a:t>stereotype </a:t>
            </a:r>
            <a:r>
              <a:rPr lang="en-AU" sz="2000">
                <a:solidFill>
                  <a:srgbClr val="231F20"/>
                </a:solidFill>
                <a:latin typeface="Calibri Light"/>
                <a:cs typeface="Calibri Light"/>
              </a:rPr>
              <a:t>and </a:t>
            </a:r>
            <a:r>
              <a:rPr lang="en-AU" sz="2000" spc="-12">
                <a:solidFill>
                  <a:srgbClr val="231F20"/>
                </a:solidFill>
                <a:latin typeface="Calibri Light"/>
                <a:cs typeface="Calibri Light"/>
              </a:rPr>
              <a:t>expectation </a:t>
            </a:r>
            <a:r>
              <a:rPr lang="en-AU" sz="2000" spc="-4">
                <a:solidFill>
                  <a:srgbClr val="231F20"/>
                </a:solidFill>
                <a:latin typeface="Calibri Light"/>
                <a:cs typeface="Calibri Light"/>
              </a:rPr>
              <a:t>that </a:t>
            </a:r>
            <a:r>
              <a:rPr lang="en-AU" sz="2000" spc="-329">
                <a:solidFill>
                  <a:srgbClr val="231F20"/>
                </a:solidFill>
                <a:latin typeface="Calibri Light"/>
                <a:cs typeface="Calibri Light"/>
              </a:rPr>
              <a:t> </a:t>
            </a:r>
            <a:r>
              <a:rPr lang="en-AU" sz="2000" spc="-8">
                <a:solidFill>
                  <a:srgbClr val="231F20"/>
                </a:solidFill>
                <a:latin typeface="Calibri Light"/>
                <a:cs typeface="Calibri Light"/>
              </a:rPr>
              <a:t>women </a:t>
            </a:r>
            <a:r>
              <a:rPr lang="en-AU" sz="2000">
                <a:solidFill>
                  <a:srgbClr val="231F20"/>
                </a:solidFill>
                <a:latin typeface="Calibri Light"/>
                <a:cs typeface="Calibri Light"/>
              </a:rPr>
              <a:t>will be</a:t>
            </a:r>
            <a:r>
              <a:rPr lang="en-AU" sz="2000" spc="-4">
                <a:solidFill>
                  <a:srgbClr val="231F20"/>
                </a:solidFill>
                <a:latin typeface="Calibri Light"/>
                <a:cs typeface="Calibri Light"/>
              </a:rPr>
              <a:t> </a:t>
            </a:r>
            <a:r>
              <a:rPr lang="en-AU" sz="2000">
                <a:solidFill>
                  <a:srgbClr val="231F20"/>
                </a:solidFill>
                <a:latin typeface="Calibri Light"/>
                <a:cs typeface="Calibri Light"/>
              </a:rPr>
              <a:t>the </a:t>
            </a:r>
            <a:r>
              <a:rPr lang="en-AU" sz="2000" spc="-4">
                <a:solidFill>
                  <a:srgbClr val="231F20"/>
                </a:solidFill>
                <a:latin typeface="Calibri Light"/>
                <a:cs typeface="Calibri Light"/>
              </a:rPr>
              <a:t>main </a:t>
            </a:r>
            <a:r>
              <a:rPr lang="en-AU" sz="2000" spc="-8">
                <a:solidFill>
                  <a:srgbClr val="231F20"/>
                </a:solidFill>
                <a:latin typeface="Calibri Light"/>
                <a:cs typeface="Calibri Light"/>
              </a:rPr>
              <a:t>family</a:t>
            </a:r>
            <a:r>
              <a:rPr lang="en-AU" sz="2000" spc="-4">
                <a:solidFill>
                  <a:srgbClr val="231F20"/>
                </a:solidFill>
                <a:latin typeface="Calibri Light"/>
                <a:cs typeface="Calibri Light"/>
              </a:rPr>
              <a:t> </a:t>
            </a:r>
            <a:r>
              <a:rPr lang="en-AU" sz="2000" spc="-25">
                <a:solidFill>
                  <a:srgbClr val="231F20"/>
                </a:solidFill>
                <a:latin typeface="Calibri Light"/>
                <a:cs typeface="Calibri Light"/>
              </a:rPr>
              <a:t>caregiver.</a:t>
            </a:r>
            <a:endParaRPr lang="en-AU" sz="2000">
              <a:latin typeface="Calibri Light"/>
              <a:cs typeface="Calibri Light"/>
            </a:endParaRP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Intersection of racism and sexism can result in specific stereotypes – e.g. Black women as masculine, or Asian men as effeminate</a:t>
            </a: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People with a disability are often penalised when expressing their sexuality and gender identity</a:t>
            </a:r>
          </a:p>
          <a:p>
            <a:pPr marL="296333" indent="-285750">
              <a:spcBef>
                <a:spcPts val="83"/>
              </a:spcBef>
              <a:buClr>
                <a:schemeClr val="accent4">
                  <a:lumMod val="75000"/>
                </a:schemeClr>
              </a:buClr>
              <a:buFont typeface="Calibri Light" panose="020F0302020204030204" pitchFamily="34" charset="0"/>
              <a:buChar char="→"/>
            </a:pPr>
            <a:r>
              <a:rPr lang="en-AU" sz="2000">
                <a:solidFill>
                  <a:srgbClr val="231F20"/>
                </a:solidFill>
                <a:latin typeface="Calibri Light"/>
                <a:cs typeface="Calibri Light"/>
              </a:rPr>
              <a:t>Older women are often dismissed and treated as invisible or irrelevant.</a:t>
            </a:r>
            <a:endParaRPr lang="en-AU" sz="2000" spc="-4">
              <a:solidFill>
                <a:srgbClr val="231F20"/>
              </a:solidFill>
              <a:latin typeface="Calibri Light"/>
              <a:cs typeface="Calibri Light"/>
            </a:endParaRPr>
          </a:p>
        </p:txBody>
      </p:sp>
      <p:pic>
        <p:nvPicPr>
          <p:cNvPr id="36" name="Picture 35" descr="A series of photos depicting gender stereotypes.&#10;&#10;A woman dressed in pink, holding pink flowers against a pink background.&#10;&#10;A little girl standing next to a toy kitchen holding a tray of pretend muffins.&#10;&#10;A little boy with a shaved head and not wearing a shirt, holding a stance like a martial artist.&#10;&#10;The cover of a magazine called Men's Health profiling a young Asian man who is topless.&#10;&#10;An illustration of a strong man holding a beer with overlaying text 'tough guy name generator'.&#10;&#10;A woman dressed in evening wear with her head back by a masculine hand being held around her throat and the other hand pouring whiskey into her mouth in a seductive manner.&#10;&#10;&#10;">
            <a:extLst>
              <a:ext uri="{FF2B5EF4-FFF2-40B4-BE49-F238E27FC236}">
                <a16:creationId xmlns:a16="http://schemas.microsoft.com/office/drawing/2014/main" id="{DCD0854E-F26E-42FB-9FB6-86B54408791D}"/>
              </a:ext>
            </a:extLst>
          </p:cNvPr>
          <p:cNvPicPr>
            <a:picLocks noChangeAspect="1"/>
          </p:cNvPicPr>
          <p:nvPr/>
        </p:nvPicPr>
        <p:blipFill>
          <a:blip r:embed="rId3"/>
          <a:stretch>
            <a:fillRect/>
          </a:stretch>
        </p:blipFill>
        <p:spPr>
          <a:xfrm>
            <a:off x="6258007" y="3896783"/>
            <a:ext cx="1962421" cy="2570771"/>
          </a:xfrm>
          <a:prstGeom prst="rect">
            <a:avLst/>
          </a:prstGeom>
        </p:spPr>
      </p:pic>
      <p:pic>
        <p:nvPicPr>
          <p:cNvPr id="37" name="Picture 36">
            <a:extLst>
              <a:ext uri="{FF2B5EF4-FFF2-40B4-BE49-F238E27FC236}">
                <a16:creationId xmlns:a16="http://schemas.microsoft.com/office/drawing/2014/main" id="{1C690353-48A5-4614-A064-A95CD68DB22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802044" y="2089318"/>
            <a:ext cx="3309611" cy="1867371"/>
          </a:xfrm>
          <a:prstGeom prst="rect">
            <a:avLst/>
          </a:prstGeom>
        </p:spPr>
      </p:pic>
      <p:pic>
        <p:nvPicPr>
          <p:cNvPr id="38" name="Picture 37">
            <a:extLst>
              <a:ext uri="{FF2B5EF4-FFF2-40B4-BE49-F238E27FC236}">
                <a16:creationId xmlns:a16="http://schemas.microsoft.com/office/drawing/2014/main" id="{2F3FF3E6-2607-431E-8410-B3254E2D483A}"/>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146890" y="3956690"/>
            <a:ext cx="2294804" cy="2437832"/>
          </a:xfrm>
          <a:prstGeom prst="rect">
            <a:avLst/>
          </a:prstGeom>
        </p:spPr>
      </p:pic>
      <p:pic>
        <p:nvPicPr>
          <p:cNvPr id="39" name="Picture 38">
            <a:extLst>
              <a:ext uri="{FF2B5EF4-FFF2-40B4-BE49-F238E27FC236}">
                <a16:creationId xmlns:a16="http://schemas.microsoft.com/office/drawing/2014/main" id="{979B7B9F-2B29-4E25-B024-59DCED1EAB14}"/>
              </a:ext>
              <a:ext uri="{C183D7F6-B498-43B3-948B-1728B52AA6E4}">
                <adec:decorative xmlns:adec="http://schemas.microsoft.com/office/drawing/2017/decorative" val="1"/>
              </a:ext>
            </a:extLst>
          </p:cNvPr>
          <p:cNvPicPr>
            <a:picLocks noChangeAspect="1"/>
          </p:cNvPicPr>
          <p:nvPr/>
        </p:nvPicPr>
        <p:blipFill rotWithShape="1">
          <a:blip r:embed="rId6"/>
          <a:srcRect l="21021"/>
          <a:stretch/>
        </p:blipFill>
        <p:spPr>
          <a:xfrm>
            <a:off x="6258006" y="2079082"/>
            <a:ext cx="2364297" cy="1877607"/>
          </a:xfrm>
          <a:prstGeom prst="rect">
            <a:avLst/>
          </a:prstGeom>
        </p:spPr>
      </p:pic>
      <p:pic>
        <p:nvPicPr>
          <p:cNvPr id="40" name="Picture 2">
            <a:extLst>
              <a:ext uri="{FF2B5EF4-FFF2-40B4-BE49-F238E27FC236}">
                <a16:creationId xmlns:a16="http://schemas.microsoft.com/office/drawing/2014/main" id="{0A8F4E9A-A6A1-4579-9DA6-48F544021129}"/>
              </a:ex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456" y="2079084"/>
            <a:ext cx="1789115" cy="187760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DD82ABE-A487-4ABD-A480-668EF5663013}"/>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10292501" y="3956687"/>
            <a:ext cx="1920880" cy="24378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a:t>CHALLENGING</a:t>
            </a:r>
            <a:r>
              <a:rPr spc="-54"/>
              <a:t> </a:t>
            </a:r>
            <a:r>
              <a:rPr spc="-12"/>
              <a:t>CONTENT</a:t>
            </a:r>
          </a:p>
        </p:txBody>
      </p:sp>
      <p:sp>
        <p:nvSpPr>
          <p:cNvPr id="17" name="object 6">
            <a:extLst>
              <a:ext uri="{FF2B5EF4-FFF2-40B4-BE49-F238E27FC236}">
                <a16:creationId xmlns:a16="http://schemas.microsoft.com/office/drawing/2014/main" id="{A49E7768-3F40-4F4B-A3C5-CECCF7800A4C}"/>
              </a:ext>
            </a:extLst>
          </p:cNvPr>
          <p:cNvSpPr txBox="1"/>
          <p:nvPr/>
        </p:nvSpPr>
        <p:spPr>
          <a:xfrm>
            <a:off x="666749" y="1561042"/>
            <a:ext cx="3915835" cy="4770964"/>
          </a:xfrm>
          <a:prstGeom prst="rect">
            <a:avLst/>
          </a:prstGeom>
        </p:spPr>
        <p:txBody>
          <a:bodyPr vert="horz" wrap="square" lIns="0" tIns="10583" rIns="0" bIns="0" rtlCol="0">
            <a:spAutoFit/>
          </a:bodyPr>
          <a:lstStyle/>
          <a:p>
            <a:pPr marL="10583" marR="4233">
              <a:spcBef>
                <a:spcPts val="83"/>
              </a:spcBef>
            </a:pPr>
            <a:r>
              <a:rPr spc="-8">
                <a:solidFill>
                  <a:srgbClr val="231F20"/>
                </a:solidFill>
                <a:latin typeface="Calibri Light"/>
                <a:cs typeface="Calibri Light"/>
              </a:rPr>
              <a:t>Gendered </a:t>
            </a:r>
            <a:r>
              <a:rPr spc="-4">
                <a:solidFill>
                  <a:srgbClr val="231F20"/>
                </a:solidFill>
                <a:latin typeface="Calibri Light"/>
                <a:cs typeface="Calibri Light"/>
              </a:rPr>
              <a:t>discrimination </a:t>
            </a:r>
            <a:r>
              <a:rPr>
                <a:solidFill>
                  <a:srgbClr val="231F20"/>
                </a:solidFill>
                <a:latin typeface="Calibri Light"/>
                <a:cs typeface="Calibri Light"/>
              </a:rPr>
              <a:t>and violence is </a:t>
            </a:r>
            <a:r>
              <a:rPr spc="4">
                <a:solidFill>
                  <a:srgbClr val="231F20"/>
                </a:solidFill>
                <a:latin typeface="Calibri Light"/>
                <a:cs typeface="Calibri Light"/>
              </a:rPr>
              <a:t> </a:t>
            </a:r>
            <a:r>
              <a:rPr spc="-8">
                <a:solidFill>
                  <a:srgbClr val="231F20"/>
                </a:solidFill>
                <a:latin typeface="Calibri Light"/>
                <a:cs typeface="Calibri Light"/>
              </a:rPr>
              <a:t>common. </a:t>
            </a:r>
            <a:r>
              <a:rPr spc="-29">
                <a:solidFill>
                  <a:srgbClr val="231F20"/>
                </a:solidFill>
                <a:latin typeface="Calibri Light"/>
                <a:cs typeface="Calibri Light"/>
              </a:rPr>
              <a:t>We</a:t>
            </a:r>
            <a:r>
              <a:rPr spc="-4">
                <a:solidFill>
                  <a:srgbClr val="231F20"/>
                </a:solidFill>
                <a:latin typeface="Calibri Light"/>
                <a:cs typeface="Calibri Light"/>
              </a:rPr>
              <a:t> </a:t>
            </a:r>
            <a:r>
              <a:rPr spc="-8">
                <a:solidFill>
                  <a:srgbClr val="231F20"/>
                </a:solidFill>
                <a:latin typeface="Calibri Light"/>
                <a:cs typeface="Calibri Light"/>
              </a:rPr>
              <a:t>can</a:t>
            </a:r>
            <a:r>
              <a:rPr spc="-4">
                <a:solidFill>
                  <a:srgbClr val="231F20"/>
                </a:solidFill>
                <a:latin typeface="Calibri Light"/>
                <a:cs typeface="Calibri Light"/>
              </a:rPr>
              <a:t> </a:t>
            </a:r>
            <a:r>
              <a:rPr>
                <a:solidFill>
                  <a:srgbClr val="231F20"/>
                </a:solidFill>
                <a:latin typeface="Calibri Light"/>
                <a:cs typeface="Calibri Light"/>
              </a:rPr>
              <a:t>be </a:t>
            </a:r>
            <a:r>
              <a:rPr spc="-4">
                <a:solidFill>
                  <a:srgbClr val="231F20"/>
                </a:solidFill>
                <a:latin typeface="Calibri Light"/>
                <a:cs typeface="Calibri Light"/>
              </a:rPr>
              <a:t>almost</a:t>
            </a:r>
            <a:r>
              <a:rPr>
                <a:solidFill>
                  <a:srgbClr val="231F20"/>
                </a:solidFill>
                <a:latin typeface="Calibri Light"/>
                <a:cs typeface="Calibri Light"/>
              </a:rPr>
              <a:t> </a:t>
            </a:r>
            <a:r>
              <a:rPr spc="-8">
                <a:solidFill>
                  <a:srgbClr val="231F20"/>
                </a:solidFill>
                <a:latin typeface="Calibri Light"/>
                <a:cs typeface="Calibri Light"/>
              </a:rPr>
              <a:t>certain</a:t>
            </a:r>
            <a:r>
              <a:rPr spc="-4">
                <a:solidFill>
                  <a:srgbClr val="231F20"/>
                </a:solidFill>
                <a:latin typeface="Calibri Light"/>
                <a:cs typeface="Calibri Light"/>
              </a:rPr>
              <a:t> </a:t>
            </a:r>
            <a:r>
              <a:rPr spc="-8">
                <a:solidFill>
                  <a:srgbClr val="231F20"/>
                </a:solidFill>
                <a:latin typeface="Calibri Light"/>
                <a:cs typeface="Calibri Light"/>
              </a:rPr>
              <a:t>that</a:t>
            </a:r>
            <a:r>
              <a:rPr>
                <a:solidFill>
                  <a:srgbClr val="231F20"/>
                </a:solidFill>
                <a:latin typeface="Calibri Light"/>
                <a:cs typeface="Calibri Light"/>
              </a:rPr>
              <a:t> the </a:t>
            </a:r>
            <a:r>
              <a:rPr spc="4">
                <a:solidFill>
                  <a:srgbClr val="231F20"/>
                </a:solidFill>
                <a:latin typeface="Calibri Light"/>
                <a:cs typeface="Calibri Light"/>
              </a:rPr>
              <a:t> </a:t>
            </a:r>
            <a:r>
              <a:rPr>
                <a:solidFill>
                  <a:srgbClr val="231F20"/>
                </a:solidFill>
                <a:latin typeface="Calibri Light"/>
                <a:cs typeface="Calibri Light"/>
              </a:rPr>
              <a:t>issues </a:t>
            </a:r>
            <a:r>
              <a:rPr spc="-8">
                <a:solidFill>
                  <a:srgbClr val="231F20"/>
                </a:solidFill>
                <a:latin typeface="Calibri Light"/>
                <a:cs typeface="Calibri Light"/>
              </a:rPr>
              <a:t>we</a:t>
            </a:r>
            <a:r>
              <a:rPr>
                <a:solidFill>
                  <a:srgbClr val="231F20"/>
                </a:solidFill>
                <a:latin typeface="Calibri Light"/>
                <a:cs typeface="Calibri Light"/>
              </a:rPr>
              <a:t> </a:t>
            </a:r>
            <a:r>
              <a:rPr spc="-8">
                <a:solidFill>
                  <a:srgbClr val="231F20"/>
                </a:solidFill>
                <a:latin typeface="Calibri Light"/>
                <a:cs typeface="Calibri Light"/>
              </a:rPr>
              <a:t>are</a:t>
            </a:r>
            <a:r>
              <a:rPr spc="-4">
                <a:solidFill>
                  <a:srgbClr val="231F20"/>
                </a:solidFill>
                <a:latin typeface="Calibri Light"/>
                <a:cs typeface="Calibri Light"/>
              </a:rPr>
              <a:t> raising</a:t>
            </a:r>
            <a:r>
              <a:rPr spc="4">
                <a:solidFill>
                  <a:srgbClr val="231F20"/>
                </a:solidFill>
                <a:latin typeface="Calibri Light"/>
                <a:cs typeface="Calibri Light"/>
              </a:rPr>
              <a:t> </a:t>
            </a:r>
            <a:r>
              <a:rPr>
                <a:solidFill>
                  <a:srgbClr val="231F20"/>
                </a:solidFill>
                <a:latin typeface="Calibri Light"/>
                <a:cs typeface="Calibri Light"/>
              </a:rPr>
              <a:t>will</a:t>
            </a:r>
            <a:r>
              <a:rPr spc="4">
                <a:solidFill>
                  <a:srgbClr val="231F20"/>
                </a:solidFill>
                <a:latin typeface="Calibri Light"/>
                <a:cs typeface="Calibri Light"/>
              </a:rPr>
              <a:t> </a:t>
            </a:r>
            <a:r>
              <a:rPr>
                <a:solidFill>
                  <a:srgbClr val="231F20"/>
                </a:solidFill>
                <a:latin typeface="Calibri Light"/>
                <a:cs typeface="Calibri Light"/>
              </a:rPr>
              <a:t>be </a:t>
            </a:r>
            <a:r>
              <a:rPr spc="-8">
                <a:solidFill>
                  <a:srgbClr val="231F20"/>
                </a:solidFill>
                <a:latin typeface="Calibri Light"/>
                <a:cs typeface="Calibri Light"/>
              </a:rPr>
              <a:t>directly</a:t>
            </a:r>
            <a:r>
              <a:rPr>
                <a:solidFill>
                  <a:srgbClr val="231F20"/>
                </a:solidFill>
                <a:latin typeface="Calibri Light"/>
                <a:cs typeface="Calibri Light"/>
              </a:rPr>
              <a:t> </a:t>
            </a:r>
            <a:r>
              <a:rPr spc="-12">
                <a:solidFill>
                  <a:srgbClr val="231F20"/>
                </a:solidFill>
                <a:latin typeface="Calibri Light"/>
                <a:cs typeface="Calibri Light"/>
              </a:rPr>
              <a:t>relevant </a:t>
            </a:r>
            <a:r>
              <a:rPr spc="-8">
                <a:solidFill>
                  <a:srgbClr val="231F20"/>
                </a:solidFill>
                <a:latin typeface="Calibri Light"/>
                <a:cs typeface="Calibri Light"/>
              </a:rPr>
              <a:t> to</a:t>
            </a:r>
            <a:r>
              <a:rPr spc="-4">
                <a:solidFill>
                  <a:srgbClr val="231F20"/>
                </a:solidFill>
                <a:latin typeface="Calibri Light"/>
                <a:cs typeface="Calibri Light"/>
              </a:rPr>
              <a:t> </a:t>
            </a:r>
            <a:r>
              <a:rPr>
                <a:solidFill>
                  <a:srgbClr val="231F20"/>
                </a:solidFill>
                <a:latin typeface="Calibri Light"/>
                <a:cs typeface="Calibri Light"/>
              </a:rPr>
              <a:t>some</a:t>
            </a:r>
            <a:r>
              <a:rPr spc="4">
                <a:solidFill>
                  <a:srgbClr val="231F20"/>
                </a:solidFill>
                <a:latin typeface="Calibri Light"/>
                <a:cs typeface="Calibri Light"/>
              </a:rPr>
              <a:t> </a:t>
            </a:r>
            <a:r>
              <a:rPr spc="-4">
                <a:solidFill>
                  <a:srgbClr val="231F20"/>
                </a:solidFill>
                <a:latin typeface="Calibri Light"/>
                <a:cs typeface="Calibri Light"/>
              </a:rPr>
              <a:t>of</a:t>
            </a:r>
            <a:r>
              <a:rPr>
                <a:solidFill>
                  <a:srgbClr val="231F20"/>
                </a:solidFill>
                <a:latin typeface="Calibri Light"/>
                <a:cs typeface="Calibri Light"/>
              </a:rPr>
              <a:t> the</a:t>
            </a:r>
            <a:r>
              <a:rPr spc="4">
                <a:solidFill>
                  <a:srgbClr val="231F20"/>
                </a:solidFill>
                <a:latin typeface="Calibri Light"/>
                <a:cs typeface="Calibri Light"/>
              </a:rPr>
              <a:t> </a:t>
            </a:r>
            <a:r>
              <a:rPr>
                <a:solidFill>
                  <a:srgbClr val="231F20"/>
                </a:solidFill>
                <a:latin typeface="Calibri Light"/>
                <a:cs typeface="Calibri Light"/>
              </a:rPr>
              <a:t>people</a:t>
            </a:r>
            <a:r>
              <a:rPr spc="4">
                <a:solidFill>
                  <a:srgbClr val="231F20"/>
                </a:solidFill>
                <a:latin typeface="Calibri Light"/>
                <a:cs typeface="Calibri Light"/>
              </a:rPr>
              <a:t> </a:t>
            </a:r>
            <a:r>
              <a:rPr>
                <a:solidFill>
                  <a:srgbClr val="231F20"/>
                </a:solidFill>
                <a:latin typeface="Calibri Light"/>
                <a:cs typeface="Calibri Light"/>
              </a:rPr>
              <a:t>in</a:t>
            </a:r>
            <a:r>
              <a:rPr spc="4">
                <a:solidFill>
                  <a:srgbClr val="231F20"/>
                </a:solidFill>
                <a:latin typeface="Calibri Light"/>
                <a:cs typeface="Calibri Light"/>
              </a:rPr>
              <a:t> </a:t>
            </a:r>
            <a:r>
              <a:rPr>
                <a:solidFill>
                  <a:srgbClr val="231F20"/>
                </a:solidFill>
                <a:latin typeface="Calibri Light"/>
                <a:cs typeface="Calibri Light"/>
              </a:rPr>
              <a:t>this</a:t>
            </a:r>
            <a:r>
              <a:rPr spc="4">
                <a:solidFill>
                  <a:srgbClr val="231F20"/>
                </a:solidFill>
                <a:latin typeface="Calibri Light"/>
                <a:cs typeface="Calibri Light"/>
              </a:rPr>
              <a:t> </a:t>
            </a:r>
            <a:r>
              <a:rPr spc="-12">
                <a:solidFill>
                  <a:srgbClr val="231F20"/>
                </a:solidFill>
                <a:latin typeface="Calibri Light"/>
                <a:cs typeface="Calibri Light"/>
              </a:rPr>
              <a:t>room.</a:t>
            </a:r>
            <a:r>
              <a:rPr>
                <a:solidFill>
                  <a:srgbClr val="231F20"/>
                </a:solidFill>
                <a:latin typeface="Calibri Light"/>
                <a:cs typeface="Calibri Light"/>
              </a:rPr>
              <a:t> </a:t>
            </a:r>
            <a:r>
              <a:rPr spc="-4">
                <a:solidFill>
                  <a:srgbClr val="231F20"/>
                </a:solidFill>
                <a:latin typeface="Calibri Light"/>
                <a:cs typeface="Calibri Light"/>
              </a:rPr>
              <a:t>Because </a:t>
            </a:r>
            <a:r>
              <a:rPr>
                <a:solidFill>
                  <a:srgbClr val="231F20"/>
                </a:solidFill>
                <a:latin typeface="Calibri Light"/>
                <a:cs typeface="Calibri Light"/>
              </a:rPr>
              <a:t> </a:t>
            </a:r>
            <a:r>
              <a:rPr spc="-4">
                <a:solidFill>
                  <a:srgbClr val="231F20"/>
                </a:solidFill>
                <a:latin typeface="Calibri Light"/>
                <a:cs typeface="Calibri Light"/>
              </a:rPr>
              <a:t>of </a:t>
            </a:r>
            <a:r>
              <a:rPr>
                <a:solidFill>
                  <a:srgbClr val="231F20"/>
                </a:solidFill>
                <a:latin typeface="Calibri Light"/>
                <a:cs typeface="Calibri Light"/>
              </a:rPr>
              <a:t>this, some people </a:t>
            </a:r>
            <a:r>
              <a:rPr spc="-4">
                <a:solidFill>
                  <a:srgbClr val="231F20"/>
                </a:solidFill>
                <a:latin typeface="Calibri Light"/>
                <a:cs typeface="Calibri Light"/>
              </a:rPr>
              <a:t>might </a:t>
            </a:r>
            <a:r>
              <a:rPr spc="-8">
                <a:solidFill>
                  <a:srgbClr val="231F20"/>
                </a:solidFill>
                <a:latin typeface="Calibri Light"/>
                <a:cs typeface="Calibri Light"/>
              </a:rPr>
              <a:t>find </a:t>
            </a:r>
            <a:r>
              <a:rPr>
                <a:solidFill>
                  <a:srgbClr val="231F20"/>
                </a:solidFill>
                <a:latin typeface="Calibri Light"/>
                <a:cs typeface="Calibri Light"/>
              </a:rPr>
              <a:t>the </a:t>
            </a:r>
            <a:r>
              <a:rPr spc="-12">
                <a:solidFill>
                  <a:srgbClr val="231F20"/>
                </a:solidFill>
                <a:latin typeface="Calibri Light"/>
                <a:cs typeface="Calibri Light"/>
              </a:rPr>
              <a:t>content </a:t>
            </a:r>
            <a:r>
              <a:rPr spc="-8">
                <a:solidFill>
                  <a:srgbClr val="231F20"/>
                </a:solidFill>
                <a:latin typeface="Calibri Light"/>
                <a:cs typeface="Calibri Light"/>
              </a:rPr>
              <a:t> </a:t>
            </a:r>
            <a:r>
              <a:rPr spc="-12">
                <a:solidFill>
                  <a:srgbClr val="231F20"/>
                </a:solidFill>
                <a:latin typeface="Calibri Light"/>
                <a:cs typeface="Calibri Light"/>
              </a:rPr>
              <a:t>confronting</a:t>
            </a:r>
            <a:r>
              <a:rPr spc="-4">
                <a:solidFill>
                  <a:srgbClr val="231F20"/>
                </a:solidFill>
                <a:latin typeface="Calibri Light"/>
                <a:cs typeface="Calibri Light"/>
              </a:rPr>
              <a:t> or triggering. If </a:t>
            </a:r>
            <a:r>
              <a:rPr spc="-8">
                <a:solidFill>
                  <a:srgbClr val="231F20"/>
                </a:solidFill>
                <a:latin typeface="Calibri Light"/>
                <a:cs typeface="Calibri Light"/>
              </a:rPr>
              <a:t>you </a:t>
            </a:r>
            <a:r>
              <a:rPr>
                <a:solidFill>
                  <a:srgbClr val="231F20"/>
                </a:solidFill>
                <a:latin typeface="Calibri Light"/>
                <a:cs typeface="Calibri Light"/>
              </a:rPr>
              <a:t>need </a:t>
            </a:r>
            <a:r>
              <a:rPr spc="-8">
                <a:solidFill>
                  <a:srgbClr val="231F20"/>
                </a:solidFill>
                <a:latin typeface="Calibri Light"/>
                <a:cs typeface="Calibri Light"/>
              </a:rPr>
              <a:t>to</a:t>
            </a:r>
            <a:r>
              <a:rPr spc="-4">
                <a:solidFill>
                  <a:srgbClr val="231F20"/>
                </a:solidFill>
                <a:latin typeface="Calibri Light"/>
                <a:cs typeface="Calibri Light"/>
              </a:rPr>
              <a:t> </a:t>
            </a:r>
            <a:r>
              <a:rPr spc="-21">
                <a:solidFill>
                  <a:srgbClr val="231F20"/>
                </a:solidFill>
                <a:latin typeface="Calibri Light"/>
                <a:cs typeface="Calibri Light"/>
              </a:rPr>
              <a:t>take</a:t>
            </a:r>
            <a:r>
              <a:rPr spc="-4">
                <a:solidFill>
                  <a:srgbClr val="231F20"/>
                </a:solidFill>
                <a:latin typeface="Calibri Light"/>
                <a:cs typeface="Calibri Light"/>
              </a:rPr>
              <a:t> </a:t>
            </a:r>
            <a:r>
              <a:rPr>
                <a:solidFill>
                  <a:srgbClr val="231F20"/>
                </a:solidFill>
                <a:latin typeface="Calibri Light"/>
                <a:cs typeface="Calibri Light"/>
              </a:rPr>
              <a:t>a </a:t>
            </a:r>
            <a:r>
              <a:rPr spc="-329">
                <a:solidFill>
                  <a:srgbClr val="231F20"/>
                </a:solidFill>
                <a:latin typeface="Calibri Light"/>
                <a:cs typeface="Calibri Light"/>
              </a:rPr>
              <a:t> </a:t>
            </a:r>
            <a:r>
              <a:rPr spc="-8">
                <a:solidFill>
                  <a:srgbClr val="231F20"/>
                </a:solidFill>
                <a:latin typeface="Calibri Light"/>
                <a:cs typeface="Calibri Light"/>
              </a:rPr>
              <a:t>break, </a:t>
            </a:r>
            <a:r>
              <a:rPr>
                <a:solidFill>
                  <a:srgbClr val="231F20"/>
                </a:solidFill>
                <a:latin typeface="Calibri Light"/>
                <a:cs typeface="Calibri Light"/>
              </a:rPr>
              <a:t>please do</a:t>
            </a:r>
            <a:r>
              <a:rPr spc="-4">
                <a:solidFill>
                  <a:srgbClr val="231F20"/>
                </a:solidFill>
                <a:latin typeface="Calibri Light"/>
                <a:cs typeface="Calibri Light"/>
              </a:rPr>
              <a:t> </a:t>
            </a:r>
            <a:r>
              <a:rPr>
                <a:solidFill>
                  <a:srgbClr val="231F20"/>
                </a:solidFill>
                <a:latin typeface="Calibri Light"/>
                <a:cs typeface="Calibri Light"/>
              </a:rPr>
              <a:t>so.</a:t>
            </a:r>
            <a:endParaRPr lang="en-AU">
              <a:solidFill>
                <a:srgbClr val="231F20"/>
              </a:solidFill>
              <a:latin typeface="Calibri Light"/>
              <a:cs typeface="Calibri Light"/>
            </a:endParaRPr>
          </a:p>
          <a:p>
            <a:pPr marL="10583" marR="4233">
              <a:spcBef>
                <a:spcPts val="83"/>
              </a:spcBef>
            </a:pPr>
            <a:endParaRPr lang="en-AU">
              <a:solidFill>
                <a:srgbClr val="231F20"/>
              </a:solidFill>
              <a:latin typeface="Calibri Light"/>
              <a:cs typeface="Calibri Light"/>
            </a:endParaRPr>
          </a:p>
          <a:p>
            <a:pPr marL="10583" marR="273568">
              <a:spcBef>
                <a:spcPts val="83"/>
              </a:spcBef>
            </a:pPr>
            <a:r>
              <a:rPr lang="en-AU">
                <a:solidFill>
                  <a:srgbClr val="231F20"/>
                </a:solidFill>
                <a:latin typeface="Calibri Light"/>
                <a:cs typeface="Calibri Light"/>
              </a:rPr>
              <a:t>While</a:t>
            </a:r>
            <a:r>
              <a:rPr lang="en-AU" spc="-12">
                <a:solidFill>
                  <a:srgbClr val="231F20"/>
                </a:solidFill>
                <a:latin typeface="Calibri Light"/>
                <a:cs typeface="Calibri Light"/>
              </a:rPr>
              <a:t> </a:t>
            </a:r>
            <a:r>
              <a:rPr lang="en-AU" spc="-8">
                <a:solidFill>
                  <a:srgbClr val="231F20"/>
                </a:solidFill>
                <a:latin typeface="Calibri Light"/>
                <a:cs typeface="Calibri Light"/>
              </a:rPr>
              <a:t>we</a:t>
            </a:r>
            <a:r>
              <a:rPr lang="en-AU" spc="-12">
                <a:solidFill>
                  <a:srgbClr val="231F20"/>
                </a:solidFill>
                <a:latin typeface="Calibri Light"/>
                <a:cs typeface="Calibri Light"/>
              </a:rPr>
              <a:t> </a:t>
            </a:r>
            <a:r>
              <a:rPr lang="en-AU" spc="-4">
                <a:solidFill>
                  <a:srgbClr val="231F20"/>
                </a:solidFill>
                <a:latin typeface="Calibri Light"/>
                <a:cs typeface="Calibri Light"/>
              </a:rPr>
              <a:t>acknowledge</a:t>
            </a:r>
            <a:r>
              <a:rPr lang="en-AU" spc="-12">
                <a:solidFill>
                  <a:srgbClr val="231F20"/>
                </a:solidFill>
                <a:latin typeface="Calibri Light"/>
                <a:cs typeface="Calibri Light"/>
              </a:rPr>
              <a:t> </a:t>
            </a:r>
            <a:r>
              <a:rPr lang="en-AU">
                <a:solidFill>
                  <a:srgbClr val="231F20"/>
                </a:solidFill>
                <a:latin typeface="Calibri Light"/>
                <a:cs typeface="Calibri Light"/>
              </a:rPr>
              <a:t>and</a:t>
            </a:r>
            <a:r>
              <a:rPr lang="en-AU" spc="-12">
                <a:solidFill>
                  <a:srgbClr val="231F20"/>
                </a:solidFill>
                <a:latin typeface="Calibri Light"/>
                <a:cs typeface="Calibri Light"/>
              </a:rPr>
              <a:t> </a:t>
            </a:r>
            <a:r>
              <a:rPr lang="en-AU">
                <a:solidFill>
                  <a:srgbClr val="231F20"/>
                </a:solidFill>
                <a:latin typeface="Calibri Light"/>
                <a:cs typeface="Calibri Light"/>
              </a:rPr>
              <a:t>support</a:t>
            </a:r>
            <a:r>
              <a:rPr lang="en-AU" spc="-8">
                <a:solidFill>
                  <a:srgbClr val="231F20"/>
                </a:solidFill>
                <a:latin typeface="Calibri Light"/>
                <a:cs typeface="Calibri Light"/>
              </a:rPr>
              <a:t> you,</a:t>
            </a:r>
            <a:r>
              <a:rPr lang="en-AU" spc="-12">
                <a:solidFill>
                  <a:srgbClr val="231F20"/>
                </a:solidFill>
                <a:latin typeface="Calibri Light"/>
                <a:cs typeface="Calibri Light"/>
              </a:rPr>
              <a:t> </a:t>
            </a:r>
            <a:r>
              <a:rPr lang="en-AU">
                <a:solidFill>
                  <a:srgbClr val="231F20"/>
                </a:solidFill>
                <a:latin typeface="Calibri Light"/>
                <a:cs typeface="Calibri Light"/>
              </a:rPr>
              <a:t>this </a:t>
            </a:r>
            <a:r>
              <a:rPr lang="en-AU" spc="-329">
                <a:solidFill>
                  <a:srgbClr val="231F20"/>
                </a:solidFill>
                <a:latin typeface="Calibri Light"/>
                <a:cs typeface="Calibri Light"/>
              </a:rPr>
              <a:t> </a:t>
            </a:r>
            <a:r>
              <a:rPr lang="en-AU">
                <a:solidFill>
                  <a:srgbClr val="231F20"/>
                </a:solidFill>
                <a:latin typeface="Calibri Light"/>
                <a:cs typeface="Calibri Light"/>
              </a:rPr>
              <a:t>is not the place </a:t>
            </a:r>
            <a:r>
              <a:rPr lang="en-AU" spc="-12">
                <a:solidFill>
                  <a:srgbClr val="231F20"/>
                </a:solidFill>
                <a:latin typeface="Calibri Light"/>
                <a:cs typeface="Calibri Light"/>
              </a:rPr>
              <a:t>to reveal </a:t>
            </a:r>
            <a:r>
              <a:rPr lang="en-AU" spc="-4">
                <a:solidFill>
                  <a:srgbClr val="231F20"/>
                </a:solidFill>
                <a:latin typeface="Calibri Light"/>
                <a:cs typeface="Calibri Light"/>
              </a:rPr>
              <a:t>sensitive personal </a:t>
            </a:r>
            <a:r>
              <a:rPr lang="en-AU">
                <a:solidFill>
                  <a:srgbClr val="231F20"/>
                </a:solidFill>
                <a:latin typeface="Calibri Light"/>
                <a:cs typeface="Calibri Light"/>
              </a:rPr>
              <a:t> </a:t>
            </a:r>
            <a:r>
              <a:rPr lang="en-AU" spc="-8">
                <a:solidFill>
                  <a:srgbClr val="231F20"/>
                </a:solidFill>
                <a:latin typeface="Calibri Light"/>
                <a:cs typeface="Calibri Light"/>
              </a:rPr>
              <a:t>information.</a:t>
            </a:r>
            <a:r>
              <a:rPr lang="en-AU" spc="-4">
                <a:solidFill>
                  <a:srgbClr val="231F20"/>
                </a:solidFill>
                <a:latin typeface="Calibri Light"/>
                <a:cs typeface="Calibri Light"/>
              </a:rPr>
              <a:t> If</a:t>
            </a:r>
            <a:r>
              <a:rPr lang="en-AU" spc="-8">
                <a:solidFill>
                  <a:srgbClr val="231F20"/>
                </a:solidFill>
                <a:latin typeface="Calibri Light"/>
                <a:cs typeface="Calibri Light"/>
              </a:rPr>
              <a:t> you </a:t>
            </a:r>
            <a:r>
              <a:rPr lang="en-AU" spc="-12">
                <a:solidFill>
                  <a:srgbClr val="231F20"/>
                </a:solidFill>
                <a:latin typeface="Calibri Light"/>
                <a:cs typeface="Calibri Light"/>
              </a:rPr>
              <a:t>want</a:t>
            </a:r>
            <a:r>
              <a:rPr lang="en-AU" spc="-4">
                <a:solidFill>
                  <a:srgbClr val="231F20"/>
                </a:solidFill>
                <a:latin typeface="Calibri Light"/>
                <a:cs typeface="Calibri Light"/>
              </a:rPr>
              <a:t> </a:t>
            </a:r>
            <a:r>
              <a:rPr lang="en-AU" spc="-8">
                <a:solidFill>
                  <a:srgbClr val="231F20"/>
                </a:solidFill>
                <a:latin typeface="Calibri Light"/>
                <a:cs typeface="Calibri Light"/>
              </a:rPr>
              <a:t>to </a:t>
            </a:r>
            <a:r>
              <a:rPr lang="en-AU">
                <a:solidFill>
                  <a:srgbClr val="231F20"/>
                </a:solidFill>
                <a:latin typeface="Calibri Light"/>
                <a:cs typeface="Calibri Light"/>
              </a:rPr>
              <a:t>seek</a:t>
            </a:r>
            <a:r>
              <a:rPr lang="en-AU" spc="-4">
                <a:solidFill>
                  <a:srgbClr val="231F20"/>
                </a:solidFill>
                <a:latin typeface="Calibri Light"/>
                <a:cs typeface="Calibri Light"/>
              </a:rPr>
              <a:t> </a:t>
            </a:r>
            <a:r>
              <a:rPr lang="en-AU" spc="-8">
                <a:solidFill>
                  <a:srgbClr val="231F20"/>
                </a:solidFill>
                <a:latin typeface="Calibri Light"/>
                <a:cs typeface="Calibri Light"/>
              </a:rPr>
              <a:t>more </a:t>
            </a:r>
            <a:r>
              <a:rPr lang="en-AU">
                <a:solidFill>
                  <a:srgbClr val="231F20"/>
                </a:solidFill>
                <a:latin typeface="Calibri Light"/>
                <a:cs typeface="Calibri Light"/>
              </a:rPr>
              <a:t>help,</a:t>
            </a:r>
            <a:endParaRPr lang="en-AU">
              <a:latin typeface="Calibri Light"/>
              <a:cs typeface="Calibri Light"/>
            </a:endParaRPr>
          </a:p>
          <a:p>
            <a:pPr marL="10583"/>
            <a:r>
              <a:rPr lang="en-AU">
                <a:solidFill>
                  <a:srgbClr val="231F20"/>
                </a:solidFill>
                <a:latin typeface="Calibri Light"/>
                <a:cs typeface="Calibri Light"/>
              </a:rPr>
              <a:t>please</a:t>
            </a:r>
            <a:r>
              <a:rPr lang="en-AU" spc="-8">
                <a:solidFill>
                  <a:srgbClr val="231F20"/>
                </a:solidFill>
                <a:latin typeface="Calibri Light"/>
                <a:cs typeface="Calibri Light"/>
              </a:rPr>
              <a:t> </a:t>
            </a:r>
            <a:r>
              <a:rPr lang="en-AU">
                <a:solidFill>
                  <a:srgbClr val="231F20"/>
                </a:solidFill>
                <a:latin typeface="Calibri Light"/>
                <a:cs typeface="Calibri Light"/>
              </a:rPr>
              <a:t>see</a:t>
            </a:r>
            <a:r>
              <a:rPr lang="en-AU" spc="-8">
                <a:solidFill>
                  <a:srgbClr val="231F20"/>
                </a:solidFill>
                <a:latin typeface="Calibri Light"/>
                <a:cs typeface="Calibri Light"/>
              </a:rPr>
              <a:t> </a:t>
            </a:r>
            <a:r>
              <a:rPr lang="en-AU">
                <a:solidFill>
                  <a:srgbClr val="231F20"/>
                </a:solidFill>
                <a:latin typeface="Calibri Light"/>
                <a:cs typeface="Calibri Light"/>
              </a:rPr>
              <a:t>the</a:t>
            </a:r>
            <a:r>
              <a:rPr lang="en-AU" spc="-4">
                <a:solidFill>
                  <a:srgbClr val="231F20"/>
                </a:solidFill>
                <a:latin typeface="Calibri Light"/>
                <a:cs typeface="Calibri Light"/>
              </a:rPr>
              <a:t> </a:t>
            </a:r>
            <a:r>
              <a:rPr lang="en-AU" spc="-8">
                <a:solidFill>
                  <a:srgbClr val="231F20"/>
                </a:solidFill>
                <a:latin typeface="Calibri Light"/>
                <a:cs typeface="Calibri Light"/>
              </a:rPr>
              <a:t>resources</a:t>
            </a:r>
            <a:r>
              <a:rPr lang="en-AU" spc="-12">
                <a:solidFill>
                  <a:srgbClr val="231F20"/>
                </a:solidFill>
                <a:latin typeface="Calibri Light"/>
                <a:cs typeface="Calibri Light"/>
              </a:rPr>
              <a:t> </a:t>
            </a:r>
            <a:r>
              <a:rPr lang="en-AU" spc="-8">
                <a:solidFill>
                  <a:srgbClr val="231F20"/>
                </a:solidFill>
                <a:latin typeface="Calibri Light"/>
                <a:cs typeface="Calibri Light"/>
              </a:rPr>
              <a:t>listed</a:t>
            </a:r>
            <a:r>
              <a:rPr lang="en-AU" spc="-12">
                <a:solidFill>
                  <a:srgbClr val="231F20"/>
                </a:solidFill>
                <a:latin typeface="Calibri Light"/>
                <a:cs typeface="Calibri Light"/>
              </a:rPr>
              <a:t> </a:t>
            </a:r>
            <a:r>
              <a:rPr lang="en-AU" spc="-4">
                <a:solidFill>
                  <a:srgbClr val="231F20"/>
                </a:solidFill>
                <a:latin typeface="Calibri Light"/>
                <a:cs typeface="Calibri Light"/>
              </a:rPr>
              <a:t>on</a:t>
            </a:r>
            <a:r>
              <a:rPr lang="en-AU" spc="-8">
                <a:solidFill>
                  <a:srgbClr val="231F20"/>
                </a:solidFill>
                <a:latin typeface="Calibri Light"/>
                <a:cs typeface="Calibri Light"/>
              </a:rPr>
              <a:t> </a:t>
            </a:r>
            <a:r>
              <a:rPr lang="en-AU">
                <a:solidFill>
                  <a:srgbClr val="231F20"/>
                </a:solidFill>
                <a:latin typeface="Calibri Light"/>
                <a:cs typeface="Calibri Light"/>
              </a:rPr>
              <a:t>the</a:t>
            </a:r>
            <a:r>
              <a:rPr lang="en-AU" spc="-8">
                <a:solidFill>
                  <a:srgbClr val="231F20"/>
                </a:solidFill>
                <a:latin typeface="Calibri Light"/>
                <a:cs typeface="Calibri Light"/>
              </a:rPr>
              <a:t> next </a:t>
            </a:r>
            <a:r>
              <a:rPr lang="en-AU">
                <a:solidFill>
                  <a:srgbClr val="231F20"/>
                </a:solidFill>
                <a:latin typeface="Calibri Light"/>
                <a:cs typeface="Calibri Light"/>
              </a:rPr>
              <a:t>slide.</a:t>
            </a:r>
          </a:p>
          <a:p>
            <a:pPr marL="10583" marR="4233">
              <a:spcBef>
                <a:spcPts val="83"/>
              </a:spcBef>
            </a:pPr>
            <a:endParaRPr lang="en-AU">
              <a:solidFill>
                <a:srgbClr val="231F20"/>
              </a:solidFill>
              <a:latin typeface="Calibri Light"/>
              <a:cs typeface="Calibri Light"/>
            </a:endParaRPr>
          </a:p>
          <a:p>
            <a:pPr marL="10583" marR="4233">
              <a:spcBef>
                <a:spcPts val="83"/>
              </a:spcBef>
            </a:pPr>
            <a:endParaRPr lang="en-AU">
              <a:latin typeface="Calibri Light"/>
              <a:cs typeface="Calibri Light"/>
            </a:endParaRPr>
          </a:p>
        </p:txBody>
      </p:sp>
      <p:sp>
        <p:nvSpPr>
          <p:cNvPr id="20" name="object 9">
            <a:extLst>
              <a:ext uri="{FF2B5EF4-FFF2-40B4-BE49-F238E27FC236}">
                <a16:creationId xmlns:a16="http://schemas.microsoft.com/office/drawing/2014/main" id="{5E3A207D-E8DE-4BD6-B57A-026886285A8A}"/>
              </a:ext>
            </a:extLst>
          </p:cNvPr>
          <p:cNvSpPr txBox="1"/>
          <p:nvPr/>
        </p:nvSpPr>
        <p:spPr>
          <a:xfrm>
            <a:off x="6095999" y="1561042"/>
            <a:ext cx="3915834" cy="4506789"/>
          </a:xfrm>
          <a:prstGeom prst="rect">
            <a:avLst/>
          </a:prstGeom>
        </p:spPr>
        <p:txBody>
          <a:bodyPr vert="horz" wrap="square" lIns="0" tIns="10583" rIns="0" bIns="0" rtlCol="0">
            <a:spAutoFit/>
          </a:bodyPr>
          <a:lstStyle/>
          <a:p>
            <a:pPr marL="10583" marR="4233">
              <a:spcBef>
                <a:spcPts val="83"/>
              </a:spcBef>
            </a:pPr>
            <a:r>
              <a:rPr lang="en-AU" spc="-4">
                <a:solidFill>
                  <a:srgbClr val="231F20"/>
                </a:solidFill>
                <a:latin typeface="Calibri Light"/>
                <a:cs typeface="Calibri Light"/>
              </a:rPr>
              <a:t>Violence</a:t>
            </a:r>
            <a:r>
              <a:rPr lang="en-AU" spc="-12">
                <a:solidFill>
                  <a:srgbClr val="231F20"/>
                </a:solidFill>
                <a:latin typeface="Calibri Light"/>
                <a:cs typeface="Calibri Light"/>
              </a:rPr>
              <a:t> </a:t>
            </a:r>
            <a:r>
              <a:rPr lang="en-AU" spc="-8">
                <a:solidFill>
                  <a:srgbClr val="231F20"/>
                </a:solidFill>
                <a:latin typeface="Calibri Light"/>
                <a:cs typeface="Calibri Light"/>
              </a:rPr>
              <a:t>against women </a:t>
            </a:r>
            <a:r>
              <a:rPr lang="en-AU">
                <a:solidFill>
                  <a:srgbClr val="231F20"/>
                </a:solidFill>
                <a:latin typeface="Calibri Light"/>
                <a:cs typeface="Calibri Light"/>
              </a:rPr>
              <a:t>is</a:t>
            </a:r>
            <a:r>
              <a:rPr lang="en-AU" spc="-8">
                <a:solidFill>
                  <a:srgbClr val="231F20"/>
                </a:solidFill>
                <a:latin typeface="Calibri Light"/>
                <a:cs typeface="Calibri Light"/>
              </a:rPr>
              <a:t> </a:t>
            </a:r>
            <a:r>
              <a:rPr lang="en-AU">
                <a:solidFill>
                  <a:srgbClr val="231F20"/>
                </a:solidFill>
                <a:latin typeface="Calibri Light"/>
                <a:cs typeface="Calibri Light"/>
              </a:rPr>
              <a:t>not</a:t>
            </a:r>
            <a:r>
              <a:rPr lang="en-AU" spc="-4">
                <a:solidFill>
                  <a:srgbClr val="231F20"/>
                </a:solidFill>
                <a:latin typeface="Calibri Light"/>
                <a:cs typeface="Calibri Light"/>
              </a:rPr>
              <a:t> </a:t>
            </a:r>
            <a:r>
              <a:rPr lang="en-AU">
                <a:solidFill>
                  <a:srgbClr val="231F20"/>
                </a:solidFill>
                <a:latin typeface="Calibri Light"/>
                <a:cs typeface="Calibri Light"/>
              </a:rPr>
              <a:t>a</a:t>
            </a:r>
            <a:r>
              <a:rPr lang="en-AU" spc="-8">
                <a:solidFill>
                  <a:srgbClr val="231F20"/>
                </a:solidFill>
                <a:latin typeface="Calibri Light"/>
                <a:cs typeface="Calibri Light"/>
              </a:rPr>
              <a:t> </a:t>
            </a:r>
            <a:r>
              <a:rPr lang="en-AU" spc="-21">
                <a:solidFill>
                  <a:srgbClr val="231F20"/>
                </a:solidFill>
                <a:latin typeface="Calibri Light"/>
                <a:cs typeface="Calibri Light"/>
              </a:rPr>
              <a:t>women’s</a:t>
            </a:r>
            <a:r>
              <a:rPr lang="en-AU" spc="-8">
                <a:solidFill>
                  <a:srgbClr val="231F20"/>
                </a:solidFill>
                <a:latin typeface="Calibri Light"/>
                <a:cs typeface="Calibri Light"/>
              </a:rPr>
              <a:t> </a:t>
            </a:r>
            <a:r>
              <a:rPr lang="en-AU">
                <a:solidFill>
                  <a:srgbClr val="231F20"/>
                </a:solidFill>
                <a:latin typeface="Calibri Light"/>
                <a:cs typeface="Calibri Light"/>
              </a:rPr>
              <a:t>issue.</a:t>
            </a:r>
            <a:endParaRPr lang="en-AU">
              <a:latin typeface="Calibri Light"/>
              <a:cs typeface="Calibri Light"/>
            </a:endParaRPr>
          </a:p>
          <a:p>
            <a:pPr marL="10583" marR="4233">
              <a:spcBef>
                <a:spcPts val="83"/>
              </a:spcBef>
            </a:pPr>
            <a:endParaRPr lang="en-AU" spc="-4">
              <a:solidFill>
                <a:srgbClr val="231F20"/>
              </a:solidFill>
              <a:latin typeface="Calibri Light"/>
              <a:cs typeface="Calibri Light"/>
            </a:endParaRPr>
          </a:p>
          <a:p>
            <a:pPr marL="10583" marR="4233">
              <a:spcBef>
                <a:spcPts val="83"/>
              </a:spcBef>
            </a:pPr>
            <a:r>
              <a:rPr spc="-4">
                <a:solidFill>
                  <a:srgbClr val="231F20"/>
                </a:solidFill>
                <a:latin typeface="Calibri Light"/>
                <a:cs typeface="Calibri Light"/>
              </a:rPr>
              <a:t>It </a:t>
            </a:r>
            <a:r>
              <a:rPr>
                <a:solidFill>
                  <a:srgbClr val="231F20"/>
                </a:solidFill>
                <a:latin typeface="Calibri Light"/>
                <a:cs typeface="Calibri Light"/>
              </a:rPr>
              <a:t>is an </a:t>
            </a:r>
            <a:r>
              <a:rPr spc="-8">
                <a:solidFill>
                  <a:srgbClr val="231F20"/>
                </a:solidFill>
                <a:latin typeface="Calibri Light"/>
                <a:cs typeface="Calibri Light"/>
              </a:rPr>
              <a:t>important </a:t>
            </a:r>
            <a:r>
              <a:rPr>
                <a:solidFill>
                  <a:srgbClr val="231F20"/>
                </a:solidFill>
                <a:latin typeface="Calibri Light"/>
                <a:cs typeface="Calibri Light"/>
              </a:rPr>
              <a:t>social issue and </a:t>
            </a:r>
            <a:r>
              <a:rPr spc="-4">
                <a:solidFill>
                  <a:srgbClr val="231F20"/>
                </a:solidFill>
                <a:latin typeface="Calibri Light"/>
                <a:cs typeface="Calibri Light"/>
              </a:rPr>
              <a:t>men </a:t>
            </a:r>
            <a:r>
              <a:rPr>
                <a:solidFill>
                  <a:srgbClr val="231F20"/>
                </a:solidFill>
                <a:latin typeface="Calibri Light"/>
                <a:cs typeface="Calibri Light"/>
              </a:rPr>
              <a:t>and </a:t>
            </a:r>
            <a:r>
              <a:rPr spc="4">
                <a:solidFill>
                  <a:srgbClr val="231F20"/>
                </a:solidFill>
                <a:latin typeface="Calibri Light"/>
                <a:cs typeface="Calibri Light"/>
              </a:rPr>
              <a:t> </a:t>
            </a:r>
            <a:r>
              <a:rPr spc="-8">
                <a:solidFill>
                  <a:srgbClr val="231F20"/>
                </a:solidFill>
                <a:latin typeface="Calibri Light"/>
                <a:cs typeface="Calibri Light"/>
              </a:rPr>
              <a:t>women can</a:t>
            </a:r>
            <a:r>
              <a:rPr spc="-4">
                <a:solidFill>
                  <a:srgbClr val="231F20"/>
                </a:solidFill>
                <a:latin typeface="Calibri Light"/>
                <a:cs typeface="Calibri Light"/>
              </a:rPr>
              <a:t> </a:t>
            </a:r>
            <a:r>
              <a:rPr>
                <a:solidFill>
                  <a:srgbClr val="231F20"/>
                </a:solidFill>
                <a:latin typeface="Calibri Light"/>
                <a:cs typeface="Calibri Light"/>
              </a:rPr>
              <a:t>and should</a:t>
            </a:r>
            <a:r>
              <a:rPr spc="-4">
                <a:solidFill>
                  <a:srgbClr val="231F20"/>
                </a:solidFill>
                <a:latin typeface="Calibri Light"/>
                <a:cs typeface="Calibri Light"/>
              </a:rPr>
              <a:t> </a:t>
            </a:r>
            <a:r>
              <a:rPr spc="-12">
                <a:solidFill>
                  <a:srgbClr val="231F20"/>
                </a:solidFill>
                <a:latin typeface="Calibri Light"/>
                <a:cs typeface="Calibri Light"/>
              </a:rPr>
              <a:t>play</a:t>
            </a:r>
            <a:r>
              <a:rPr>
                <a:solidFill>
                  <a:srgbClr val="231F20"/>
                </a:solidFill>
                <a:latin typeface="Calibri Light"/>
                <a:cs typeface="Calibri Light"/>
              </a:rPr>
              <a:t> a</a:t>
            </a:r>
            <a:r>
              <a:rPr spc="-4">
                <a:solidFill>
                  <a:srgbClr val="231F20"/>
                </a:solidFill>
                <a:latin typeface="Calibri Light"/>
                <a:cs typeface="Calibri Light"/>
              </a:rPr>
              <a:t> positive</a:t>
            </a:r>
            <a:r>
              <a:rPr spc="-8">
                <a:solidFill>
                  <a:srgbClr val="231F20"/>
                </a:solidFill>
                <a:latin typeface="Calibri Light"/>
                <a:cs typeface="Calibri Light"/>
              </a:rPr>
              <a:t> </a:t>
            </a:r>
            <a:r>
              <a:rPr spc="-12">
                <a:solidFill>
                  <a:srgbClr val="231F20"/>
                </a:solidFill>
                <a:latin typeface="Calibri Light"/>
                <a:cs typeface="Calibri Light"/>
              </a:rPr>
              <a:t>role</a:t>
            </a:r>
            <a:r>
              <a:rPr spc="-4">
                <a:solidFill>
                  <a:srgbClr val="231F20"/>
                </a:solidFill>
                <a:latin typeface="Calibri Light"/>
                <a:cs typeface="Calibri Light"/>
              </a:rPr>
              <a:t> </a:t>
            </a:r>
            <a:r>
              <a:rPr spc="-8">
                <a:solidFill>
                  <a:srgbClr val="231F20"/>
                </a:solidFill>
                <a:latin typeface="Calibri Light"/>
                <a:cs typeface="Calibri Light"/>
              </a:rPr>
              <a:t>to </a:t>
            </a:r>
            <a:r>
              <a:rPr spc="-4">
                <a:solidFill>
                  <a:srgbClr val="231F20"/>
                </a:solidFill>
                <a:latin typeface="Calibri Light"/>
                <a:cs typeface="Calibri Light"/>
              </a:rPr>
              <a:t> </a:t>
            </a:r>
            <a:r>
              <a:rPr spc="-12">
                <a:solidFill>
                  <a:srgbClr val="231F20"/>
                </a:solidFill>
                <a:latin typeface="Calibri Light"/>
                <a:cs typeface="Calibri Light"/>
              </a:rPr>
              <a:t>prevent</a:t>
            </a:r>
            <a:r>
              <a:rPr spc="-4">
                <a:solidFill>
                  <a:srgbClr val="231F20"/>
                </a:solidFill>
                <a:latin typeface="Calibri Light"/>
                <a:cs typeface="Calibri Light"/>
              </a:rPr>
              <a:t> </a:t>
            </a:r>
            <a:r>
              <a:rPr>
                <a:solidFill>
                  <a:srgbClr val="231F20"/>
                </a:solidFill>
                <a:latin typeface="Calibri Light"/>
                <a:cs typeface="Calibri Light"/>
              </a:rPr>
              <a:t>it.</a:t>
            </a:r>
            <a:r>
              <a:rPr spc="-4">
                <a:solidFill>
                  <a:srgbClr val="231F20"/>
                </a:solidFill>
                <a:latin typeface="Calibri Light"/>
                <a:cs typeface="Calibri Light"/>
              </a:rPr>
              <a:t> </a:t>
            </a:r>
            <a:r>
              <a:rPr spc="-8">
                <a:solidFill>
                  <a:srgbClr val="231F20"/>
                </a:solidFill>
                <a:latin typeface="Calibri Light"/>
                <a:cs typeface="Calibri Light"/>
              </a:rPr>
              <a:t>Most</a:t>
            </a:r>
            <a:r>
              <a:rPr>
                <a:solidFill>
                  <a:srgbClr val="231F20"/>
                </a:solidFill>
                <a:latin typeface="Calibri Light"/>
                <a:cs typeface="Calibri Light"/>
              </a:rPr>
              <a:t> </a:t>
            </a:r>
            <a:r>
              <a:rPr spc="-4">
                <a:solidFill>
                  <a:srgbClr val="231F20"/>
                </a:solidFill>
                <a:latin typeface="Calibri Light"/>
                <a:cs typeface="Calibri Light"/>
              </a:rPr>
              <a:t>men</a:t>
            </a:r>
            <a:r>
              <a:rPr spc="-8">
                <a:solidFill>
                  <a:srgbClr val="231F20"/>
                </a:solidFill>
                <a:latin typeface="Calibri Light"/>
                <a:cs typeface="Calibri Light"/>
              </a:rPr>
              <a:t> are </a:t>
            </a:r>
            <a:r>
              <a:rPr>
                <a:solidFill>
                  <a:srgbClr val="231F20"/>
                </a:solidFill>
                <a:latin typeface="Calibri Light"/>
                <a:cs typeface="Calibri Light"/>
              </a:rPr>
              <a:t>not </a:t>
            </a:r>
            <a:r>
              <a:rPr spc="-4">
                <a:solidFill>
                  <a:srgbClr val="231F20"/>
                </a:solidFill>
                <a:latin typeface="Calibri Light"/>
                <a:cs typeface="Calibri Light"/>
              </a:rPr>
              <a:t>violent. If</a:t>
            </a:r>
            <a:r>
              <a:rPr spc="-8">
                <a:solidFill>
                  <a:srgbClr val="231F20"/>
                </a:solidFill>
                <a:latin typeface="Calibri Light"/>
                <a:cs typeface="Calibri Light"/>
              </a:rPr>
              <a:t> you</a:t>
            </a:r>
            <a:r>
              <a:rPr spc="-4">
                <a:solidFill>
                  <a:srgbClr val="231F20"/>
                </a:solidFill>
                <a:latin typeface="Calibri Light"/>
                <a:cs typeface="Calibri Light"/>
              </a:rPr>
              <a:t> </a:t>
            </a:r>
            <a:r>
              <a:rPr spc="-8">
                <a:solidFill>
                  <a:srgbClr val="231F20"/>
                </a:solidFill>
                <a:latin typeface="Calibri Light"/>
                <a:cs typeface="Calibri Light"/>
              </a:rPr>
              <a:t>are </a:t>
            </a:r>
            <a:r>
              <a:rPr spc="-4">
                <a:solidFill>
                  <a:srgbClr val="231F20"/>
                </a:solidFill>
                <a:latin typeface="Calibri Light"/>
                <a:cs typeface="Calibri Light"/>
              </a:rPr>
              <a:t> </a:t>
            </a:r>
            <a:r>
              <a:rPr>
                <a:solidFill>
                  <a:srgbClr val="231F20"/>
                </a:solidFill>
                <a:latin typeface="Calibri Light"/>
                <a:cs typeface="Calibri Light"/>
              </a:rPr>
              <a:t>not a </a:t>
            </a:r>
            <a:r>
              <a:rPr spc="-4">
                <a:solidFill>
                  <a:srgbClr val="231F20"/>
                </a:solidFill>
                <a:latin typeface="Calibri Light"/>
                <a:cs typeface="Calibri Light"/>
              </a:rPr>
              <a:t>violent man, </a:t>
            </a:r>
            <a:r>
              <a:rPr spc="-8">
                <a:solidFill>
                  <a:srgbClr val="231F20"/>
                </a:solidFill>
                <a:latin typeface="Calibri Light"/>
                <a:cs typeface="Calibri Light"/>
              </a:rPr>
              <a:t>we are </a:t>
            </a:r>
            <a:r>
              <a:rPr>
                <a:solidFill>
                  <a:srgbClr val="231F20"/>
                </a:solidFill>
                <a:latin typeface="Calibri Light"/>
                <a:cs typeface="Calibri Light"/>
              </a:rPr>
              <a:t>not</a:t>
            </a:r>
            <a:r>
              <a:rPr spc="4">
                <a:solidFill>
                  <a:srgbClr val="231F20"/>
                </a:solidFill>
                <a:latin typeface="Calibri Light"/>
                <a:cs typeface="Calibri Light"/>
              </a:rPr>
              <a:t> </a:t>
            </a:r>
            <a:r>
              <a:rPr spc="-4">
                <a:solidFill>
                  <a:srgbClr val="231F20"/>
                </a:solidFill>
                <a:latin typeface="Calibri Light"/>
                <a:cs typeface="Calibri Light"/>
              </a:rPr>
              <a:t>talking </a:t>
            </a:r>
            <a:r>
              <a:rPr>
                <a:solidFill>
                  <a:srgbClr val="231F20"/>
                </a:solidFill>
                <a:latin typeface="Calibri Light"/>
                <a:cs typeface="Calibri Light"/>
              </a:rPr>
              <a:t>about </a:t>
            </a:r>
            <a:r>
              <a:rPr spc="-12">
                <a:solidFill>
                  <a:srgbClr val="231F20"/>
                </a:solidFill>
                <a:latin typeface="Calibri Light"/>
                <a:cs typeface="Calibri Light"/>
              </a:rPr>
              <a:t>you </a:t>
            </a:r>
            <a:r>
              <a:rPr spc="-329">
                <a:solidFill>
                  <a:srgbClr val="231F20"/>
                </a:solidFill>
                <a:latin typeface="Calibri Light"/>
                <a:cs typeface="Calibri Light"/>
              </a:rPr>
              <a:t> </a:t>
            </a:r>
            <a:r>
              <a:rPr>
                <a:solidFill>
                  <a:srgbClr val="231F20"/>
                </a:solidFill>
                <a:latin typeface="Calibri Light"/>
                <a:cs typeface="Calibri Light"/>
              </a:rPr>
              <a:t>when</a:t>
            </a:r>
            <a:r>
              <a:rPr spc="-4">
                <a:solidFill>
                  <a:srgbClr val="231F20"/>
                </a:solidFill>
                <a:latin typeface="Calibri Light"/>
                <a:cs typeface="Calibri Light"/>
              </a:rPr>
              <a:t> </a:t>
            </a:r>
            <a:r>
              <a:rPr spc="-8">
                <a:solidFill>
                  <a:srgbClr val="231F20"/>
                </a:solidFill>
                <a:latin typeface="Calibri Light"/>
                <a:cs typeface="Calibri Light"/>
              </a:rPr>
              <a:t>we </a:t>
            </a:r>
            <a:r>
              <a:rPr>
                <a:solidFill>
                  <a:srgbClr val="231F20"/>
                </a:solidFill>
                <a:latin typeface="Calibri Light"/>
                <a:cs typeface="Calibri Light"/>
              </a:rPr>
              <a:t>discuss</a:t>
            </a:r>
            <a:r>
              <a:rPr spc="-4">
                <a:solidFill>
                  <a:srgbClr val="231F20"/>
                </a:solidFill>
                <a:latin typeface="Calibri Light"/>
                <a:cs typeface="Calibri Light"/>
              </a:rPr>
              <a:t> </a:t>
            </a:r>
            <a:r>
              <a:rPr spc="-12">
                <a:solidFill>
                  <a:srgbClr val="231F20"/>
                </a:solidFill>
                <a:latin typeface="Calibri Light"/>
                <a:cs typeface="Calibri Light"/>
              </a:rPr>
              <a:t>perpetrators</a:t>
            </a:r>
            <a:r>
              <a:rPr>
                <a:solidFill>
                  <a:srgbClr val="231F20"/>
                </a:solidFill>
                <a:latin typeface="Calibri Light"/>
                <a:cs typeface="Calibri Light"/>
              </a:rPr>
              <a:t> </a:t>
            </a:r>
            <a:r>
              <a:rPr spc="-4">
                <a:solidFill>
                  <a:srgbClr val="231F20"/>
                </a:solidFill>
                <a:latin typeface="Calibri Light"/>
                <a:cs typeface="Calibri Light"/>
              </a:rPr>
              <a:t>of</a:t>
            </a:r>
            <a:r>
              <a:rPr spc="-8">
                <a:solidFill>
                  <a:srgbClr val="231F20"/>
                </a:solidFill>
                <a:latin typeface="Calibri Light"/>
                <a:cs typeface="Calibri Light"/>
              </a:rPr>
              <a:t> </a:t>
            </a:r>
            <a:r>
              <a:rPr>
                <a:solidFill>
                  <a:srgbClr val="231F20"/>
                </a:solidFill>
                <a:latin typeface="Calibri Light"/>
                <a:cs typeface="Calibri Light"/>
              </a:rPr>
              <a:t>violence.</a:t>
            </a:r>
            <a:endParaRPr lang="en-AU">
              <a:solidFill>
                <a:srgbClr val="231F20"/>
              </a:solidFill>
              <a:latin typeface="Calibri Light"/>
              <a:cs typeface="Calibri Light"/>
            </a:endParaRPr>
          </a:p>
          <a:p>
            <a:pPr marL="10583" marR="4233">
              <a:spcBef>
                <a:spcPts val="83"/>
              </a:spcBef>
            </a:pPr>
            <a:endParaRPr lang="en-AU">
              <a:solidFill>
                <a:srgbClr val="231F20"/>
              </a:solidFill>
              <a:latin typeface="Calibri Light"/>
              <a:cs typeface="Calibri Light"/>
            </a:endParaRPr>
          </a:p>
          <a:p>
            <a:pPr marL="10583" marR="411146">
              <a:spcBef>
                <a:spcPts val="83"/>
              </a:spcBef>
            </a:pPr>
            <a:r>
              <a:rPr lang="en-AU" spc="-17">
                <a:solidFill>
                  <a:srgbClr val="231F20"/>
                </a:solidFill>
                <a:latin typeface="Calibri Light"/>
                <a:cs typeface="Calibri Light"/>
              </a:rPr>
              <a:t>Even </a:t>
            </a:r>
            <a:r>
              <a:rPr lang="en-AU">
                <a:solidFill>
                  <a:srgbClr val="231F20"/>
                </a:solidFill>
                <a:latin typeface="Calibri Light"/>
                <a:cs typeface="Calibri Light"/>
              </a:rPr>
              <a:t>if none </a:t>
            </a:r>
            <a:r>
              <a:rPr lang="en-AU" spc="-4">
                <a:solidFill>
                  <a:srgbClr val="231F20"/>
                </a:solidFill>
                <a:latin typeface="Calibri Light"/>
                <a:cs typeface="Calibri Light"/>
              </a:rPr>
              <a:t>of </a:t>
            </a:r>
            <a:r>
              <a:rPr lang="en-AU">
                <a:solidFill>
                  <a:srgbClr val="231F20"/>
                </a:solidFill>
                <a:latin typeface="Calibri Light"/>
                <a:cs typeface="Calibri Light"/>
              </a:rPr>
              <a:t>this applies </a:t>
            </a:r>
            <a:r>
              <a:rPr lang="en-AU" spc="-12">
                <a:solidFill>
                  <a:srgbClr val="231F20"/>
                </a:solidFill>
                <a:latin typeface="Calibri Light"/>
                <a:cs typeface="Calibri Light"/>
              </a:rPr>
              <a:t>to </a:t>
            </a:r>
            <a:r>
              <a:rPr lang="en-AU" spc="-8">
                <a:solidFill>
                  <a:srgbClr val="231F20"/>
                </a:solidFill>
                <a:latin typeface="Calibri Light"/>
                <a:cs typeface="Calibri Light"/>
              </a:rPr>
              <a:t>you, </a:t>
            </a:r>
            <a:r>
              <a:rPr lang="en-AU">
                <a:solidFill>
                  <a:srgbClr val="231F20"/>
                </a:solidFill>
                <a:latin typeface="Calibri Light"/>
                <a:cs typeface="Calibri Light"/>
              </a:rPr>
              <a:t>please </a:t>
            </a:r>
            <a:r>
              <a:rPr lang="en-AU" spc="-329">
                <a:solidFill>
                  <a:srgbClr val="231F20"/>
                </a:solidFill>
                <a:latin typeface="Calibri Light"/>
                <a:cs typeface="Calibri Light"/>
              </a:rPr>
              <a:t> </a:t>
            </a:r>
            <a:r>
              <a:rPr lang="en-AU">
                <a:solidFill>
                  <a:srgbClr val="231F20"/>
                </a:solidFill>
                <a:latin typeface="Calibri Light"/>
                <a:cs typeface="Calibri Light"/>
              </a:rPr>
              <a:t>be</a:t>
            </a:r>
            <a:r>
              <a:rPr lang="en-AU" spc="-12">
                <a:solidFill>
                  <a:srgbClr val="231F20"/>
                </a:solidFill>
                <a:latin typeface="Calibri Light"/>
                <a:cs typeface="Calibri Light"/>
              </a:rPr>
              <a:t> </a:t>
            </a:r>
            <a:r>
              <a:rPr lang="en-AU" spc="-4">
                <a:solidFill>
                  <a:srgbClr val="231F20"/>
                </a:solidFill>
                <a:latin typeface="Calibri Light"/>
                <a:cs typeface="Calibri Light"/>
              </a:rPr>
              <a:t>mindful</a:t>
            </a:r>
            <a:r>
              <a:rPr lang="en-AU" spc="-12">
                <a:solidFill>
                  <a:srgbClr val="231F20"/>
                </a:solidFill>
                <a:latin typeface="Calibri Light"/>
                <a:cs typeface="Calibri Light"/>
              </a:rPr>
              <a:t> </a:t>
            </a:r>
            <a:r>
              <a:rPr lang="en-AU">
                <a:solidFill>
                  <a:srgbClr val="231F20"/>
                </a:solidFill>
                <a:latin typeface="Calibri Light"/>
                <a:cs typeface="Calibri Light"/>
              </a:rPr>
              <a:t>about</a:t>
            </a:r>
            <a:r>
              <a:rPr lang="en-AU" spc="-8">
                <a:solidFill>
                  <a:srgbClr val="231F20"/>
                </a:solidFill>
                <a:latin typeface="Calibri Light"/>
                <a:cs typeface="Calibri Light"/>
              </a:rPr>
              <a:t> others, </a:t>
            </a:r>
            <a:r>
              <a:rPr lang="en-AU">
                <a:solidFill>
                  <a:srgbClr val="231F20"/>
                </a:solidFill>
                <a:latin typeface="Calibri Light"/>
                <a:cs typeface="Calibri Light"/>
              </a:rPr>
              <a:t>and</a:t>
            </a:r>
            <a:r>
              <a:rPr lang="en-AU" spc="-8">
                <a:solidFill>
                  <a:srgbClr val="231F20"/>
                </a:solidFill>
                <a:latin typeface="Calibri Light"/>
                <a:cs typeface="Calibri Light"/>
              </a:rPr>
              <a:t> </a:t>
            </a:r>
            <a:r>
              <a:rPr lang="en-AU" spc="-21">
                <a:solidFill>
                  <a:srgbClr val="231F20"/>
                </a:solidFill>
                <a:latin typeface="Calibri Light"/>
                <a:cs typeface="Calibri Light"/>
              </a:rPr>
              <a:t>take</a:t>
            </a:r>
            <a:r>
              <a:rPr lang="en-AU" spc="-12">
                <a:solidFill>
                  <a:srgbClr val="231F20"/>
                </a:solidFill>
                <a:latin typeface="Calibri Light"/>
                <a:cs typeface="Calibri Light"/>
              </a:rPr>
              <a:t> care </a:t>
            </a:r>
            <a:r>
              <a:rPr lang="en-AU" spc="-8">
                <a:solidFill>
                  <a:srgbClr val="231F20"/>
                </a:solidFill>
                <a:latin typeface="Calibri Light"/>
                <a:cs typeface="Calibri Light"/>
              </a:rPr>
              <a:t>to</a:t>
            </a:r>
            <a:endParaRPr lang="en-AU">
              <a:latin typeface="Calibri Light"/>
              <a:cs typeface="Calibri Light"/>
            </a:endParaRPr>
          </a:p>
          <a:p>
            <a:pPr marL="10583" marR="4233"/>
            <a:r>
              <a:rPr lang="en-AU">
                <a:solidFill>
                  <a:srgbClr val="231F20"/>
                </a:solidFill>
                <a:latin typeface="Calibri Light"/>
                <a:cs typeface="Calibri Light"/>
              </a:rPr>
              <a:t>discuss and </a:t>
            </a:r>
            <a:r>
              <a:rPr lang="en-AU" spc="-8">
                <a:solidFill>
                  <a:srgbClr val="231F20"/>
                </a:solidFill>
                <a:latin typeface="Calibri Light"/>
                <a:cs typeface="Calibri Light"/>
              </a:rPr>
              <a:t>debate </a:t>
            </a:r>
            <a:r>
              <a:rPr lang="en-AU">
                <a:solidFill>
                  <a:srgbClr val="231F20"/>
                </a:solidFill>
                <a:latin typeface="Calibri Light"/>
                <a:cs typeface="Calibri Light"/>
              </a:rPr>
              <a:t>the issues with </a:t>
            </a:r>
            <a:r>
              <a:rPr lang="en-AU" spc="-8">
                <a:solidFill>
                  <a:srgbClr val="231F20"/>
                </a:solidFill>
                <a:latin typeface="Calibri Light"/>
                <a:cs typeface="Calibri Light"/>
              </a:rPr>
              <a:t>respect </a:t>
            </a:r>
            <a:r>
              <a:rPr lang="en-AU">
                <a:solidFill>
                  <a:srgbClr val="231F20"/>
                </a:solidFill>
                <a:latin typeface="Calibri Light"/>
                <a:cs typeface="Calibri Light"/>
              </a:rPr>
              <a:t>and </a:t>
            </a:r>
            <a:r>
              <a:rPr lang="en-AU" spc="-329">
                <a:solidFill>
                  <a:srgbClr val="231F20"/>
                </a:solidFill>
                <a:latin typeface="Calibri Light"/>
                <a:cs typeface="Calibri Light"/>
              </a:rPr>
              <a:t> </a:t>
            </a:r>
            <a:r>
              <a:rPr lang="en-AU" spc="-8">
                <a:solidFill>
                  <a:srgbClr val="231F20"/>
                </a:solidFill>
                <a:latin typeface="Calibri Light"/>
                <a:cs typeface="Calibri Light"/>
              </a:rPr>
              <a:t>consideration</a:t>
            </a:r>
            <a:r>
              <a:rPr lang="en-AU" spc="-4">
                <a:solidFill>
                  <a:srgbClr val="231F20"/>
                </a:solidFill>
                <a:latin typeface="Calibri Light"/>
                <a:cs typeface="Calibri Light"/>
              </a:rPr>
              <a:t> </a:t>
            </a:r>
            <a:r>
              <a:rPr lang="en-AU" spc="-17">
                <a:solidFill>
                  <a:srgbClr val="231F20"/>
                </a:solidFill>
                <a:latin typeface="Calibri Light"/>
                <a:cs typeface="Calibri Light"/>
              </a:rPr>
              <a:t>for</a:t>
            </a:r>
            <a:r>
              <a:rPr lang="en-AU" spc="-4">
                <a:solidFill>
                  <a:srgbClr val="231F20"/>
                </a:solidFill>
                <a:latin typeface="Calibri Light"/>
                <a:cs typeface="Calibri Light"/>
              </a:rPr>
              <a:t> </a:t>
            </a:r>
            <a:r>
              <a:rPr lang="en-AU" spc="-8">
                <a:solidFill>
                  <a:srgbClr val="231F20"/>
                </a:solidFill>
                <a:latin typeface="Calibri Light"/>
                <a:cs typeface="Calibri Light"/>
              </a:rPr>
              <a:t>your classmates.</a:t>
            </a:r>
            <a:endParaRPr lang="en-AU">
              <a:latin typeface="Calibri Light"/>
              <a:cs typeface="Calibri Light"/>
            </a:endParaRPr>
          </a:p>
          <a:p>
            <a:pPr marL="10583" marR="4233">
              <a:spcBef>
                <a:spcPts val="83"/>
              </a:spcBef>
            </a:pPr>
            <a:endParaRPr>
              <a:latin typeface="Calibri Light"/>
              <a:cs typeface="Calibri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a:spLocks noGrp="1"/>
          </p:cNvSpPr>
          <p:nvPr>
            <p:ph type="title"/>
          </p:nvPr>
        </p:nvSpPr>
        <p:spPr>
          <a:prstGeom prst="rect">
            <a:avLst/>
          </a:prstGeom>
        </p:spPr>
        <p:txBody>
          <a:bodyPr vert="horz" wrap="square" lIns="0" tIns="10583" rIns="0" bIns="0" rtlCol="0">
            <a:spAutoFit/>
          </a:bodyPr>
          <a:lstStyle/>
          <a:p>
            <a:pPr marL="10583" marR="4233">
              <a:lnSpc>
                <a:spcPts val="2750"/>
              </a:lnSpc>
              <a:spcBef>
                <a:spcPts val="382"/>
              </a:spcBef>
            </a:pPr>
            <a:r>
              <a:rPr lang="en-AU" b="1" dirty="0">
                <a:effectLst/>
                <a:latin typeface="Calibri" panose="020F0502020204030204" pitchFamily="34" charset="0"/>
                <a:ea typeface="Calibri" panose="020F0502020204030204" pitchFamily="34" charset="0"/>
                <a:cs typeface="Times New Roman" panose="02020603050405020304" pitchFamily="18" charset="0"/>
              </a:rPr>
              <a:t>CULTURES OF MASCULINITY THAT EMPHASISE AGGRESSION, DOMINANCE AND CONTROL</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endParaRPr lang="en-AU" spc="-8" dirty="0"/>
          </a:p>
        </p:txBody>
      </p:sp>
      <p:pic>
        <p:nvPicPr>
          <p:cNvPr id="36" name="Picture 35">
            <a:extLst>
              <a:ext uri="{FF2B5EF4-FFF2-40B4-BE49-F238E27FC236}">
                <a16:creationId xmlns:a16="http://schemas.microsoft.com/office/drawing/2014/main" id="{8C69DA8F-3BF7-44C2-BD05-6ADB2F160D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982750" y="4218848"/>
            <a:ext cx="1872793" cy="1177409"/>
          </a:xfrm>
          <a:prstGeom prst="rect">
            <a:avLst/>
          </a:prstGeom>
        </p:spPr>
      </p:pic>
      <p:pic>
        <p:nvPicPr>
          <p:cNvPr id="34" name="Picture 33">
            <a:extLst>
              <a:ext uri="{FF2B5EF4-FFF2-40B4-BE49-F238E27FC236}">
                <a16:creationId xmlns:a16="http://schemas.microsoft.com/office/drawing/2014/main" id="{3E274763-4BA9-48E4-8D54-9E521D963C9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012557" y="1315976"/>
            <a:ext cx="1472933" cy="1168741"/>
          </a:xfrm>
          <a:prstGeom prst="rect">
            <a:avLst/>
          </a:prstGeom>
        </p:spPr>
      </p:pic>
      <p:grpSp>
        <p:nvGrpSpPr>
          <p:cNvPr id="14" name="object 14">
            <a:extLst>
              <a:ext uri="{C183D7F6-B498-43B3-948B-1728B52AA6E4}">
                <adec:decorative xmlns:adec="http://schemas.microsoft.com/office/drawing/2017/decorative" val="1"/>
              </a:ext>
            </a:extLst>
          </p:cNvPr>
          <p:cNvGrpSpPr/>
          <p:nvPr/>
        </p:nvGrpSpPr>
        <p:grpSpPr>
          <a:xfrm>
            <a:off x="899583" y="1344083"/>
            <a:ext cx="3333750" cy="2116667"/>
            <a:chOff x="1079500" y="1612900"/>
            <a:chExt cx="4000500" cy="2540000"/>
          </a:xfrm>
        </p:grpSpPr>
        <p:sp>
          <p:nvSpPr>
            <p:cNvPr id="15" name="object 15"/>
            <p:cNvSpPr/>
            <p:nvPr/>
          </p:nvSpPr>
          <p:spPr>
            <a:xfrm>
              <a:off x="1234909" y="1740407"/>
              <a:ext cx="3845560" cy="2413000"/>
            </a:xfrm>
            <a:custGeom>
              <a:avLst/>
              <a:gdLst/>
              <a:ahLst/>
              <a:cxnLst/>
              <a:rect l="l" t="t" r="r" b="b"/>
              <a:pathLst>
                <a:path w="3845560" h="2413000">
                  <a:moveTo>
                    <a:pt x="3845090" y="0"/>
                  </a:moveTo>
                  <a:lnTo>
                    <a:pt x="0" y="0"/>
                  </a:lnTo>
                  <a:lnTo>
                    <a:pt x="0" y="2291842"/>
                  </a:lnTo>
                  <a:lnTo>
                    <a:pt x="0" y="2412492"/>
                  </a:lnTo>
                  <a:lnTo>
                    <a:pt x="3845090" y="2412492"/>
                  </a:lnTo>
                  <a:lnTo>
                    <a:pt x="3845090" y="2291842"/>
                  </a:lnTo>
                  <a:lnTo>
                    <a:pt x="3845090" y="0"/>
                  </a:lnTo>
                  <a:close/>
                </a:path>
              </a:pathLst>
            </a:custGeom>
            <a:solidFill>
              <a:srgbClr val="C7964B"/>
            </a:solidFill>
          </p:spPr>
          <p:txBody>
            <a:bodyPr wrap="square" lIns="0" tIns="0" rIns="0" bIns="0" rtlCol="0"/>
            <a:lstStyle/>
            <a:p>
              <a:endParaRPr sz="1500"/>
            </a:p>
          </p:txBody>
        </p:sp>
        <p:sp>
          <p:nvSpPr>
            <p:cNvPr id="16" name="object 16"/>
            <p:cNvSpPr/>
            <p:nvPr/>
          </p:nvSpPr>
          <p:spPr>
            <a:xfrm>
              <a:off x="1085850" y="1619250"/>
              <a:ext cx="3873500" cy="2413000"/>
            </a:xfrm>
            <a:custGeom>
              <a:avLst/>
              <a:gdLst/>
              <a:ahLst/>
              <a:cxnLst/>
              <a:rect l="l" t="t" r="r" b="b"/>
              <a:pathLst>
                <a:path w="3873500" h="2413000">
                  <a:moveTo>
                    <a:pt x="3873500" y="0"/>
                  </a:moveTo>
                  <a:lnTo>
                    <a:pt x="0" y="0"/>
                  </a:lnTo>
                  <a:lnTo>
                    <a:pt x="0" y="2413000"/>
                  </a:lnTo>
                  <a:lnTo>
                    <a:pt x="3873500" y="2413000"/>
                  </a:lnTo>
                  <a:lnTo>
                    <a:pt x="3873500" y="0"/>
                  </a:lnTo>
                  <a:close/>
                </a:path>
              </a:pathLst>
            </a:custGeom>
            <a:solidFill>
              <a:srgbClr val="FFFFFF"/>
            </a:solidFill>
          </p:spPr>
          <p:txBody>
            <a:bodyPr wrap="square" lIns="0" tIns="0" rIns="0" bIns="0" rtlCol="0"/>
            <a:lstStyle/>
            <a:p>
              <a:endParaRPr sz="1500"/>
            </a:p>
          </p:txBody>
        </p:sp>
        <p:sp>
          <p:nvSpPr>
            <p:cNvPr id="17" name="object 17"/>
            <p:cNvSpPr/>
            <p:nvPr/>
          </p:nvSpPr>
          <p:spPr>
            <a:xfrm>
              <a:off x="1085850" y="1619250"/>
              <a:ext cx="3873500" cy="2413000"/>
            </a:xfrm>
            <a:custGeom>
              <a:avLst/>
              <a:gdLst/>
              <a:ahLst/>
              <a:cxnLst/>
              <a:rect l="l" t="t" r="r" b="b"/>
              <a:pathLst>
                <a:path w="3873500" h="2413000">
                  <a:moveTo>
                    <a:pt x="0" y="2413000"/>
                  </a:moveTo>
                  <a:lnTo>
                    <a:pt x="3873500" y="2413000"/>
                  </a:lnTo>
                  <a:lnTo>
                    <a:pt x="3873500" y="0"/>
                  </a:lnTo>
                  <a:lnTo>
                    <a:pt x="0" y="0"/>
                  </a:lnTo>
                  <a:lnTo>
                    <a:pt x="0" y="2413000"/>
                  </a:lnTo>
                  <a:close/>
                </a:path>
              </a:pathLst>
            </a:custGeom>
            <a:ln w="12700">
              <a:solidFill>
                <a:srgbClr val="C7964B"/>
              </a:solidFill>
            </a:ln>
          </p:spPr>
          <p:txBody>
            <a:bodyPr wrap="square" lIns="0" tIns="0" rIns="0" bIns="0" rtlCol="0"/>
            <a:lstStyle/>
            <a:p>
              <a:endParaRPr sz="1500"/>
            </a:p>
          </p:txBody>
        </p:sp>
      </p:grpSp>
      <p:sp>
        <p:nvSpPr>
          <p:cNvPr id="24" name="object 24"/>
          <p:cNvSpPr txBox="1"/>
          <p:nvPr/>
        </p:nvSpPr>
        <p:spPr>
          <a:xfrm>
            <a:off x="1143000" y="1962364"/>
            <a:ext cx="2572808" cy="841683"/>
          </a:xfrm>
          <a:prstGeom prst="rect">
            <a:avLst/>
          </a:prstGeom>
        </p:spPr>
        <p:txBody>
          <a:bodyPr vert="horz" wrap="square" lIns="0" tIns="10583" rIns="0" bIns="0" rtlCol="0">
            <a:spAutoFit/>
          </a:bodyPr>
          <a:lstStyle/>
          <a:p>
            <a:pPr marR="4233" algn="just">
              <a:spcBef>
                <a:spcPts val="83"/>
              </a:spcBef>
            </a:pPr>
            <a:r>
              <a:rPr spc="-4">
                <a:solidFill>
                  <a:srgbClr val="020303"/>
                </a:solidFill>
                <a:latin typeface="Calibri Light"/>
                <a:cs typeface="Calibri Light"/>
              </a:rPr>
              <a:t>This </a:t>
            </a:r>
            <a:r>
              <a:rPr spc="-12">
                <a:solidFill>
                  <a:srgbClr val="020303"/>
                </a:solidFill>
                <a:latin typeface="Calibri Light"/>
                <a:cs typeface="Calibri Light"/>
              </a:rPr>
              <a:t>was locker </a:t>
            </a:r>
            <a:r>
              <a:rPr spc="-17">
                <a:solidFill>
                  <a:srgbClr val="020303"/>
                </a:solidFill>
                <a:latin typeface="Calibri Light"/>
                <a:cs typeface="Calibri Light"/>
              </a:rPr>
              <a:t>room </a:t>
            </a:r>
            <a:r>
              <a:rPr spc="-33">
                <a:solidFill>
                  <a:srgbClr val="020303"/>
                </a:solidFill>
                <a:latin typeface="Calibri Light"/>
                <a:cs typeface="Calibri Light"/>
              </a:rPr>
              <a:t>banter, </a:t>
            </a:r>
            <a:r>
              <a:rPr spc="-4">
                <a:solidFill>
                  <a:srgbClr val="020303"/>
                </a:solidFill>
                <a:latin typeface="Calibri Light"/>
                <a:cs typeface="Calibri Light"/>
              </a:rPr>
              <a:t>a </a:t>
            </a:r>
            <a:r>
              <a:rPr spc="-367">
                <a:solidFill>
                  <a:srgbClr val="020303"/>
                </a:solidFill>
                <a:latin typeface="Calibri Light"/>
                <a:cs typeface="Calibri Light"/>
              </a:rPr>
              <a:t> </a:t>
            </a:r>
            <a:r>
              <a:rPr spc="-12">
                <a:solidFill>
                  <a:srgbClr val="020303"/>
                </a:solidFill>
                <a:latin typeface="Calibri Light"/>
                <a:cs typeface="Calibri Light"/>
              </a:rPr>
              <a:t>private </a:t>
            </a:r>
            <a:r>
              <a:rPr spc="-17">
                <a:solidFill>
                  <a:srgbClr val="020303"/>
                </a:solidFill>
                <a:latin typeface="Calibri Light"/>
                <a:cs typeface="Calibri Light"/>
              </a:rPr>
              <a:t>conversation </a:t>
            </a:r>
            <a:r>
              <a:rPr spc="-8">
                <a:solidFill>
                  <a:srgbClr val="020303"/>
                </a:solidFill>
                <a:latin typeface="Calibri Light"/>
                <a:cs typeface="Calibri Light"/>
              </a:rPr>
              <a:t>that </a:t>
            </a:r>
            <a:r>
              <a:rPr spc="-12">
                <a:solidFill>
                  <a:srgbClr val="020303"/>
                </a:solidFill>
                <a:latin typeface="Calibri Light"/>
                <a:cs typeface="Calibri Light"/>
              </a:rPr>
              <a:t>took </a:t>
            </a:r>
            <a:r>
              <a:rPr spc="-367">
                <a:solidFill>
                  <a:srgbClr val="020303"/>
                </a:solidFill>
                <a:latin typeface="Calibri Light"/>
                <a:cs typeface="Calibri Light"/>
              </a:rPr>
              <a:t> </a:t>
            </a:r>
            <a:r>
              <a:rPr spc="-4">
                <a:solidFill>
                  <a:srgbClr val="020303"/>
                </a:solidFill>
                <a:latin typeface="Calibri Light"/>
                <a:cs typeface="Calibri Light"/>
              </a:rPr>
              <a:t>place</a:t>
            </a:r>
            <a:r>
              <a:rPr spc="-8">
                <a:solidFill>
                  <a:srgbClr val="020303"/>
                </a:solidFill>
                <a:latin typeface="Calibri Light"/>
                <a:cs typeface="Calibri Light"/>
              </a:rPr>
              <a:t> </a:t>
            </a:r>
            <a:r>
              <a:rPr spc="-12">
                <a:solidFill>
                  <a:srgbClr val="020303"/>
                </a:solidFill>
                <a:latin typeface="Calibri Light"/>
                <a:cs typeface="Calibri Light"/>
              </a:rPr>
              <a:t>many</a:t>
            </a:r>
            <a:r>
              <a:rPr spc="-8">
                <a:solidFill>
                  <a:srgbClr val="020303"/>
                </a:solidFill>
                <a:latin typeface="Calibri Light"/>
                <a:cs typeface="Calibri Light"/>
              </a:rPr>
              <a:t> </a:t>
            </a:r>
            <a:r>
              <a:rPr spc="-17">
                <a:solidFill>
                  <a:srgbClr val="020303"/>
                </a:solidFill>
                <a:latin typeface="Calibri Light"/>
                <a:cs typeface="Calibri Light"/>
              </a:rPr>
              <a:t>years</a:t>
            </a:r>
            <a:r>
              <a:rPr spc="-4">
                <a:solidFill>
                  <a:srgbClr val="020303"/>
                </a:solidFill>
                <a:latin typeface="Calibri Light"/>
                <a:cs typeface="Calibri Light"/>
              </a:rPr>
              <a:t> </a:t>
            </a:r>
            <a:r>
              <a:rPr spc="-8">
                <a:solidFill>
                  <a:srgbClr val="020303"/>
                </a:solidFill>
                <a:latin typeface="Calibri Light"/>
                <a:cs typeface="Calibri Light"/>
              </a:rPr>
              <a:t>ago.</a:t>
            </a:r>
            <a:endParaRPr>
              <a:latin typeface="Calibri Light"/>
              <a:cs typeface="Calibri Light"/>
            </a:endParaRPr>
          </a:p>
        </p:txBody>
      </p:sp>
      <p:sp>
        <p:nvSpPr>
          <p:cNvPr id="23" name="object 23"/>
          <p:cNvSpPr txBox="1"/>
          <p:nvPr/>
        </p:nvSpPr>
        <p:spPr>
          <a:xfrm>
            <a:off x="1143000" y="2926059"/>
            <a:ext cx="1284288" cy="241519"/>
          </a:xfrm>
          <a:prstGeom prst="rect">
            <a:avLst/>
          </a:prstGeom>
        </p:spPr>
        <p:txBody>
          <a:bodyPr vert="horz" wrap="square" lIns="0" tIns="10583" rIns="0" bIns="0" rtlCol="0">
            <a:spAutoFit/>
          </a:bodyPr>
          <a:lstStyle/>
          <a:p>
            <a:pPr>
              <a:spcBef>
                <a:spcPts val="83"/>
              </a:spcBef>
            </a:pPr>
            <a:r>
              <a:rPr sz="1500" b="1" spc="-8">
                <a:solidFill>
                  <a:srgbClr val="020303"/>
                </a:solidFill>
                <a:latin typeface="Calibri"/>
                <a:cs typeface="Calibri"/>
              </a:rPr>
              <a:t>Donald</a:t>
            </a:r>
            <a:r>
              <a:rPr sz="1500" b="1" spc="-25">
                <a:solidFill>
                  <a:srgbClr val="020303"/>
                </a:solidFill>
                <a:latin typeface="Calibri"/>
                <a:cs typeface="Calibri"/>
              </a:rPr>
              <a:t> </a:t>
            </a:r>
            <a:r>
              <a:rPr sz="1500" b="1" spc="-8">
                <a:solidFill>
                  <a:srgbClr val="020303"/>
                </a:solidFill>
                <a:latin typeface="Calibri"/>
                <a:cs typeface="Calibri"/>
              </a:rPr>
              <a:t>J.</a:t>
            </a:r>
            <a:r>
              <a:rPr sz="1500" b="1" spc="-25">
                <a:solidFill>
                  <a:srgbClr val="020303"/>
                </a:solidFill>
                <a:latin typeface="Calibri"/>
                <a:cs typeface="Calibri"/>
              </a:rPr>
              <a:t> Trump</a:t>
            </a:r>
            <a:endParaRPr sz="1500">
              <a:latin typeface="Calibri"/>
              <a:cs typeface="Calibri"/>
            </a:endParaRPr>
          </a:p>
        </p:txBody>
      </p:sp>
      <p:sp>
        <p:nvSpPr>
          <p:cNvPr id="25" name="object 25">
            <a:extLst>
              <a:ext uri="{C183D7F6-B498-43B3-948B-1728B52AA6E4}">
                <adec:decorative xmlns:adec="http://schemas.microsoft.com/office/drawing/2017/decorative" val="1"/>
              </a:ext>
            </a:extLst>
          </p:cNvPr>
          <p:cNvSpPr txBox="1"/>
          <p:nvPr/>
        </p:nvSpPr>
        <p:spPr>
          <a:xfrm>
            <a:off x="1090083" y="1332087"/>
            <a:ext cx="387350" cy="1090576"/>
          </a:xfrm>
          <a:prstGeom prst="rect">
            <a:avLst/>
          </a:prstGeom>
        </p:spPr>
        <p:txBody>
          <a:bodyPr vert="horz" wrap="square" lIns="0" tIns="13229" rIns="0" bIns="0" rtlCol="0">
            <a:spAutoFit/>
          </a:bodyPr>
          <a:lstStyle/>
          <a:p>
            <a:pPr>
              <a:spcBef>
                <a:spcPts val="104"/>
              </a:spcBef>
            </a:pPr>
            <a:r>
              <a:rPr sz="7000" b="1" spc="-2633">
                <a:solidFill>
                  <a:srgbClr val="C18D46"/>
                </a:solidFill>
                <a:latin typeface="Calibri"/>
                <a:cs typeface="Calibri"/>
              </a:rPr>
              <a:t>“</a:t>
            </a:r>
            <a:endParaRPr sz="7000">
              <a:latin typeface="Calibri"/>
              <a:cs typeface="Calibri"/>
            </a:endParaRPr>
          </a:p>
        </p:txBody>
      </p:sp>
      <p:grpSp>
        <p:nvGrpSpPr>
          <p:cNvPr id="26" name="object 26">
            <a:extLst>
              <a:ext uri="{C183D7F6-B498-43B3-948B-1728B52AA6E4}">
                <adec:decorative xmlns:adec="http://schemas.microsoft.com/office/drawing/2017/decorative" val="1"/>
              </a:ext>
            </a:extLst>
          </p:cNvPr>
          <p:cNvGrpSpPr/>
          <p:nvPr/>
        </p:nvGrpSpPr>
        <p:grpSpPr>
          <a:xfrm>
            <a:off x="4577292" y="1338793"/>
            <a:ext cx="3328458" cy="2021416"/>
            <a:chOff x="5492750" y="1606550"/>
            <a:chExt cx="3994150" cy="2565400"/>
          </a:xfrm>
        </p:grpSpPr>
        <p:sp>
          <p:nvSpPr>
            <p:cNvPr id="27" name="object 27"/>
            <p:cNvSpPr/>
            <p:nvPr/>
          </p:nvSpPr>
          <p:spPr>
            <a:xfrm>
              <a:off x="5641810" y="1714499"/>
              <a:ext cx="3845560" cy="2457450"/>
            </a:xfrm>
            <a:custGeom>
              <a:avLst/>
              <a:gdLst/>
              <a:ahLst/>
              <a:cxnLst/>
              <a:rect l="l" t="t" r="r" b="b"/>
              <a:pathLst>
                <a:path w="3845559" h="2457450">
                  <a:moveTo>
                    <a:pt x="3845090" y="0"/>
                  </a:moveTo>
                  <a:lnTo>
                    <a:pt x="0" y="0"/>
                  </a:lnTo>
                  <a:lnTo>
                    <a:pt x="0" y="2336800"/>
                  </a:lnTo>
                  <a:lnTo>
                    <a:pt x="0" y="2457450"/>
                  </a:lnTo>
                  <a:lnTo>
                    <a:pt x="3845090" y="2457450"/>
                  </a:lnTo>
                  <a:lnTo>
                    <a:pt x="3845090" y="2336800"/>
                  </a:lnTo>
                  <a:lnTo>
                    <a:pt x="3845090" y="0"/>
                  </a:lnTo>
                  <a:close/>
                </a:path>
              </a:pathLst>
            </a:custGeom>
            <a:solidFill>
              <a:srgbClr val="C7964B"/>
            </a:solidFill>
          </p:spPr>
          <p:txBody>
            <a:bodyPr wrap="square" lIns="0" tIns="0" rIns="0" bIns="0" rtlCol="0"/>
            <a:lstStyle/>
            <a:p>
              <a:endParaRPr sz="1500"/>
            </a:p>
          </p:txBody>
        </p:sp>
        <p:sp>
          <p:nvSpPr>
            <p:cNvPr id="28" name="object 28"/>
            <p:cNvSpPr/>
            <p:nvPr/>
          </p:nvSpPr>
          <p:spPr>
            <a:xfrm>
              <a:off x="5492750" y="1606550"/>
              <a:ext cx="3873500" cy="2444750"/>
            </a:xfrm>
            <a:custGeom>
              <a:avLst/>
              <a:gdLst/>
              <a:ahLst/>
              <a:cxnLst/>
              <a:rect l="l" t="t" r="r" b="b"/>
              <a:pathLst>
                <a:path w="3873500" h="2444750">
                  <a:moveTo>
                    <a:pt x="3873500" y="0"/>
                  </a:moveTo>
                  <a:lnTo>
                    <a:pt x="0" y="0"/>
                  </a:lnTo>
                  <a:lnTo>
                    <a:pt x="0" y="2444750"/>
                  </a:lnTo>
                  <a:lnTo>
                    <a:pt x="3873500" y="2444750"/>
                  </a:lnTo>
                  <a:lnTo>
                    <a:pt x="3873500" y="0"/>
                  </a:lnTo>
                  <a:close/>
                </a:path>
              </a:pathLst>
            </a:custGeom>
            <a:solidFill>
              <a:srgbClr val="FFFFFF"/>
            </a:solidFill>
          </p:spPr>
          <p:txBody>
            <a:bodyPr wrap="square" lIns="0" tIns="0" rIns="0" bIns="0" rtlCol="0"/>
            <a:lstStyle/>
            <a:p>
              <a:endParaRPr sz="1500"/>
            </a:p>
          </p:txBody>
        </p:sp>
      </p:grpSp>
      <p:sp>
        <p:nvSpPr>
          <p:cNvPr id="29" name="object 29">
            <a:extLst>
              <a:ext uri="{C183D7F6-B498-43B3-948B-1728B52AA6E4}">
                <adec:decorative xmlns:adec="http://schemas.microsoft.com/office/drawing/2017/decorative" val="0"/>
              </a:ext>
            </a:extLst>
          </p:cNvPr>
          <p:cNvSpPr txBox="1"/>
          <p:nvPr/>
        </p:nvSpPr>
        <p:spPr>
          <a:xfrm>
            <a:off x="4577292" y="1338792"/>
            <a:ext cx="3227917" cy="1956668"/>
          </a:xfrm>
          <a:prstGeom prst="rect">
            <a:avLst/>
          </a:prstGeom>
          <a:solidFill>
            <a:schemeClr val="bg1"/>
          </a:solidFill>
          <a:ln w="12700">
            <a:solidFill>
              <a:srgbClr val="C7964B"/>
            </a:solidFill>
          </a:ln>
        </p:spPr>
        <p:txBody>
          <a:bodyPr vert="horz" wrap="square" lIns="0" tIns="1058" rIns="0" bIns="0" rtlCol="0">
            <a:spAutoFit/>
          </a:bodyPr>
          <a:lstStyle/>
          <a:p>
            <a:pPr>
              <a:spcBef>
                <a:spcPts val="8"/>
              </a:spcBef>
            </a:pPr>
            <a:endParaRPr sz="1708" dirty="0">
              <a:latin typeface="Times New Roman"/>
              <a:cs typeface="Times New Roman"/>
            </a:endParaRPr>
          </a:p>
          <a:p>
            <a:pPr marL="291030" marR="752974">
              <a:lnSpc>
                <a:spcPts val="2167"/>
              </a:lnSpc>
            </a:pPr>
            <a:r>
              <a:rPr sz="2000" spc="-4" dirty="0">
                <a:solidFill>
                  <a:srgbClr val="020303"/>
                </a:solidFill>
                <a:latin typeface="Calibri Light"/>
                <a:cs typeface="Calibri Light"/>
              </a:rPr>
              <a:t>St</a:t>
            </a:r>
            <a:r>
              <a:rPr sz="2000" spc="-8" dirty="0">
                <a:solidFill>
                  <a:srgbClr val="020303"/>
                </a:solidFill>
                <a:latin typeface="Calibri Light"/>
                <a:cs typeface="Calibri Light"/>
              </a:rPr>
              <a:t> </a:t>
            </a:r>
            <a:r>
              <a:rPr sz="2000" spc="-29" dirty="0">
                <a:solidFill>
                  <a:srgbClr val="020303"/>
                </a:solidFill>
                <a:latin typeface="Calibri Light"/>
                <a:cs typeface="Calibri Light"/>
              </a:rPr>
              <a:t>Kevin’s</a:t>
            </a:r>
            <a:r>
              <a:rPr sz="2000" spc="-12" dirty="0">
                <a:solidFill>
                  <a:srgbClr val="020303"/>
                </a:solidFill>
                <a:latin typeface="Calibri Light"/>
                <a:cs typeface="Calibri Light"/>
              </a:rPr>
              <a:t> </a:t>
            </a:r>
            <a:r>
              <a:rPr sz="2000" spc="-8" dirty="0">
                <a:solidFill>
                  <a:srgbClr val="020303"/>
                </a:solidFill>
                <a:latin typeface="Calibri Light"/>
                <a:cs typeface="Calibri Light"/>
              </a:rPr>
              <a:t>College </a:t>
            </a:r>
            <a:r>
              <a:rPr sz="2000" spc="-4" dirty="0">
                <a:solidFill>
                  <a:srgbClr val="020303"/>
                </a:solidFill>
                <a:latin typeface="Calibri Light"/>
                <a:cs typeface="Calibri Light"/>
              </a:rPr>
              <a:t> issues </a:t>
            </a:r>
            <a:r>
              <a:rPr sz="2000" spc="-8" dirty="0">
                <a:solidFill>
                  <a:srgbClr val="020303"/>
                </a:solidFill>
                <a:latin typeface="Calibri Light"/>
                <a:cs typeface="Calibri Light"/>
              </a:rPr>
              <a:t>apology </a:t>
            </a:r>
            <a:r>
              <a:rPr sz="2000" spc="-21" dirty="0">
                <a:solidFill>
                  <a:srgbClr val="020303"/>
                </a:solidFill>
                <a:latin typeface="Calibri Light"/>
                <a:cs typeface="Calibri Light"/>
              </a:rPr>
              <a:t>after </a:t>
            </a:r>
            <a:r>
              <a:rPr sz="2000" spc="-17" dirty="0">
                <a:solidFill>
                  <a:srgbClr val="020303"/>
                </a:solidFill>
                <a:latin typeface="Calibri Light"/>
                <a:cs typeface="Calibri Light"/>
              </a:rPr>
              <a:t> student’s sexist </a:t>
            </a:r>
            <a:r>
              <a:rPr sz="2000" spc="-8" dirty="0">
                <a:solidFill>
                  <a:srgbClr val="020303"/>
                </a:solidFill>
                <a:latin typeface="Calibri Light"/>
                <a:cs typeface="Calibri Light"/>
              </a:rPr>
              <a:t>chant </a:t>
            </a:r>
            <a:r>
              <a:rPr sz="2000" spc="-442" dirty="0">
                <a:solidFill>
                  <a:srgbClr val="020303"/>
                </a:solidFill>
                <a:latin typeface="Calibri Light"/>
                <a:cs typeface="Calibri Light"/>
              </a:rPr>
              <a:t> </a:t>
            </a:r>
            <a:r>
              <a:rPr sz="2000" spc="-8" dirty="0">
                <a:solidFill>
                  <a:srgbClr val="020303"/>
                </a:solidFill>
                <a:latin typeface="Calibri Light"/>
                <a:cs typeface="Calibri Light"/>
              </a:rPr>
              <a:t>on</a:t>
            </a:r>
            <a:r>
              <a:rPr sz="2000" spc="-21" dirty="0">
                <a:solidFill>
                  <a:srgbClr val="020303"/>
                </a:solidFill>
                <a:latin typeface="Calibri Light"/>
                <a:cs typeface="Calibri Light"/>
              </a:rPr>
              <a:t> </a:t>
            </a:r>
            <a:r>
              <a:rPr sz="2000" spc="-4" dirty="0">
                <a:solidFill>
                  <a:srgbClr val="020303"/>
                </a:solidFill>
                <a:latin typeface="Calibri Light"/>
                <a:cs typeface="Calibri Light"/>
              </a:rPr>
              <a:t>Melbourne</a:t>
            </a:r>
            <a:r>
              <a:rPr sz="2000" spc="-21" dirty="0">
                <a:solidFill>
                  <a:srgbClr val="020303"/>
                </a:solidFill>
                <a:latin typeface="Calibri Light"/>
                <a:cs typeface="Calibri Light"/>
              </a:rPr>
              <a:t> </a:t>
            </a:r>
            <a:r>
              <a:rPr sz="2000" spc="-12" dirty="0">
                <a:solidFill>
                  <a:srgbClr val="020303"/>
                </a:solidFill>
                <a:latin typeface="Calibri Light"/>
                <a:cs typeface="Calibri Light"/>
              </a:rPr>
              <a:t>tram.</a:t>
            </a:r>
            <a:endParaRPr lang="en-AU" sz="2000" spc="-12" dirty="0">
              <a:solidFill>
                <a:srgbClr val="020303"/>
              </a:solidFill>
              <a:latin typeface="Calibri Light"/>
              <a:cs typeface="Calibri Light"/>
            </a:endParaRPr>
          </a:p>
          <a:p>
            <a:pPr marL="291030" marR="752974">
              <a:lnSpc>
                <a:spcPts val="2167"/>
              </a:lnSpc>
            </a:pPr>
            <a:endParaRPr lang="en-AU" sz="2000" spc="-12" dirty="0">
              <a:solidFill>
                <a:srgbClr val="020303"/>
              </a:solidFill>
              <a:latin typeface="Calibri Light"/>
              <a:cs typeface="Calibri Light"/>
            </a:endParaRPr>
          </a:p>
          <a:p>
            <a:pPr marL="291030" marR="752974">
              <a:lnSpc>
                <a:spcPts val="2167"/>
              </a:lnSpc>
            </a:pPr>
            <a:endParaRPr lang="en-AU" sz="2000" spc="-12" dirty="0">
              <a:solidFill>
                <a:srgbClr val="020303"/>
              </a:solidFill>
              <a:latin typeface="Calibri Light"/>
              <a:cs typeface="Calibri Light"/>
            </a:endParaRPr>
          </a:p>
        </p:txBody>
      </p:sp>
      <p:grpSp>
        <p:nvGrpSpPr>
          <p:cNvPr id="18" name="object 18" descr="News headline: Jedi council sex ring: 171 Australian Defence Force staff disciplined.&#10;&#10;Ten soldiers were sacked and another 161 received censured, warnings, performance counselling or punishment.&#10;&#10;Alleged army leader of 'Jedi Council' sex ring pleads guilty to offensive emails.">
            <a:extLst>
              <a:ext uri="{C183D7F6-B498-43B3-948B-1728B52AA6E4}">
                <adec:decorative xmlns:adec="http://schemas.microsoft.com/office/drawing/2017/decorative" val="0"/>
              </a:ext>
            </a:extLst>
          </p:cNvPr>
          <p:cNvGrpSpPr/>
          <p:nvPr/>
        </p:nvGrpSpPr>
        <p:grpSpPr>
          <a:xfrm>
            <a:off x="2188103" y="3799417"/>
            <a:ext cx="5168039" cy="2669622"/>
            <a:chOff x="2625725" y="4559300"/>
            <a:chExt cx="5264150" cy="2540000"/>
          </a:xfrm>
        </p:grpSpPr>
        <p:sp>
          <p:nvSpPr>
            <p:cNvPr id="19" name="object 19"/>
            <p:cNvSpPr/>
            <p:nvPr/>
          </p:nvSpPr>
          <p:spPr>
            <a:xfrm>
              <a:off x="2740025" y="4686807"/>
              <a:ext cx="5149850" cy="2413000"/>
            </a:xfrm>
            <a:custGeom>
              <a:avLst/>
              <a:gdLst/>
              <a:ahLst/>
              <a:cxnLst/>
              <a:rect l="l" t="t" r="r" b="b"/>
              <a:pathLst>
                <a:path w="5149850" h="2413000">
                  <a:moveTo>
                    <a:pt x="5149850" y="0"/>
                  </a:moveTo>
                  <a:lnTo>
                    <a:pt x="0" y="0"/>
                  </a:lnTo>
                  <a:lnTo>
                    <a:pt x="0" y="2291842"/>
                  </a:lnTo>
                  <a:lnTo>
                    <a:pt x="0" y="2412492"/>
                  </a:lnTo>
                  <a:lnTo>
                    <a:pt x="5149850" y="2412492"/>
                  </a:lnTo>
                  <a:lnTo>
                    <a:pt x="5149850" y="2291842"/>
                  </a:lnTo>
                  <a:lnTo>
                    <a:pt x="5149850" y="0"/>
                  </a:lnTo>
                  <a:close/>
                </a:path>
              </a:pathLst>
            </a:custGeom>
            <a:solidFill>
              <a:srgbClr val="C7964B"/>
            </a:solidFill>
          </p:spPr>
          <p:txBody>
            <a:bodyPr wrap="square" lIns="0" tIns="0" rIns="0" bIns="0" rtlCol="0"/>
            <a:lstStyle/>
            <a:p>
              <a:endParaRPr sz="1500"/>
            </a:p>
          </p:txBody>
        </p:sp>
        <p:sp>
          <p:nvSpPr>
            <p:cNvPr id="20" name="object 20"/>
            <p:cNvSpPr/>
            <p:nvPr/>
          </p:nvSpPr>
          <p:spPr>
            <a:xfrm>
              <a:off x="2632075" y="4565650"/>
              <a:ext cx="5137150" cy="2413000"/>
            </a:xfrm>
            <a:custGeom>
              <a:avLst/>
              <a:gdLst/>
              <a:ahLst/>
              <a:cxnLst/>
              <a:rect l="l" t="t" r="r" b="b"/>
              <a:pathLst>
                <a:path w="5137150" h="2413000">
                  <a:moveTo>
                    <a:pt x="5137150" y="0"/>
                  </a:moveTo>
                  <a:lnTo>
                    <a:pt x="0" y="0"/>
                  </a:lnTo>
                  <a:lnTo>
                    <a:pt x="0" y="2413000"/>
                  </a:lnTo>
                  <a:lnTo>
                    <a:pt x="5137150" y="2413000"/>
                  </a:lnTo>
                  <a:lnTo>
                    <a:pt x="5137150" y="0"/>
                  </a:lnTo>
                  <a:close/>
                </a:path>
              </a:pathLst>
            </a:custGeom>
            <a:solidFill>
              <a:srgbClr val="FFFFFF"/>
            </a:solidFill>
          </p:spPr>
          <p:txBody>
            <a:bodyPr wrap="square" lIns="0" tIns="0" rIns="0" bIns="0" rtlCol="0"/>
            <a:lstStyle/>
            <a:p>
              <a:endParaRPr sz="1500"/>
            </a:p>
          </p:txBody>
        </p:sp>
        <p:sp>
          <p:nvSpPr>
            <p:cNvPr id="21" name="object 21"/>
            <p:cNvSpPr/>
            <p:nvPr/>
          </p:nvSpPr>
          <p:spPr>
            <a:xfrm>
              <a:off x="2632075" y="4565650"/>
              <a:ext cx="5137150" cy="2413000"/>
            </a:xfrm>
            <a:custGeom>
              <a:avLst/>
              <a:gdLst/>
              <a:ahLst/>
              <a:cxnLst/>
              <a:rect l="l" t="t" r="r" b="b"/>
              <a:pathLst>
                <a:path w="5137150" h="2413000">
                  <a:moveTo>
                    <a:pt x="0" y="2413000"/>
                  </a:moveTo>
                  <a:lnTo>
                    <a:pt x="5137150" y="2413000"/>
                  </a:lnTo>
                  <a:lnTo>
                    <a:pt x="5137150" y="0"/>
                  </a:lnTo>
                  <a:lnTo>
                    <a:pt x="0" y="0"/>
                  </a:lnTo>
                  <a:lnTo>
                    <a:pt x="0" y="2413000"/>
                  </a:lnTo>
                  <a:close/>
                </a:path>
              </a:pathLst>
            </a:custGeom>
            <a:ln w="12700">
              <a:solidFill>
                <a:srgbClr val="C7964B"/>
              </a:solidFill>
            </a:ln>
          </p:spPr>
          <p:txBody>
            <a:bodyPr wrap="square" lIns="0" tIns="0" rIns="0" bIns="0" rtlCol="0"/>
            <a:lstStyle/>
            <a:p>
              <a:endParaRPr sz="1500"/>
            </a:p>
          </p:txBody>
        </p:sp>
        <p:pic>
          <p:nvPicPr>
            <p:cNvPr id="22" name="object 22"/>
            <p:cNvPicPr/>
            <p:nvPr/>
          </p:nvPicPr>
          <p:blipFill>
            <a:blip r:embed="rId5" cstate="print"/>
            <a:stretch>
              <a:fillRect/>
            </a:stretch>
          </p:blipFill>
          <p:spPr>
            <a:xfrm>
              <a:off x="2961872" y="4956949"/>
              <a:ext cx="4464439" cy="1558150"/>
            </a:xfrm>
            <a:prstGeom prst="rect">
              <a:avLst/>
            </a:prstGeom>
          </p:spPr>
        </p:pic>
      </p:grpSp>
      <p:sp>
        <p:nvSpPr>
          <p:cNvPr id="8" name="object 8"/>
          <p:cNvSpPr txBox="1"/>
          <p:nvPr/>
        </p:nvSpPr>
        <p:spPr>
          <a:xfrm>
            <a:off x="8198830" y="2547738"/>
            <a:ext cx="3023658" cy="1010960"/>
          </a:xfrm>
          <a:prstGeom prst="rect">
            <a:avLst/>
          </a:prstGeom>
        </p:spPr>
        <p:txBody>
          <a:bodyPr vert="horz" wrap="square" lIns="0" tIns="10583" rIns="0" bIns="0" rtlCol="0">
            <a:spAutoFit/>
          </a:bodyPr>
          <a:lstStyle/>
          <a:p>
            <a:pPr marL="658786">
              <a:spcBef>
                <a:spcPts val="83"/>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3</a:t>
            </a:r>
            <a:r>
              <a:rPr sz="2000" b="1" spc="-12">
                <a:solidFill>
                  <a:srgbClr val="020303"/>
                </a:solidFill>
                <a:latin typeface="Calibri"/>
                <a:cs typeface="Calibri"/>
              </a:rPr>
              <a:t> Australians</a:t>
            </a:r>
            <a:endParaRPr sz="2000">
              <a:latin typeface="Calibri"/>
              <a:cs typeface="Calibri"/>
            </a:endParaRPr>
          </a:p>
          <a:p>
            <a:pPr marL="10583" marR="4233" algn="just">
              <a:spcBef>
                <a:spcPts val="4"/>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a:t>
            </a:r>
            <a:r>
              <a:rPr sz="1500" spc="-12">
                <a:solidFill>
                  <a:srgbClr val="231F20"/>
                </a:solidFill>
                <a:latin typeface="Calibri Light"/>
                <a:cs typeface="Calibri Light"/>
              </a:rPr>
              <a:t>it’s </a:t>
            </a:r>
            <a:r>
              <a:rPr sz="1500" spc="-8">
                <a:solidFill>
                  <a:srgbClr val="231F20"/>
                </a:solidFill>
                <a:latin typeface="Calibri Light"/>
                <a:cs typeface="Calibri Light"/>
              </a:rPr>
              <a:t>natural </a:t>
            </a:r>
            <a:r>
              <a:rPr sz="1500" spc="-17">
                <a:solidFill>
                  <a:srgbClr val="231F20"/>
                </a:solidFill>
                <a:latin typeface="Calibri Light"/>
                <a:cs typeface="Calibri Light"/>
              </a:rPr>
              <a:t>for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12">
                <a:solidFill>
                  <a:srgbClr val="231F20"/>
                </a:solidFill>
                <a:latin typeface="Calibri Light"/>
                <a:cs typeface="Calibri Light"/>
              </a:rPr>
              <a:t>want </a:t>
            </a:r>
            <a:r>
              <a:rPr sz="1500" spc="-8">
                <a:solidFill>
                  <a:srgbClr val="231F20"/>
                </a:solidFill>
                <a:latin typeface="Calibri Light"/>
                <a:cs typeface="Calibri Light"/>
              </a:rPr>
              <a:t>to </a:t>
            </a:r>
            <a:r>
              <a:rPr sz="1500" spc="-329">
                <a:solidFill>
                  <a:srgbClr val="231F20"/>
                </a:solidFill>
                <a:latin typeface="Calibri Light"/>
                <a:cs typeface="Calibri Light"/>
              </a:rPr>
              <a:t> </a:t>
            </a:r>
            <a:r>
              <a:rPr sz="1500">
                <a:solidFill>
                  <a:srgbClr val="231F20"/>
                </a:solidFill>
                <a:latin typeface="Calibri Light"/>
                <a:cs typeface="Calibri Light"/>
              </a:rPr>
              <a:t>appear in </a:t>
            </a:r>
            <a:r>
              <a:rPr sz="1500" spc="-12">
                <a:solidFill>
                  <a:srgbClr val="231F20"/>
                </a:solidFill>
                <a:latin typeface="Calibri Light"/>
                <a:cs typeface="Calibri Light"/>
              </a:rPr>
              <a:t>control </a:t>
            </a:r>
            <a:r>
              <a:rPr sz="1500" spc="-4">
                <a:solidFill>
                  <a:srgbClr val="231F20"/>
                </a:solidFill>
                <a:latin typeface="Calibri Light"/>
                <a:cs typeface="Calibri Light"/>
              </a:rPr>
              <a:t>of </a:t>
            </a:r>
            <a:r>
              <a:rPr sz="1500">
                <a:solidFill>
                  <a:srgbClr val="231F20"/>
                </a:solidFill>
                <a:latin typeface="Calibri Light"/>
                <a:cs typeface="Calibri Light"/>
              </a:rPr>
              <a:t>his partner in </a:t>
            </a:r>
            <a:r>
              <a:rPr sz="1500" spc="-12">
                <a:solidFill>
                  <a:srgbClr val="231F20"/>
                </a:solidFill>
                <a:latin typeface="Calibri Light"/>
                <a:cs typeface="Calibri Light"/>
              </a:rPr>
              <a:t>front </a:t>
            </a:r>
            <a:r>
              <a:rPr sz="1500" spc="-329">
                <a:solidFill>
                  <a:srgbClr val="231F20"/>
                </a:solidFill>
                <a:latin typeface="Calibri Light"/>
                <a:cs typeface="Calibri Light"/>
              </a:rPr>
              <a:t>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his </a:t>
            </a:r>
            <a:r>
              <a:rPr sz="1500" spc="-4">
                <a:solidFill>
                  <a:srgbClr val="231F20"/>
                </a:solidFill>
                <a:latin typeface="Calibri Light"/>
                <a:cs typeface="Calibri Light"/>
              </a:rPr>
              <a:t>male</a:t>
            </a:r>
            <a:r>
              <a:rPr sz="1500" spc="-8">
                <a:solidFill>
                  <a:srgbClr val="231F20"/>
                </a:solidFill>
                <a:latin typeface="Calibri Light"/>
                <a:cs typeface="Calibri Light"/>
              </a:rPr>
              <a:t> </a:t>
            </a:r>
            <a:r>
              <a:rPr sz="1500">
                <a:solidFill>
                  <a:srgbClr val="231F20"/>
                </a:solidFill>
                <a:latin typeface="Calibri Light"/>
                <a:cs typeface="Calibri Light"/>
              </a:rPr>
              <a:t>friends.</a:t>
            </a:r>
            <a:endParaRPr sz="1500">
              <a:latin typeface="Calibri Light"/>
              <a:cs typeface="Calibri Light"/>
            </a:endParaRPr>
          </a:p>
        </p:txBody>
      </p:sp>
      <p:sp>
        <p:nvSpPr>
          <p:cNvPr id="7" name="object 7"/>
          <p:cNvSpPr txBox="1"/>
          <p:nvPr/>
        </p:nvSpPr>
        <p:spPr>
          <a:xfrm>
            <a:off x="8665548" y="5447328"/>
            <a:ext cx="2446338" cy="815394"/>
          </a:xfrm>
          <a:prstGeom prst="rect">
            <a:avLst/>
          </a:prstGeom>
        </p:spPr>
        <p:txBody>
          <a:bodyPr vert="horz" wrap="square" lIns="0" tIns="32808" rIns="0" bIns="0" rtlCol="0">
            <a:spAutoFit/>
          </a:bodyPr>
          <a:lstStyle/>
          <a:p>
            <a:pPr marL="48152" algn="ctr">
              <a:spcBef>
                <a:spcPts val="257"/>
              </a:spcBef>
            </a:pPr>
            <a:r>
              <a:rPr sz="2000" b="1" spc="-4">
                <a:solidFill>
                  <a:srgbClr val="020303"/>
                </a:solidFill>
                <a:latin typeface="Calibri"/>
                <a:cs typeface="Calibri"/>
              </a:rPr>
              <a:t>1</a:t>
            </a:r>
            <a:r>
              <a:rPr sz="2000" b="1" spc="-12">
                <a:solidFill>
                  <a:srgbClr val="020303"/>
                </a:solidFill>
                <a:latin typeface="Calibri"/>
                <a:cs typeface="Calibri"/>
              </a:rPr>
              <a:t> </a:t>
            </a:r>
            <a:r>
              <a:rPr sz="2000" b="1" spc="-4">
                <a:solidFill>
                  <a:srgbClr val="020303"/>
                </a:solidFill>
                <a:latin typeface="Calibri"/>
                <a:cs typeface="Calibri"/>
              </a:rPr>
              <a:t>in</a:t>
            </a:r>
            <a:r>
              <a:rPr sz="2000" b="1" spc="-8">
                <a:solidFill>
                  <a:srgbClr val="020303"/>
                </a:solidFill>
                <a:latin typeface="Calibri"/>
                <a:cs typeface="Calibri"/>
              </a:rPr>
              <a:t> </a:t>
            </a:r>
            <a:r>
              <a:rPr sz="2000" b="1" spc="-4">
                <a:solidFill>
                  <a:srgbClr val="020303"/>
                </a:solidFill>
                <a:latin typeface="Calibri"/>
                <a:cs typeface="Calibri"/>
              </a:rPr>
              <a:t>4</a:t>
            </a:r>
            <a:r>
              <a:rPr sz="2000" b="1" spc="-12">
                <a:solidFill>
                  <a:srgbClr val="020303"/>
                </a:solidFill>
                <a:latin typeface="Calibri"/>
                <a:cs typeface="Calibri"/>
              </a:rPr>
              <a:t> Australians</a:t>
            </a:r>
            <a:endParaRPr sz="2000">
              <a:latin typeface="Calibri"/>
              <a:cs typeface="Calibri"/>
            </a:endParaRPr>
          </a:p>
          <a:p>
            <a:pPr marL="10583" marR="4233" indent="-32807" algn="ctr">
              <a:spcBef>
                <a:spcPts val="129"/>
              </a:spcBef>
            </a:pPr>
            <a:r>
              <a:rPr lang="en-AU" sz="1500" spc="-8">
                <a:solidFill>
                  <a:srgbClr val="231F20"/>
                </a:solidFill>
                <a:latin typeface="Calibri Light"/>
                <a:cs typeface="Calibri Light"/>
              </a:rPr>
              <a:t>b</a:t>
            </a:r>
            <a:r>
              <a:rPr sz="1500" spc="-8" err="1">
                <a:solidFill>
                  <a:srgbClr val="231F20"/>
                </a:solidFill>
                <a:latin typeface="Calibri Light"/>
                <a:cs typeface="Calibri Light"/>
              </a:rPr>
              <a:t>elieve</a:t>
            </a:r>
            <a:r>
              <a:rPr sz="1500" spc="-8">
                <a:solidFill>
                  <a:srgbClr val="231F20"/>
                </a:solidFill>
                <a:latin typeface="Calibri Light"/>
                <a:cs typeface="Calibri Light"/>
              </a:rPr>
              <a:t> women </a:t>
            </a:r>
            <a:r>
              <a:rPr sz="1500" spc="-17">
                <a:solidFill>
                  <a:srgbClr val="231F20"/>
                </a:solidFill>
                <a:latin typeface="Calibri Light"/>
                <a:cs typeface="Calibri Light"/>
              </a:rPr>
              <a:t>prefer </a:t>
            </a:r>
            <a:r>
              <a:rPr sz="1500">
                <a:solidFill>
                  <a:srgbClr val="231F20"/>
                </a:solidFill>
                <a:latin typeface="Calibri Light"/>
                <a:cs typeface="Calibri Light"/>
              </a:rPr>
              <a:t>a </a:t>
            </a:r>
            <a:r>
              <a:rPr sz="1500" spc="-4">
                <a:solidFill>
                  <a:srgbClr val="231F20"/>
                </a:solidFill>
                <a:latin typeface="Calibri Light"/>
                <a:cs typeface="Calibri Light"/>
              </a:rPr>
              <a:t>man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a:solidFill>
                  <a:srgbClr val="231F20"/>
                </a:solidFill>
                <a:latin typeface="Calibri Light"/>
                <a:cs typeface="Calibri Light"/>
              </a:rPr>
              <a:t>be</a:t>
            </a:r>
            <a:r>
              <a:rPr sz="1500" spc="-8">
                <a:solidFill>
                  <a:srgbClr val="231F20"/>
                </a:solidFill>
                <a:latin typeface="Calibri Light"/>
                <a:cs typeface="Calibri Light"/>
              </a:rPr>
              <a:t> </a:t>
            </a:r>
            <a:r>
              <a:rPr sz="1500">
                <a:solidFill>
                  <a:srgbClr val="231F20"/>
                </a:solidFill>
                <a:latin typeface="Calibri Light"/>
                <a:cs typeface="Calibri Light"/>
              </a:rPr>
              <a:t>in</a:t>
            </a:r>
            <a:r>
              <a:rPr sz="1500" spc="-8">
                <a:solidFill>
                  <a:srgbClr val="231F20"/>
                </a:solidFill>
                <a:latin typeface="Calibri Light"/>
                <a:cs typeface="Calibri Light"/>
              </a:rPr>
              <a:t> charge </a:t>
            </a:r>
            <a:r>
              <a:rPr sz="1500" spc="-4">
                <a:solidFill>
                  <a:srgbClr val="231F20"/>
                </a:solidFill>
                <a:latin typeface="Calibri Light"/>
                <a:cs typeface="Calibri Light"/>
              </a:rPr>
              <a:t>of</a:t>
            </a:r>
            <a:r>
              <a:rPr sz="1500" spc="-12">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a:t>
            </a:r>
            <a:r>
              <a:rPr sz="1500" spc="-8">
                <a:solidFill>
                  <a:srgbClr val="231F20"/>
                </a:solidFill>
                <a:latin typeface="Calibri Light"/>
                <a:cs typeface="Calibri Light"/>
              </a:rPr>
              <a:t>relationship.</a:t>
            </a:r>
            <a:endParaRPr sz="1500">
              <a:latin typeface="Calibri Light"/>
              <a:cs typeface="Calibri Ligh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ject 20"/>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1" dirty="0"/>
              <a:t>STOPPING</a:t>
            </a:r>
            <a:r>
              <a:rPr spc="-12" dirty="0"/>
              <a:t> </a:t>
            </a:r>
            <a:r>
              <a:rPr spc="-8" dirty="0"/>
              <a:t>VIOLENCE </a:t>
            </a:r>
            <a:r>
              <a:rPr spc="-104" dirty="0"/>
              <a:t>AT</a:t>
            </a:r>
            <a:r>
              <a:rPr spc="-8" dirty="0"/>
              <a:t> ITS</a:t>
            </a:r>
            <a:r>
              <a:rPr spc="-4" dirty="0"/>
              <a:t> </a:t>
            </a:r>
            <a:r>
              <a:rPr spc="-12" dirty="0"/>
              <a:t>SOURCE</a:t>
            </a:r>
          </a:p>
        </p:txBody>
      </p:sp>
      <p:grpSp>
        <p:nvGrpSpPr>
          <p:cNvPr id="2" name="object 2" descr="Infographic showing the relationship between primary prevention and other work to address violence against women. The relationship between these is depicted as a pyramid that narrows from broader whole-of-population initiatives to response services for individuals.  ">
            <a:extLst>
              <a:ext uri="{C183D7F6-B498-43B3-948B-1728B52AA6E4}">
                <adec:decorative xmlns:adec="http://schemas.microsoft.com/office/drawing/2017/decorative" val="0"/>
              </a:ext>
            </a:extLst>
          </p:cNvPr>
          <p:cNvGrpSpPr/>
          <p:nvPr/>
        </p:nvGrpSpPr>
        <p:grpSpPr>
          <a:xfrm>
            <a:off x="669315" y="1314584"/>
            <a:ext cx="10711587" cy="4781722"/>
            <a:chOff x="803178" y="1577500"/>
            <a:chExt cx="12853905" cy="5738066"/>
          </a:xfrm>
        </p:grpSpPr>
        <p:sp>
          <p:nvSpPr>
            <p:cNvPr id="4" name="object 4" descr="Infographic showing the relationship between primary prevention and other work to address violence against women. The relationship between these is depicted as a pyramid that narrows from broader whole-of-population initiatives to response services for individuals.  &#10;&#10;Primary prevention  &#10;&#10;Whole-of-population initiatives that address the primary (’first’ or underlying) drivers of violence  &#10;&#10;Secondary or early intervention  &#10;&#10;Aims to ‘change the trajectory’ for individuals at higher-than-average risk of perpetrating or experiencing violence  &#10;&#10;Tertiary or response  &#10;&#10;Supports survivors and holds perpetrators to account (and aims to prevent the recurrence of violence) "/>
            <p:cNvSpPr/>
            <p:nvPr/>
          </p:nvSpPr>
          <p:spPr>
            <a:xfrm>
              <a:off x="9255043" y="1577500"/>
              <a:ext cx="2178685" cy="1886585"/>
            </a:xfrm>
            <a:custGeom>
              <a:avLst/>
              <a:gdLst/>
              <a:ahLst/>
              <a:cxnLst/>
              <a:rect l="l" t="t" r="r" b="b"/>
              <a:pathLst>
                <a:path w="2178684" h="1886585">
                  <a:moveTo>
                    <a:pt x="1089101" y="0"/>
                  </a:moveTo>
                  <a:lnTo>
                    <a:pt x="0" y="1886394"/>
                  </a:lnTo>
                  <a:lnTo>
                    <a:pt x="2178215" y="1886394"/>
                  </a:lnTo>
                  <a:lnTo>
                    <a:pt x="1089101" y="0"/>
                  </a:lnTo>
                  <a:close/>
                </a:path>
              </a:pathLst>
            </a:custGeom>
            <a:solidFill>
              <a:srgbClr val="7F936F"/>
            </a:solidFill>
          </p:spPr>
          <p:txBody>
            <a:bodyPr wrap="square" lIns="0" tIns="0" rIns="0" bIns="0" rtlCol="0"/>
            <a:lstStyle/>
            <a:p>
              <a:endParaRPr sz="1500"/>
            </a:p>
          </p:txBody>
        </p:sp>
        <p:sp>
          <p:nvSpPr>
            <p:cNvPr id="5" name="object 5"/>
            <p:cNvSpPr/>
            <p:nvPr/>
          </p:nvSpPr>
          <p:spPr>
            <a:xfrm>
              <a:off x="7031493" y="5510261"/>
              <a:ext cx="6625590" cy="1805305"/>
            </a:xfrm>
            <a:custGeom>
              <a:avLst/>
              <a:gdLst/>
              <a:ahLst/>
              <a:cxnLst/>
              <a:rect l="l" t="t" r="r" b="b"/>
              <a:pathLst>
                <a:path w="6625590" h="1805304">
                  <a:moveTo>
                    <a:pt x="5583237" y="0"/>
                  </a:moveTo>
                  <a:lnTo>
                    <a:pt x="1042073" y="0"/>
                  </a:lnTo>
                  <a:lnTo>
                    <a:pt x="0" y="1804936"/>
                  </a:lnTo>
                  <a:lnTo>
                    <a:pt x="6625310" y="1804936"/>
                  </a:lnTo>
                  <a:lnTo>
                    <a:pt x="5583237" y="0"/>
                  </a:lnTo>
                  <a:close/>
                </a:path>
              </a:pathLst>
            </a:custGeom>
            <a:solidFill>
              <a:srgbClr val="965F79"/>
            </a:solidFill>
          </p:spPr>
          <p:txBody>
            <a:bodyPr wrap="square" lIns="0" tIns="0" rIns="0" bIns="0" rtlCol="0"/>
            <a:lstStyle/>
            <a:p>
              <a:endParaRPr sz="1500"/>
            </a:p>
          </p:txBody>
        </p:sp>
        <p:sp>
          <p:nvSpPr>
            <p:cNvPr id="6" name="object 6"/>
            <p:cNvSpPr/>
            <p:nvPr/>
          </p:nvSpPr>
          <p:spPr>
            <a:xfrm>
              <a:off x="8135130" y="3570527"/>
              <a:ext cx="4418330" cy="1833245"/>
            </a:xfrm>
            <a:custGeom>
              <a:avLst/>
              <a:gdLst/>
              <a:ahLst/>
              <a:cxnLst/>
              <a:rect l="l" t="t" r="r" b="b"/>
              <a:pathLst>
                <a:path w="4418330" h="1833245">
                  <a:moveTo>
                    <a:pt x="3359696" y="0"/>
                  </a:moveTo>
                  <a:lnTo>
                    <a:pt x="1058354" y="0"/>
                  </a:lnTo>
                  <a:lnTo>
                    <a:pt x="0" y="1833105"/>
                  </a:lnTo>
                  <a:lnTo>
                    <a:pt x="4418037" y="1833105"/>
                  </a:lnTo>
                  <a:lnTo>
                    <a:pt x="3359696" y="0"/>
                  </a:lnTo>
                  <a:close/>
                </a:path>
              </a:pathLst>
            </a:custGeom>
            <a:solidFill>
              <a:srgbClr val="C7964B"/>
            </a:solidFill>
          </p:spPr>
          <p:txBody>
            <a:bodyPr wrap="square" lIns="0" tIns="0" rIns="0" bIns="0" rtlCol="0"/>
            <a:lstStyle/>
            <a:p>
              <a:endParaRPr sz="1500"/>
            </a:p>
          </p:txBody>
        </p:sp>
        <p:sp>
          <p:nvSpPr>
            <p:cNvPr id="7" name="object 7"/>
            <p:cNvSpPr/>
            <p:nvPr/>
          </p:nvSpPr>
          <p:spPr>
            <a:xfrm>
              <a:off x="803178" y="2856889"/>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8" name="object 8"/>
            <p:cNvSpPr/>
            <p:nvPr/>
          </p:nvSpPr>
          <p:spPr>
            <a:xfrm>
              <a:off x="9746624" y="2796899"/>
              <a:ext cx="64769" cy="120014"/>
            </a:xfrm>
            <a:custGeom>
              <a:avLst/>
              <a:gdLst/>
              <a:ahLst/>
              <a:cxnLst/>
              <a:rect l="l" t="t" r="r" b="b"/>
              <a:pathLst>
                <a:path w="64770" h="120014">
                  <a:moveTo>
                    <a:pt x="0" y="0"/>
                  </a:moveTo>
                  <a:lnTo>
                    <a:pt x="64528" y="59994"/>
                  </a:lnTo>
                  <a:lnTo>
                    <a:pt x="0" y="119976"/>
                  </a:lnTo>
                </a:path>
              </a:pathLst>
            </a:custGeom>
            <a:ln w="25400">
              <a:solidFill>
                <a:srgbClr val="996E29"/>
              </a:solidFill>
            </a:ln>
          </p:spPr>
          <p:txBody>
            <a:bodyPr wrap="square" lIns="0" tIns="0" rIns="0" bIns="0" rtlCol="0"/>
            <a:lstStyle/>
            <a:p>
              <a:endParaRPr sz="1500"/>
            </a:p>
          </p:txBody>
        </p:sp>
        <p:sp>
          <p:nvSpPr>
            <p:cNvPr id="9" name="object 9"/>
            <p:cNvSpPr/>
            <p:nvPr/>
          </p:nvSpPr>
          <p:spPr>
            <a:xfrm>
              <a:off x="803178" y="4578623"/>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10" name="object 10"/>
            <p:cNvSpPr/>
            <p:nvPr/>
          </p:nvSpPr>
          <p:spPr>
            <a:xfrm>
              <a:off x="9746624" y="4518633"/>
              <a:ext cx="64769" cy="120014"/>
            </a:xfrm>
            <a:custGeom>
              <a:avLst/>
              <a:gdLst/>
              <a:ahLst/>
              <a:cxnLst/>
              <a:rect l="l" t="t" r="r" b="b"/>
              <a:pathLst>
                <a:path w="64770" h="120014">
                  <a:moveTo>
                    <a:pt x="0" y="0"/>
                  </a:moveTo>
                  <a:lnTo>
                    <a:pt x="64528" y="59994"/>
                  </a:lnTo>
                  <a:lnTo>
                    <a:pt x="0" y="119976"/>
                  </a:lnTo>
                </a:path>
              </a:pathLst>
            </a:custGeom>
            <a:ln w="25400">
              <a:solidFill>
                <a:srgbClr val="996E29"/>
              </a:solidFill>
            </a:ln>
          </p:spPr>
          <p:txBody>
            <a:bodyPr wrap="square" lIns="0" tIns="0" rIns="0" bIns="0" rtlCol="0"/>
            <a:lstStyle/>
            <a:p>
              <a:endParaRPr sz="1500"/>
            </a:p>
          </p:txBody>
        </p:sp>
        <p:sp>
          <p:nvSpPr>
            <p:cNvPr id="11" name="object 11"/>
            <p:cNvSpPr/>
            <p:nvPr/>
          </p:nvSpPr>
          <p:spPr>
            <a:xfrm>
              <a:off x="803178" y="6494946"/>
              <a:ext cx="9008110" cy="0"/>
            </a:xfrm>
            <a:custGeom>
              <a:avLst/>
              <a:gdLst/>
              <a:ahLst/>
              <a:cxnLst/>
              <a:rect l="l" t="t" r="r" b="b"/>
              <a:pathLst>
                <a:path w="9008110">
                  <a:moveTo>
                    <a:pt x="0" y="0"/>
                  </a:moveTo>
                  <a:lnTo>
                    <a:pt x="9007970" y="0"/>
                  </a:lnTo>
                </a:path>
              </a:pathLst>
            </a:custGeom>
            <a:ln w="25400">
              <a:solidFill>
                <a:srgbClr val="996E29"/>
              </a:solidFill>
            </a:ln>
          </p:spPr>
          <p:txBody>
            <a:bodyPr wrap="square" lIns="0" tIns="0" rIns="0" bIns="0" rtlCol="0"/>
            <a:lstStyle/>
            <a:p>
              <a:endParaRPr sz="1500"/>
            </a:p>
          </p:txBody>
        </p:sp>
        <p:sp>
          <p:nvSpPr>
            <p:cNvPr id="12" name="object 12"/>
            <p:cNvSpPr/>
            <p:nvPr/>
          </p:nvSpPr>
          <p:spPr>
            <a:xfrm>
              <a:off x="9746624" y="6434956"/>
              <a:ext cx="64769" cy="120014"/>
            </a:xfrm>
            <a:custGeom>
              <a:avLst/>
              <a:gdLst/>
              <a:ahLst/>
              <a:cxnLst/>
              <a:rect l="l" t="t" r="r" b="b"/>
              <a:pathLst>
                <a:path w="64770" h="120015">
                  <a:moveTo>
                    <a:pt x="0" y="0"/>
                  </a:moveTo>
                  <a:lnTo>
                    <a:pt x="64528" y="59994"/>
                  </a:lnTo>
                  <a:lnTo>
                    <a:pt x="0" y="119976"/>
                  </a:lnTo>
                </a:path>
              </a:pathLst>
            </a:custGeom>
            <a:ln w="25400">
              <a:solidFill>
                <a:srgbClr val="996E29"/>
              </a:solidFill>
            </a:ln>
          </p:spPr>
          <p:txBody>
            <a:bodyPr wrap="square" lIns="0" tIns="0" rIns="0" bIns="0" rtlCol="0"/>
            <a:lstStyle/>
            <a:p>
              <a:endParaRPr sz="1500"/>
            </a:p>
          </p:txBody>
        </p:sp>
      </p:grpSp>
      <p:sp>
        <p:nvSpPr>
          <p:cNvPr id="14" name="object 14"/>
          <p:cNvSpPr txBox="1"/>
          <p:nvPr/>
        </p:nvSpPr>
        <p:spPr>
          <a:xfrm>
            <a:off x="656167" y="1366859"/>
            <a:ext cx="3627438" cy="934016"/>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Response</a:t>
            </a:r>
            <a:endParaRPr sz="1500">
              <a:latin typeface="Calibri"/>
              <a:cs typeface="Calibri"/>
            </a:endParaRPr>
          </a:p>
          <a:p>
            <a:pPr marL="10583" marR="4233"/>
            <a:r>
              <a:rPr sz="1500">
                <a:solidFill>
                  <a:srgbClr val="231F20"/>
                </a:solidFill>
                <a:latin typeface="Calibri Light"/>
                <a:cs typeface="Calibri Light"/>
              </a:rPr>
              <a:t>Supports</a:t>
            </a:r>
            <a:r>
              <a:rPr sz="1500" spc="-4">
                <a:solidFill>
                  <a:srgbClr val="231F20"/>
                </a:solidFill>
                <a:latin typeface="Calibri Light"/>
                <a:cs typeface="Calibri Light"/>
              </a:rPr>
              <a:t> </a:t>
            </a:r>
            <a:r>
              <a:rPr sz="1500" spc="-8">
                <a:solidFill>
                  <a:srgbClr val="231F20"/>
                </a:solidFill>
                <a:latin typeface="Calibri Light"/>
                <a:cs typeface="Calibri Light"/>
              </a:rPr>
              <a:t>survivors</a:t>
            </a:r>
            <a:r>
              <a:rPr sz="1500" spc="-4">
                <a:solidFill>
                  <a:srgbClr val="231F20"/>
                </a:solidFill>
                <a:latin typeface="Calibri Light"/>
                <a:cs typeface="Calibri Light"/>
              </a:rPr>
              <a:t> </a:t>
            </a:r>
            <a:r>
              <a:rPr sz="1500">
                <a:solidFill>
                  <a:srgbClr val="231F20"/>
                </a:solidFill>
                <a:latin typeface="Calibri Light"/>
                <a:cs typeface="Calibri Light"/>
              </a:rPr>
              <a:t>and holds</a:t>
            </a:r>
            <a:r>
              <a:rPr sz="1500" spc="-4">
                <a:solidFill>
                  <a:srgbClr val="231F20"/>
                </a:solidFill>
                <a:latin typeface="Calibri Light"/>
                <a:cs typeface="Calibri Light"/>
              </a:rPr>
              <a:t> </a:t>
            </a:r>
            <a:r>
              <a:rPr sz="1500" spc="-12">
                <a:solidFill>
                  <a:srgbClr val="231F20"/>
                </a:solidFill>
                <a:latin typeface="Calibri Light"/>
                <a:cs typeface="Calibri Light"/>
              </a:rPr>
              <a:t>perpetrators</a:t>
            </a:r>
            <a:r>
              <a:rPr sz="1500">
                <a:solidFill>
                  <a:srgbClr val="231F20"/>
                </a:solidFill>
                <a:latin typeface="Calibri Light"/>
                <a:cs typeface="Calibri Light"/>
              </a:rPr>
              <a:t> </a:t>
            </a:r>
            <a:r>
              <a:rPr sz="1500" spc="-8">
                <a:solidFill>
                  <a:srgbClr val="231F20"/>
                </a:solidFill>
                <a:latin typeface="Calibri Light"/>
                <a:cs typeface="Calibri Light"/>
              </a:rPr>
              <a:t>to </a:t>
            </a:r>
            <a:r>
              <a:rPr sz="1500" spc="-4">
                <a:solidFill>
                  <a:srgbClr val="231F20"/>
                </a:solidFill>
                <a:latin typeface="Calibri Light"/>
                <a:cs typeface="Calibri Light"/>
              </a:rPr>
              <a:t> </a:t>
            </a:r>
            <a:r>
              <a:rPr sz="1500" spc="-8">
                <a:solidFill>
                  <a:srgbClr val="231F20"/>
                </a:solidFill>
                <a:latin typeface="Calibri Light"/>
                <a:cs typeface="Calibri Light"/>
              </a:rPr>
              <a:t>account </a:t>
            </a:r>
            <a:r>
              <a:rPr sz="1500">
                <a:solidFill>
                  <a:srgbClr val="231F20"/>
                </a:solidFill>
                <a:latin typeface="Calibri Light"/>
                <a:cs typeface="Calibri Light"/>
              </a:rPr>
              <a:t>(and aims </a:t>
            </a:r>
            <a:r>
              <a:rPr sz="1500" spc="-12">
                <a:solidFill>
                  <a:srgbClr val="231F20"/>
                </a:solidFill>
                <a:latin typeface="Calibri Light"/>
                <a:cs typeface="Calibri Light"/>
              </a:rPr>
              <a:t>to prevent </a:t>
            </a:r>
            <a:r>
              <a:rPr sz="1500">
                <a:solidFill>
                  <a:srgbClr val="231F20"/>
                </a:solidFill>
                <a:latin typeface="Calibri Light"/>
                <a:cs typeface="Calibri Light"/>
              </a:rPr>
              <a:t>the </a:t>
            </a:r>
            <a:r>
              <a:rPr sz="1500" spc="-8">
                <a:solidFill>
                  <a:srgbClr val="231F20"/>
                </a:solidFill>
                <a:latin typeface="Calibri Light"/>
                <a:cs typeface="Calibri Light"/>
              </a:rPr>
              <a:t>recurrence </a:t>
            </a:r>
            <a:r>
              <a:rPr sz="1500" spc="-4">
                <a:solidFill>
                  <a:srgbClr val="231F20"/>
                </a:solidFill>
                <a:latin typeface="Calibri Light"/>
                <a:cs typeface="Calibri Light"/>
              </a:rPr>
              <a:t>of </a:t>
            </a:r>
            <a:r>
              <a:rPr sz="1500" spc="-329">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13" name="object 13"/>
          <p:cNvSpPr txBox="1"/>
          <p:nvPr/>
        </p:nvSpPr>
        <p:spPr>
          <a:xfrm>
            <a:off x="656167" y="2807986"/>
            <a:ext cx="3481917" cy="946840"/>
          </a:xfrm>
          <a:prstGeom prst="rect">
            <a:avLst/>
          </a:prstGeom>
        </p:spPr>
        <p:txBody>
          <a:bodyPr vert="horz" wrap="square" lIns="0" tIns="10583" rIns="0" bIns="0" rtlCol="0">
            <a:spAutoFit/>
          </a:bodyPr>
          <a:lstStyle/>
          <a:p>
            <a:pPr marL="10583" marR="4233">
              <a:spcBef>
                <a:spcPts val="83"/>
              </a:spcBef>
            </a:pPr>
            <a:r>
              <a:rPr sz="1500" b="1" spc="-4">
                <a:solidFill>
                  <a:srgbClr val="231F20"/>
                </a:solidFill>
                <a:latin typeface="Calibri"/>
                <a:cs typeface="Calibri"/>
              </a:rPr>
              <a:t>Early</a:t>
            </a:r>
            <a:r>
              <a:rPr sz="1500" b="1">
                <a:solidFill>
                  <a:srgbClr val="231F20"/>
                </a:solidFill>
                <a:latin typeface="Calibri"/>
                <a:cs typeface="Calibri"/>
              </a:rPr>
              <a:t> </a:t>
            </a:r>
            <a:r>
              <a:rPr sz="1500" b="1" spc="-8">
                <a:solidFill>
                  <a:srgbClr val="231F20"/>
                </a:solidFill>
                <a:latin typeface="Calibri"/>
                <a:cs typeface="Calibri"/>
              </a:rPr>
              <a:t>Intervention </a:t>
            </a:r>
            <a:r>
              <a:rPr sz="1500" b="1" spc="-4">
                <a:solidFill>
                  <a:srgbClr val="231F20"/>
                </a:solidFill>
                <a:latin typeface="Calibri"/>
                <a:cs typeface="Calibri"/>
              </a:rPr>
              <a:t> </a:t>
            </a:r>
            <a:endParaRPr lang="en-AU" sz="1500" b="1" spc="-4">
              <a:solidFill>
                <a:srgbClr val="231F20"/>
              </a:solidFill>
              <a:latin typeface="Calibri"/>
              <a:cs typeface="Calibri"/>
            </a:endParaRPr>
          </a:p>
          <a:p>
            <a:pPr marL="10583" marR="4233">
              <a:spcBef>
                <a:spcPts val="83"/>
              </a:spcBef>
            </a:pPr>
            <a:r>
              <a:rPr sz="1500" spc="-4">
                <a:solidFill>
                  <a:srgbClr val="231F20"/>
                </a:solidFill>
                <a:latin typeface="Calibri Light"/>
                <a:cs typeface="Calibri Light"/>
              </a:rPr>
              <a:t>Aims</a:t>
            </a:r>
            <a:r>
              <a:rPr sz="1500" spc="-8">
                <a:solidFill>
                  <a:srgbClr val="231F20"/>
                </a:solidFill>
                <a:latin typeface="Calibri Light"/>
                <a:cs typeface="Calibri Light"/>
              </a:rPr>
              <a:t> to </a:t>
            </a:r>
            <a:r>
              <a:rPr sz="1500" spc="-17">
                <a:solidFill>
                  <a:srgbClr val="231F20"/>
                </a:solidFill>
                <a:latin typeface="Calibri Light"/>
                <a:cs typeface="Calibri Light"/>
              </a:rPr>
              <a:t>‘change</a:t>
            </a:r>
            <a:r>
              <a:rPr sz="1500" spc="-8">
                <a:solidFill>
                  <a:srgbClr val="231F20"/>
                </a:solidFill>
                <a:latin typeface="Calibri Light"/>
                <a:cs typeface="Calibri Light"/>
              </a:rPr>
              <a:t> </a:t>
            </a:r>
            <a:r>
              <a:rPr sz="1500">
                <a:solidFill>
                  <a:srgbClr val="231F20"/>
                </a:solidFill>
                <a:latin typeface="Calibri Light"/>
                <a:cs typeface="Calibri Light"/>
              </a:rPr>
              <a:t>the</a:t>
            </a:r>
            <a:r>
              <a:rPr sz="1500" spc="-4">
                <a:solidFill>
                  <a:srgbClr val="231F20"/>
                </a:solidFill>
                <a:latin typeface="Calibri Light"/>
                <a:cs typeface="Calibri Light"/>
              </a:rPr>
              <a:t> trajectory’ </a:t>
            </a:r>
            <a:r>
              <a:rPr sz="1500" spc="-17">
                <a:solidFill>
                  <a:srgbClr val="231F20"/>
                </a:solidFill>
                <a:latin typeface="Calibri Light"/>
                <a:cs typeface="Calibri Light"/>
              </a:rPr>
              <a:t>for</a:t>
            </a:r>
            <a:r>
              <a:rPr sz="1500" spc="-8">
                <a:solidFill>
                  <a:srgbClr val="231F20"/>
                </a:solidFill>
                <a:latin typeface="Calibri Light"/>
                <a:cs typeface="Calibri Light"/>
              </a:rPr>
              <a:t> </a:t>
            </a:r>
            <a:r>
              <a:rPr sz="1500">
                <a:solidFill>
                  <a:srgbClr val="231F20"/>
                </a:solidFill>
                <a:latin typeface="Calibri Light"/>
                <a:cs typeface="Calibri Light"/>
              </a:rPr>
              <a:t>individuals </a:t>
            </a:r>
            <a:r>
              <a:rPr sz="1500" spc="-329">
                <a:solidFill>
                  <a:srgbClr val="231F20"/>
                </a:solidFill>
                <a:latin typeface="Calibri Light"/>
                <a:cs typeface="Calibri Light"/>
              </a:rPr>
              <a:t> </a:t>
            </a:r>
            <a:r>
              <a:rPr sz="1500" spc="-8">
                <a:solidFill>
                  <a:srgbClr val="231F20"/>
                </a:solidFill>
                <a:latin typeface="Calibri Light"/>
                <a:cs typeface="Calibri Light"/>
              </a:rPr>
              <a:t>at</a:t>
            </a:r>
            <a:r>
              <a:rPr sz="1500">
                <a:solidFill>
                  <a:srgbClr val="231F20"/>
                </a:solidFill>
                <a:latin typeface="Calibri Light"/>
                <a:cs typeface="Calibri Light"/>
              </a:rPr>
              <a:t> </a:t>
            </a:r>
            <a:r>
              <a:rPr sz="1500" spc="-12">
                <a:solidFill>
                  <a:srgbClr val="231F20"/>
                </a:solidFill>
                <a:latin typeface="Calibri Light"/>
                <a:cs typeface="Calibri Light"/>
              </a:rPr>
              <a:t>higher-than-average</a:t>
            </a:r>
            <a:r>
              <a:rPr sz="1500" spc="-4">
                <a:solidFill>
                  <a:srgbClr val="231F20"/>
                </a:solidFill>
                <a:latin typeface="Calibri Light"/>
                <a:cs typeface="Calibri Light"/>
              </a:rPr>
              <a:t> </a:t>
            </a:r>
            <a:r>
              <a:rPr sz="1500">
                <a:solidFill>
                  <a:srgbClr val="231F20"/>
                </a:solidFill>
                <a:latin typeface="Calibri Light"/>
                <a:cs typeface="Calibri Light"/>
              </a:rPr>
              <a:t>risk</a:t>
            </a:r>
            <a:r>
              <a:rPr sz="1500" spc="4">
                <a:solidFill>
                  <a:srgbClr val="231F20"/>
                </a:solidFill>
                <a:latin typeface="Calibri Light"/>
                <a:cs typeface="Calibri Light"/>
              </a:rPr>
              <a:t> </a:t>
            </a:r>
            <a:r>
              <a:rPr sz="1500" spc="-4">
                <a:solidFill>
                  <a:srgbClr val="231F20"/>
                </a:solidFill>
                <a:latin typeface="Calibri Light"/>
                <a:cs typeface="Calibri Light"/>
              </a:rPr>
              <a:t>of </a:t>
            </a:r>
            <a:r>
              <a:rPr sz="1500" spc="-8">
                <a:solidFill>
                  <a:srgbClr val="231F20"/>
                </a:solidFill>
                <a:latin typeface="Calibri Light"/>
                <a:cs typeface="Calibri Light"/>
              </a:rPr>
              <a:t>perpetrating</a:t>
            </a:r>
            <a:r>
              <a:rPr sz="1500" spc="4">
                <a:solidFill>
                  <a:srgbClr val="231F20"/>
                </a:solidFill>
                <a:latin typeface="Calibri Light"/>
                <a:cs typeface="Calibri Light"/>
              </a:rPr>
              <a:t> </a:t>
            </a:r>
            <a:r>
              <a:rPr sz="1500" spc="-4">
                <a:solidFill>
                  <a:srgbClr val="231F20"/>
                </a:solidFill>
                <a:latin typeface="Calibri Light"/>
                <a:cs typeface="Calibri Light"/>
              </a:rPr>
              <a:t>or </a:t>
            </a:r>
            <a:r>
              <a:rPr sz="1500" spc="-329">
                <a:solidFill>
                  <a:srgbClr val="231F20"/>
                </a:solidFill>
                <a:latin typeface="Calibri Light"/>
                <a:cs typeface="Calibri Light"/>
              </a:rPr>
              <a:t> </a:t>
            </a:r>
            <a:r>
              <a:rPr sz="1500" spc="-8">
                <a:solidFill>
                  <a:srgbClr val="231F20"/>
                </a:solidFill>
                <a:latin typeface="Calibri Light"/>
                <a:cs typeface="Calibri Light"/>
              </a:rPr>
              <a:t>experiencing </a:t>
            </a:r>
            <a:r>
              <a:rPr sz="1500">
                <a:solidFill>
                  <a:srgbClr val="231F20"/>
                </a:solidFill>
                <a:latin typeface="Calibri Light"/>
                <a:cs typeface="Calibri Light"/>
              </a:rPr>
              <a:t>violence.</a:t>
            </a:r>
            <a:endParaRPr sz="1500">
              <a:latin typeface="Calibri Light"/>
              <a:cs typeface="Calibri Light"/>
            </a:endParaRPr>
          </a:p>
        </p:txBody>
      </p:sp>
      <p:sp>
        <p:nvSpPr>
          <p:cNvPr id="18" name="object 18"/>
          <p:cNvSpPr txBox="1"/>
          <p:nvPr/>
        </p:nvSpPr>
        <p:spPr>
          <a:xfrm>
            <a:off x="656149" y="4642739"/>
            <a:ext cx="3722158" cy="703184"/>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Primary</a:t>
            </a:r>
            <a:r>
              <a:rPr sz="1500" b="1" spc="-17">
                <a:solidFill>
                  <a:srgbClr val="231F20"/>
                </a:solidFill>
                <a:latin typeface="Calibri"/>
                <a:cs typeface="Calibri"/>
              </a:rPr>
              <a:t> </a:t>
            </a:r>
            <a:r>
              <a:rPr sz="1500" b="1" spc="-12">
                <a:solidFill>
                  <a:srgbClr val="231F20"/>
                </a:solidFill>
                <a:latin typeface="Calibri"/>
                <a:cs typeface="Calibri"/>
              </a:rPr>
              <a:t>Prevention</a:t>
            </a:r>
            <a:endParaRPr sz="1500">
              <a:latin typeface="Calibri"/>
              <a:cs typeface="Calibri"/>
            </a:endParaRPr>
          </a:p>
          <a:p>
            <a:pPr marL="10583" marR="4233"/>
            <a:r>
              <a:rPr sz="1500" spc="-8">
                <a:solidFill>
                  <a:srgbClr val="231F20"/>
                </a:solidFill>
                <a:latin typeface="Calibri Light"/>
                <a:cs typeface="Calibri Light"/>
              </a:rPr>
              <a:t>Whole-of-population</a:t>
            </a:r>
            <a:r>
              <a:rPr sz="1500" spc="4">
                <a:solidFill>
                  <a:srgbClr val="231F20"/>
                </a:solidFill>
                <a:latin typeface="Calibri Light"/>
                <a:cs typeface="Calibri Light"/>
              </a:rPr>
              <a:t> </a:t>
            </a:r>
            <a:r>
              <a:rPr sz="1500" spc="-8">
                <a:solidFill>
                  <a:srgbClr val="231F20"/>
                </a:solidFill>
                <a:latin typeface="Calibri Light"/>
                <a:cs typeface="Calibri Light"/>
              </a:rPr>
              <a:t>initiatives</a:t>
            </a:r>
            <a:r>
              <a:rPr sz="1500">
                <a:solidFill>
                  <a:srgbClr val="231F20"/>
                </a:solidFill>
                <a:latin typeface="Calibri Light"/>
                <a:cs typeface="Calibri Light"/>
              </a:rPr>
              <a:t> </a:t>
            </a:r>
            <a:r>
              <a:rPr sz="1500" spc="-4">
                <a:solidFill>
                  <a:srgbClr val="231F20"/>
                </a:solidFill>
                <a:latin typeface="Calibri Light"/>
                <a:cs typeface="Calibri Light"/>
              </a:rPr>
              <a:t>that</a:t>
            </a:r>
            <a:r>
              <a:rPr sz="1500" spc="4">
                <a:solidFill>
                  <a:srgbClr val="231F20"/>
                </a:solidFill>
                <a:latin typeface="Calibri Light"/>
                <a:cs typeface="Calibri Light"/>
              </a:rPr>
              <a:t> </a:t>
            </a:r>
            <a:r>
              <a:rPr sz="1500" spc="-8">
                <a:solidFill>
                  <a:srgbClr val="231F20"/>
                </a:solidFill>
                <a:latin typeface="Calibri Light"/>
                <a:cs typeface="Calibri Light"/>
              </a:rPr>
              <a:t>address</a:t>
            </a:r>
            <a:r>
              <a:rPr sz="1500">
                <a:solidFill>
                  <a:srgbClr val="231F20"/>
                </a:solidFill>
                <a:latin typeface="Calibri Light"/>
                <a:cs typeface="Calibri Light"/>
              </a:rPr>
              <a:t> the </a:t>
            </a:r>
            <a:r>
              <a:rPr sz="1500" spc="4">
                <a:solidFill>
                  <a:srgbClr val="231F20"/>
                </a:solidFill>
                <a:latin typeface="Calibri Light"/>
                <a:cs typeface="Calibri Light"/>
              </a:rPr>
              <a:t> </a:t>
            </a:r>
            <a:r>
              <a:rPr sz="1500">
                <a:solidFill>
                  <a:srgbClr val="231F20"/>
                </a:solidFill>
                <a:latin typeface="Calibri Light"/>
                <a:cs typeface="Calibri Light"/>
              </a:rPr>
              <a:t>primary</a:t>
            </a:r>
            <a:r>
              <a:rPr sz="1500" spc="-8">
                <a:solidFill>
                  <a:srgbClr val="231F20"/>
                </a:solidFill>
                <a:latin typeface="Calibri Light"/>
                <a:cs typeface="Calibri Light"/>
              </a:rPr>
              <a:t> </a:t>
            </a:r>
            <a:r>
              <a:rPr sz="1500" spc="-4">
                <a:solidFill>
                  <a:srgbClr val="231F20"/>
                </a:solidFill>
                <a:latin typeface="Calibri Light"/>
                <a:cs typeface="Calibri Light"/>
              </a:rPr>
              <a:t>(‘first’ or</a:t>
            </a:r>
            <a:r>
              <a:rPr sz="1500" spc="-12">
                <a:solidFill>
                  <a:srgbClr val="231F20"/>
                </a:solidFill>
                <a:latin typeface="Calibri Light"/>
                <a:cs typeface="Calibri Light"/>
              </a:rPr>
              <a:t> </a:t>
            </a:r>
            <a:r>
              <a:rPr sz="1500">
                <a:solidFill>
                  <a:srgbClr val="231F20"/>
                </a:solidFill>
                <a:latin typeface="Calibri Light"/>
                <a:cs typeface="Calibri Light"/>
              </a:rPr>
              <a:t>underlying)</a:t>
            </a:r>
            <a:r>
              <a:rPr sz="1500" spc="-4">
                <a:solidFill>
                  <a:srgbClr val="231F20"/>
                </a:solidFill>
                <a:latin typeface="Calibri Light"/>
                <a:cs typeface="Calibri Light"/>
              </a:rPr>
              <a:t> </a:t>
            </a:r>
            <a:r>
              <a:rPr sz="1500" spc="-8">
                <a:solidFill>
                  <a:srgbClr val="231F20"/>
                </a:solidFill>
                <a:latin typeface="Calibri Light"/>
                <a:cs typeface="Calibri Light"/>
              </a:rPr>
              <a:t>drivers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violence.</a:t>
            </a:r>
            <a:endParaRPr sz="1500">
              <a:latin typeface="Calibri Light"/>
              <a:cs typeface="Calibri Light"/>
            </a:endParaRPr>
          </a:p>
        </p:txBody>
      </p:sp>
      <p:sp>
        <p:nvSpPr>
          <p:cNvPr id="15" name="object 15">
            <a:extLst>
              <a:ext uri="{C183D7F6-B498-43B3-948B-1728B52AA6E4}">
                <adec:decorative xmlns:adec="http://schemas.microsoft.com/office/drawing/2017/decorative" val="1"/>
              </a:ext>
            </a:extLst>
          </p:cNvPr>
          <p:cNvSpPr txBox="1"/>
          <p:nvPr/>
        </p:nvSpPr>
        <p:spPr>
          <a:xfrm>
            <a:off x="8306629" y="2237105"/>
            <a:ext cx="627063" cy="241519"/>
          </a:xfrm>
          <a:prstGeom prst="rect">
            <a:avLst/>
          </a:prstGeom>
        </p:spPr>
        <p:txBody>
          <a:bodyPr vert="horz" wrap="square" lIns="0" tIns="10583" rIns="0" bIns="0" rtlCol="0">
            <a:spAutoFit/>
          </a:bodyPr>
          <a:lstStyle/>
          <a:p>
            <a:pPr marL="10583">
              <a:spcBef>
                <a:spcPts val="83"/>
              </a:spcBef>
            </a:pPr>
            <a:r>
              <a:rPr sz="1500" b="1" spc="-133" dirty="0">
                <a:solidFill>
                  <a:srgbClr val="34354A"/>
                </a:solidFill>
                <a:latin typeface="Calibri"/>
                <a:cs typeface="Calibri"/>
              </a:rPr>
              <a:t>T</a:t>
            </a:r>
            <a:r>
              <a:rPr sz="1500" b="1" spc="-8" dirty="0">
                <a:solidFill>
                  <a:srgbClr val="34354A"/>
                </a:solidFill>
                <a:latin typeface="Calibri"/>
                <a:cs typeface="Calibri"/>
              </a:rPr>
              <a:t>ertia</a:t>
            </a:r>
            <a:r>
              <a:rPr sz="1500" b="1" dirty="0">
                <a:solidFill>
                  <a:srgbClr val="34354A"/>
                </a:solidFill>
                <a:latin typeface="Calibri"/>
                <a:cs typeface="Calibri"/>
              </a:rPr>
              <a:t>ry</a:t>
            </a:r>
            <a:endParaRPr sz="1500" dirty="0">
              <a:solidFill>
                <a:srgbClr val="34354A"/>
              </a:solidFill>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8197283" y="3648710"/>
            <a:ext cx="846138" cy="241519"/>
          </a:xfrm>
          <a:prstGeom prst="rect">
            <a:avLst/>
          </a:prstGeom>
        </p:spPr>
        <p:txBody>
          <a:bodyPr vert="horz" wrap="square" lIns="0" tIns="10583" rIns="0" bIns="0" rtlCol="0">
            <a:spAutoFit/>
          </a:bodyPr>
          <a:lstStyle/>
          <a:p>
            <a:pPr marL="10583">
              <a:spcBef>
                <a:spcPts val="83"/>
              </a:spcBef>
            </a:pPr>
            <a:r>
              <a:rPr sz="1500" b="1" spc="-4" dirty="0">
                <a:solidFill>
                  <a:srgbClr val="34354A"/>
                </a:solidFill>
                <a:latin typeface="Calibri"/>
                <a:cs typeface="Calibri"/>
              </a:rPr>
              <a:t>Secondary</a:t>
            </a:r>
            <a:endParaRPr sz="1500" dirty="0">
              <a:solidFill>
                <a:srgbClr val="34354A"/>
              </a:solidFill>
              <a:latin typeface="Calibri"/>
              <a:cs typeface="Calibri"/>
            </a:endParaRPr>
          </a:p>
        </p:txBody>
      </p:sp>
      <p:sp>
        <p:nvSpPr>
          <p:cNvPr id="17" name="object 17">
            <a:extLst>
              <a:ext uri="{C183D7F6-B498-43B3-948B-1728B52AA6E4}">
                <adec:decorative xmlns:adec="http://schemas.microsoft.com/office/drawing/2017/decorative" val="1"/>
              </a:ext>
            </a:extLst>
          </p:cNvPr>
          <p:cNvSpPr txBox="1"/>
          <p:nvPr/>
        </p:nvSpPr>
        <p:spPr>
          <a:xfrm>
            <a:off x="8297676" y="5253482"/>
            <a:ext cx="645054" cy="241519"/>
          </a:xfrm>
          <a:prstGeom prst="rect">
            <a:avLst/>
          </a:prstGeom>
        </p:spPr>
        <p:txBody>
          <a:bodyPr vert="horz" wrap="square" lIns="0" tIns="10583" rIns="0" bIns="0" rtlCol="0">
            <a:spAutoFit/>
          </a:bodyPr>
          <a:lstStyle/>
          <a:p>
            <a:pPr marL="10583">
              <a:spcBef>
                <a:spcPts val="83"/>
              </a:spcBef>
            </a:pPr>
            <a:r>
              <a:rPr sz="1500" b="1" spc="-4" dirty="0">
                <a:solidFill>
                  <a:srgbClr val="34354A"/>
                </a:solidFill>
                <a:latin typeface="Calibri"/>
                <a:cs typeface="Calibri"/>
              </a:rPr>
              <a:t>Primary</a:t>
            </a:r>
            <a:endParaRPr sz="1500" dirty="0">
              <a:solidFill>
                <a:srgbClr val="34354A"/>
              </a:solidFill>
              <a:latin typeface="Calibri"/>
              <a:cs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A7E1F-7CBC-417A-A722-7FFA4E48E604}"/>
              </a:ext>
            </a:extLst>
          </p:cNvPr>
          <p:cNvSpPr>
            <a:spLocks noGrp="1"/>
          </p:cNvSpPr>
          <p:nvPr>
            <p:ph type="title"/>
          </p:nvPr>
        </p:nvSpPr>
        <p:spPr/>
        <p:txBody>
          <a:bodyPr/>
          <a:lstStyle/>
          <a:p>
            <a:r>
              <a:rPr lang="en-AU" dirty="0"/>
              <a:t>ESSENTIAL ACTIONS TO ADDRESS THE GENDERED DRIVERS</a:t>
            </a:r>
          </a:p>
        </p:txBody>
      </p:sp>
      <p:pic>
        <p:nvPicPr>
          <p:cNvPr id="6" name="Picture 5" descr="Essential action 1: Challenge the condoning of violence against women.&#10;&#10;Essential action 2: Promote women's independence and decision-making in public life and relationships.&#10;&#10;Essential action 3: Build new social norms that foster personal identities not constrained by rigid gender stereotypes.&#10;&#10;Essential action 4: Support men and boys to develop health masculinities and positive, supportive male peer relationships. &#10;">
            <a:extLst>
              <a:ext uri="{FF2B5EF4-FFF2-40B4-BE49-F238E27FC236}">
                <a16:creationId xmlns:a16="http://schemas.microsoft.com/office/drawing/2014/main" id="{A0F46C85-2285-421A-B09B-9DB777962F36}"/>
              </a:ext>
            </a:extLst>
          </p:cNvPr>
          <p:cNvPicPr>
            <a:picLocks noChangeAspect="1"/>
          </p:cNvPicPr>
          <p:nvPr/>
        </p:nvPicPr>
        <p:blipFill>
          <a:blip r:embed="rId3"/>
          <a:stretch>
            <a:fillRect/>
          </a:stretch>
        </p:blipFill>
        <p:spPr>
          <a:xfrm>
            <a:off x="569912" y="1867505"/>
            <a:ext cx="10303458" cy="2884968"/>
          </a:xfrm>
          <a:prstGeom prst="rect">
            <a:avLst/>
          </a:prstGeom>
        </p:spPr>
      </p:pic>
    </p:spTree>
    <p:extLst>
      <p:ext uri="{BB962C8B-B14F-4D97-AF65-F5344CB8AC3E}">
        <p14:creationId xmlns:p14="http://schemas.microsoft.com/office/powerpoint/2010/main" val="4123972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A03522-56B6-492E-91A1-4721578FFDC4}"/>
              </a:ext>
            </a:extLst>
          </p:cNvPr>
          <p:cNvSpPr>
            <a:spLocks noGrp="1"/>
          </p:cNvSpPr>
          <p:nvPr>
            <p:ph type="title"/>
          </p:nvPr>
        </p:nvSpPr>
        <p:spPr/>
        <p:txBody>
          <a:bodyPr/>
          <a:lstStyle/>
          <a:p>
            <a:r>
              <a:rPr lang="en-AU" dirty="0"/>
              <a:t>ESSENTIAL ACTIONS TO ADDRESS THE SOCIAL CONTEXT OF INEQUALITY</a:t>
            </a:r>
          </a:p>
        </p:txBody>
      </p:sp>
      <p:pic>
        <p:nvPicPr>
          <p:cNvPr id="5" name="Picture 4" descr="Essential action 5. Promote and normalise gender equality in public and private life&#10;&#10;Essential action 6. Address the intersections between gender inequality and other forms of systemic and structural oppression and discrimination, and promote broader social justice&#10;&#10;Essential action 7. Build safe, fair and equitable organisations and institutions by focusing on policy and systems change&#10;&#10;Essential action 8. Strengthen positive, equal and respectful relations between and among women and men, girls and boys, in public and private spheres">
            <a:extLst>
              <a:ext uri="{FF2B5EF4-FFF2-40B4-BE49-F238E27FC236}">
                <a16:creationId xmlns:a16="http://schemas.microsoft.com/office/drawing/2014/main" id="{093A5460-8764-4C4D-91B9-8FF14056E87C}"/>
              </a:ext>
            </a:extLst>
          </p:cNvPr>
          <p:cNvPicPr>
            <a:picLocks noChangeAspect="1"/>
          </p:cNvPicPr>
          <p:nvPr/>
        </p:nvPicPr>
        <p:blipFill>
          <a:blip r:embed="rId3"/>
          <a:stretch>
            <a:fillRect/>
          </a:stretch>
        </p:blipFill>
        <p:spPr>
          <a:xfrm>
            <a:off x="618067" y="1793408"/>
            <a:ext cx="10277116" cy="3068523"/>
          </a:xfrm>
          <a:prstGeom prst="rect">
            <a:avLst/>
          </a:prstGeom>
        </p:spPr>
      </p:pic>
    </p:spTree>
    <p:extLst>
      <p:ext uri="{BB962C8B-B14F-4D97-AF65-F5344CB8AC3E}">
        <p14:creationId xmlns:p14="http://schemas.microsoft.com/office/powerpoint/2010/main" val="15427981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569913" y="215269"/>
            <a:ext cx="9318804" cy="767304"/>
          </a:xfrm>
          <a:prstGeom prst="rect">
            <a:avLst/>
          </a:prstGeom>
        </p:spPr>
        <p:txBody>
          <a:bodyPr vert="horz" wrap="square" lIns="0" tIns="48683" rIns="0" bIns="0" rtlCol="0">
            <a:spAutoFit/>
          </a:bodyPr>
          <a:lstStyle/>
          <a:p>
            <a:pPr marL="10583" marR="4233">
              <a:lnSpc>
                <a:spcPts val="2750"/>
              </a:lnSpc>
              <a:spcBef>
                <a:spcPts val="382"/>
              </a:spcBef>
            </a:pPr>
            <a:r>
              <a:rPr spc="-8" dirty="0"/>
              <a:t>AN </a:t>
            </a:r>
            <a:r>
              <a:rPr spc="-12" dirty="0"/>
              <a:t>INTERSECTIONAL</a:t>
            </a:r>
            <a:r>
              <a:rPr spc="-4" dirty="0"/>
              <a:t> </a:t>
            </a:r>
            <a:r>
              <a:rPr spc="-17" dirty="0"/>
              <a:t>APPROACH</a:t>
            </a:r>
            <a:r>
              <a:rPr spc="-4" dirty="0"/>
              <a:t> </a:t>
            </a:r>
            <a:r>
              <a:rPr spc="-42" dirty="0"/>
              <a:t>TO</a:t>
            </a:r>
            <a:r>
              <a:rPr spc="-8" dirty="0"/>
              <a:t> PREVENTIN</a:t>
            </a:r>
            <a:r>
              <a:rPr lang="en-AU" spc="-8" dirty="0"/>
              <a:t>G GENDER-BASED </a:t>
            </a:r>
            <a:r>
              <a:rPr spc="-8" dirty="0"/>
              <a:t>VIOLENCE</a:t>
            </a:r>
            <a:endParaRPr spc="-17" dirty="0"/>
          </a:p>
        </p:txBody>
      </p:sp>
      <p:pic>
        <p:nvPicPr>
          <p:cNvPr id="26" name="Picture 25">
            <a:extLst>
              <a:ext uri="{FF2B5EF4-FFF2-40B4-BE49-F238E27FC236}">
                <a16:creationId xmlns:a16="http://schemas.microsoft.com/office/drawing/2014/main" id="{A569710F-5B68-40A7-9E08-4FFF2857301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31967" y="2349501"/>
            <a:ext cx="7577744" cy="1648714"/>
          </a:xfrm>
          <a:prstGeom prst="rect">
            <a:avLst/>
          </a:prstGeom>
        </p:spPr>
      </p:pic>
      <p:sp>
        <p:nvSpPr>
          <p:cNvPr id="5" name="object 5"/>
          <p:cNvSpPr txBox="1"/>
          <p:nvPr/>
        </p:nvSpPr>
        <p:spPr>
          <a:xfrm>
            <a:off x="1876701" y="4304242"/>
            <a:ext cx="2026179" cy="1395681"/>
          </a:xfrm>
          <a:prstGeom prst="rect">
            <a:avLst/>
          </a:prstGeom>
        </p:spPr>
        <p:txBody>
          <a:bodyPr vert="horz" wrap="square" lIns="0" tIns="10583" rIns="0" bIns="0" rtlCol="0">
            <a:spAutoFit/>
          </a:bodyPr>
          <a:lstStyle/>
          <a:p>
            <a:pPr marL="10583" marR="4233" indent="-2117" algn="ctr">
              <a:spcBef>
                <a:spcPts val="83"/>
              </a:spcBef>
            </a:pPr>
            <a:r>
              <a:rPr spc="-17">
                <a:solidFill>
                  <a:srgbClr val="231F20"/>
                </a:solidFill>
                <a:latin typeface="Calibri Light"/>
                <a:cs typeface="Calibri Light"/>
              </a:rPr>
              <a:t>Women </a:t>
            </a:r>
            <a:r>
              <a:rPr spc="-8">
                <a:solidFill>
                  <a:srgbClr val="231F20"/>
                </a:solidFill>
                <a:latin typeface="Calibri Light"/>
                <a:cs typeface="Calibri Light"/>
              </a:rPr>
              <a:t>are </a:t>
            </a:r>
            <a:r>
              <a:rPr>
                <a:solidFill>
                  <a:srgbClr val="231F20"/>
                </a:solidFill>
                <a:latin typeface="Calibri Light"/>
                <a:cs typeface="Calibri Light"/>
              </a:rPr>
              <a:t>not </a:t>
            </a:r>
            <a:r>
              <a:rPr spc="-4">
                <a:solidFill>
                  <a:srgbClr val="231F20"/>
                </a:solidFill>
                <a:latin typeface="Calibri Light"/>
                <a:cs typeface="Calibri Light"/>
              </a:rPr>
              <a:t>only </a:t>
            </a:r>
            <a:r>
              <a:rPr>
                <a:solidFill>
                  <a:srgbClr val="231F20"/>
                </a:solidFill>
                <a:latin typeface="Calibri Light"/>
                <a:cs typeface="Calibri Light"/>
              </a:rPr>
              <a:t> unequal </a:t>
            </a:r>
            <a:r>
              <a:rPr spc="-12">
                <a:solidFill>
                  <a:srgbClr val="231F20"/>
                </a:solidFill>
                <a:latin typeface="Calibri Light"/>
                <a:cs typeface="Calibri Light"/>
              </a:rPr>
              <a:t>to </a:t>
            </a:r>
            <a:r>
              <a:rPr spc="-4">
                <a:solidFill>
                  <a:srgbClr val="231F20"/>
                </a:solidFill>
                <a:latin typeface="Calibri Light"/>
                <a:cs typeface="Calibri Light"/>
              </a:rPr>
              <a:t>men, </a:t>
            </a:r>
            <a:r>
              <a:rPr spc="-8">
                <a:solidFill>
                  <a:srgbClr val="231F20"/>
                </a:solidFill>
                <a:latin typeface="Calibri Light"/>
                <a:cs typeface="Calibri Light"/>
              </a:rPr>
              <a:t>there are </a:t>
            </a:r>
            <a:r>
              <a:rPr spc="-333">
                <a:solidFill>
                  <a:srgbClr val="231F20"/>
                </a:solidFill>
                <a:latin typeface="Calibri Light"/>
                <a:cs typeface="Calibri Light"/>
              </a:rPr>
              <a:t> </a:t>
            </a:r>
            <a:r>
              <a:rPr>
                <a:solidFill>
                  <a:srgbClr val="231F20"/>
                </a:solidFill>
                <a:latin typeface="Calibri Light"/>
                <a:cs typeface="Calibri Light"/>
              </a:rPr>
              <a:t>also </a:t>
            </a:r>
            <a:r>
              <a:rPr spc="-4">
                <a:solidFill>
                  <a:srgbClr val="231F20"/>
                </a:solidFill>
                <a:latin typeface="Calibri Light"/>
                <a:cs typeface="Calibri Light"/>
              </a:rPr>
              <a:t>inequalities </a:t>
            </a:r>
            <a:r>
              <a:rPr spc="-8">
                <a:solidFill>
                  <a:srgbClr val="231F20"/>
                </a:solidFill>
                <a:latin typeface="Calibri Light"/>
                <a:cs typeface="Calibri Light"/>
              </a:rPr>
              <a:t>between </a:t>
            </a:r>
            <a:r>
              <a:rPr spc="-4">
                <a:solidFill>
                  <a:srgbClr val="231F20"/>
                </a:solidFill>
                <a:latin typeface="Calibri Light"/>
                <a:cs typeface="Calibri Light"/>
              </a:rPr>
              <a:t> </a:t>
            </a:r>
            <a:r>
              <a:rPr spc="-12">
                <a:solidFill>
                  <a:srgbClr val="231F20"/>
                </a:solidFill>
                <a:latin typeface="Calibri Light"/>
                <a:cs typeface="Calibri Light"/>
              </a:rPr>
              <a:t>groups</a:t>
            </a:r>
            <a:r>
              <a:rPr spc="-4">
                <a:solidFill>
                  <a:srgbClr val="231F20"/>
                </a:solidFill>
                <a:latin typeface="Calibri Light"/>
                <a:cs typeface="Calibri Light"/>
              </a:rPr>
              <a:t> of</a:t>
            </a:r>
            <a:r>
              <a:rPr spc="-8">
                <a:solidFill>
                  <a:srgbClr val="231F20"/>
                </a:solidFill>
                <a:latin typeface="Calibri Light"/>
                <a:cs typeface="Calibri Light"/>
              </a:rPr>
              <a:t> women.</a:t>
            </a:r>
            <a:endParaRPr>
              <a:latin typeface="Calibri Light"/>
              <a:cs typeface="Calibri Light"/>
            </a:endParaRPr>
          </a:p>
        </p:txBody>
      </p:sp>
      <p:sp>
        <p:nvSpPr>
          <p:cNvPr id="7" name="object 7"/>
          <p:cNvSpPr txBox="1"/>
          <p:nvPr/>
        </p:nvSpPr>
        <p:spPr>
          <a:xfrm>
            <a:off x="4917652" y="4304242"/>
            <a:ext cx="1707092" cy="1118682"/>
          </a:xfrm>
          <a:prstGeom prst="rect">
            <a:avLst/>
          </a:prstGeom>
        </p:spPr>
        <p:txBody>
          <a:bodyPr vert="horz" wrap="square" lIns="0" tIns="10583" rIns="0" bIns="0" rtlCol="0">
            <a:spAutoFit/>
          </a:bodyPr>
          <a:lstStyle/>
          <a:p>
            <a:pPr marL="10583" marR="4233" indent="-4762" algn="ctr">
              <a:spcBef>
                <a:spcPts val="83"/>
              </a:spcBef>
            </a:pPr>
            <a:r>
              <a:rPr spc="-8">
                <a:solidFill>
                  <a:srgbClr val="231F20"/>
                </a:solidFill>
                <a:latin typeface="Calibri Light"/>
                <a:cs typeface="Calibri Light"/>
              </a:rPr>
              <a:t>Focusing </a:t>
            </a:r>
            <a:r>
              <a:rPr spc="-4">
                <a:solidFill>
                  <a:srgbClr val="231F20"/>
                </a:solidFill>
                <a:latin typeface="Calibri Light"/>
                <a:cs typeface="Calibri Light"/>
              </a:rPr>
              <a:t>on </a:t>
            </a:r>
            <a:r>
              <a:rPr spc="-8">
                <a:solidFill>
                  <a:srgbClr val="231F20"/>
                </a:solidFill>
                <a:latin typeface="Calibri Light"/>
                <a:cs typeface="Calibri Light"/>
              </a:rPr>
              <a:t>gender </a:t>
            </a:r>
            <a:r>
              <a:rPr spc="-4">
                <a:solidFill>
                  <a:srgbClr val="231F20"/>
                </a:solidFill>
                <a:latin typeface="Calibri Light"/>
                <a:cs typeface="Calibri Light"/>
              </a:rPr>
              <a:t> </a:t>
            </a:r>
            <a:r>
              <a:rPr>
                <a:solidFill>
                  <a:srgbClr val="231F20"/>
                </a:solidFill>
                <a:latin typeface="Calibri Light"/>
                <a:cs typeface="Calibri Light"/>
              </a:rPr>
              <a:t>inequality</a:t>
            </a:r>
            <a:r>
              <a:rPr spc="-29">
                <a:solidFill>
                  <a:srgbClr val="231F20"/>
                </a:solidFill>
                <a:latin typeface="Calibri Light"/>
                <a:cs typeface="Calibri Light"/>
              </a:rPr>
              <a:t> </a:t>
            </a:r>
            <a:r>
              <a:rPr>
                <a:solidFill>
                  <a:srgbClr val="231F20"/>
                </a:solidFill>
                <a:latin typeface="Calibri Light"/>
                <a:cs typeface="Calibri Light"/>
              </a:rPr>
              <a:t>alone</a:t>
            </a:r>
            <a:r>
              <a:rPr spc="-25">
                <a:solidFill>
                  <a:srgbClr val="231F20"/>
                </a:solidFill>
                <a:latin typeface="Calibri Light"/>
                <a:cs typeface="Calibri Light"/>
              </a:rPr>
              <a:t> </a:t>
            </a:r>
            <a:r>
              <a:rPr>
                <a:solidFill>
                  <a:srgbClr val="231F20"/>
                </a:solidFill>
                <a:latin typeface="Calibri Light"/>
                <a:cs typeface="Calibri Light"/>
              </a:rPr>
              <a:t>is</a:t>
            </a:r>
            <a:r>
              <a:rPr spc="-29">
                <a:solidFill>
                  <a:srgbClr val="231F20"/>
                </a:solidFill>
                <a:latin typeface="Calibri Light"/>
                <a:cs typeface="Calibri Light"/>
              </a:rPr>
              <a:t> </a:t>
            </a:r>
            <a:r>
              <a:rPr>
                <a:solidFill>
                  <a:srgbClr val="231F20"/>
                </a:solidFill>
                <a:latin typeface="Calibri Light"/>
                <a:cs typeface="Calibri Light"/>
              </a:rPr>
              <a:t>not </a:t>
            </a:r>
            <a:r>
              <a:rPr spc="-325">
                <a:solidFill>
                  <a:srgbClr val="231F20"/>
                </a:solidFill>
                <a:latin typeface="Calibri Light"/>
                <a:cs typeface="Calibri Light"/>
              </a:rPr>
              <a:t> </a:t>
            </a:r>
            <a:r>
              <a:rPr spc="-4">
                <a:solidFill>
                  <a:srgbClr val="231F20"/>
                </a:solidFill>
                <a:latin typeface="Calibri Light"/>
                <a:cs typeface="Calibri Light"/>
              </a:rPr>
              <a:t>enough.</a:t>
            </a:r>
            <a:endParaRPr>
              <a:latin typeface="Calibri Light"/>
              <a:cs typeface="Calibri Light"/>
            </a:endParaRPr>
          </a:p>
        </p:txBody>
      </p:sp>
      <p:sp>
        <p:nvSpPr>
          <p:cNvPr id="6" name="object 6"/>
          <p:cNvSpPr txBox="1"/>
          <p:nvPr/>
        </p:nvSpPr>
        <p:spPr>
          <a:xfrm>
            <a:off x="7711716" y="4304242"/>
            <a:ext cx="2007129" cy="1672680"/>
          </a:xfrm>
          <a:prstGeom prst="rect">
            <a:avLst/>
          </a:prstGeom>
        </p:spPr>
        <p:txBody>
          <a:bodyPr vert="horz" wrap="square" lIns="0" tIns="10583" rIns="0" bIns="0" rtlCol="0">
            <a:spAutoFit/>
          </a:bodyPr>
          <a:lstStyle/>
          <a:p>
            <a:pPr marL="10583" marR="4233" algn="ctr">
              <a:spcBef>
                <a:spcPts val="83"/>
              </a:spcBef>
            </a:pPr>
            <a:r>
              <a:rPr spc="-29">
                <a:solidFill>
                  <a:srgbClr val="231F20"/>
                </a:solidFill>
                <a:latin typeface="Calibri Light"/>
                <a:cs typeface="Calibri Light"/>
              </a:rPr>
              <a:t>We </a:t>
            </a:r>
            <a:r>
              <a:rPr>
                <a:solidFill>
                  <a:srgbClr val="231F20"/>
                </a:solidFill>
                <a:latin typeface="Calibri Light"/>
                <a:cs typeface="Calibri Light"/>
              </a:rPr>
              <a:t>need </a:t>
            </a:r>
            <a:r>
              <a:rPr spc="-8">
                <a:solidFill>
                  <a:srgbClr val="231F20"/>
                </a:solidFill>
                <a:latin typeface="Calibri Light"/>
                <a:cs typeface="Calibri Light"/>
              </a:rPr>
              <a:t>to address </a:t>
            </a:r>
            <a:r>
              <a:rPr spc="-4">
                <a:solidFill>
                  <a:srgbClr val="231F20"/>
                </a:solidFill>
                <a:latin typeface="Calibri Light"/>
                <a:cs typeface="Calibri Light"/>
              </a:rPr>
              <a:t>other </a:t>
            </a:r>
            <a:r>
              <a:rPr spc="-329">
                <a:solidFill>
                  <a:srgbClr val="231F20"/>
                </a:solidFill>
                <a:latin typeface="Calibri Light"/>
                <a:cs typeface="Calibri Light"/>
              </a:rPr>
              <a:t> </a:t>
            </a:r>
            <a:r>
              <a:rPr spc="-12">
                <a:solidFill>
                  <a:srgbClr val="231F20"/>
                </a:solidFill>
                <a:latin typeface="Calibri Light"/>
                <a:cs typeface="Calibri Light"/>
              </a:rPr>
              <a:t>forms </a:t>
            </a:r>
            <a:r>
              <a:rPr spc="-4">
                <a:solidFill>
                  <a:srgbClr val="231F20"/>
                </a:solidFill>
                <a:latin typeface="Calibri Light"/>
                <a:cs typeface="Calibri Light"/>
              </a:rPr>
              <a:t>of </a:t>
            </a:r>
            <a:r>
              <a:rPr>
                <a:solidFill>
                  <a:srgbClr val="231F20"/>
                </a:solidFill>
                <a:latin typeface="Calibri Light"/>
                <a:cs typeface="Calibri Light"/>
              </a:rPr>
              <a:t>inequality and </a:t>
            </a:r>
            <a:r>
              <a:rPr spc="4">
                <a:solidFill>
                  <a:srgbClr val="231F20"/>
                </a:solidFill>
                <a:latin typeface="Calibri Light"/>
                <a:cs typeface="Calibri Light"/>
              </a:rPr>
              <a:t> </a:t>
            </a:r>
            <a:r>
              <a:rPr spc="-4">
                <a:solidFill>
                  <a:srgbClr val="231F20"/>
                </a:solidFill>
                <a:latin typeface="Calibri Light"/>
                <a:cs typeface="Calibri Light"/>
              </a:rPr>
              <a:t>discrimination </a:t>
            </a:r>
            <a:r>
              <a:rPr spc="-8">
                <a:solidFill>
                  <a:srgbClr val="231F20"/>
                </a:solidFill>
                <a:latin typeface="Calibri Light"/>
                <a:cs typeface="Calibri Light"/>
              </a:rPr>
              <a:t>to </a:t>
            </a:r>
            <a:r>
              <a:rPr spc="-12">
                <a:solidFill>
                  <a:srgbClr val="231F20"/>
                </a:solidFill>
                <a:latin typeface="Calibri Light"/>
                <a:cs typeface="Calibri Light"/>
              </a:rPr>
              <a:t>prevent </a:t>
            </a:r>
            <a:r>
              <a:rPr spc="-8">
                <a:solidFill>
                  <a:srgbClr val="231F20"/>
                </a:solidFill>
                <a:latin typeface="Calibri Light"/>
                <a:cs typeface="Calibri Light"/>
              </a:rPr>
              <a:t> </a:t>
            </a:r>
            <a:r>
              <a:rPr>
                <a:solidFill>
                  <a:srgbClr val="231F20"/>
                </a:solidFill>
                <a:latin typeface="Calibri Light"/>
                <a:cs typeface="Calibri Light"/>
              </a:rPr>
              <a:t>violence</a:t>
            </a:r>
            <a:r>
              <a:rPr spc="-17">
                <a:solidFill>
                  <a:srgbClr val="231F20"/>
                </a:solidFill>
                <a:latin typeface="Calibri Light"/>
                <a:cs typeface="Calibri Light"/>
              </a:rPr>
              <a:t> </a:t>
            </a:r>
            <a:r>
              <a:rPr spc="-8">
                <a:solidFill>
                  <a:srgbClr val="231F20"/>
                </a:solidFill>
                <a:latin typeface="Calibri Light"/>
                <a:cs typeface="Calibri Light"/>
              </a:rPr>
              <a:t>against</a:t>
            </a:r>
            <a:r>
              <a:rPr spc="-17">
                <a:solidFill>
                  <a:srgbClr val="231F20"/>
                </a:solidFill>
                <a:latin typeface="Calibri Light"/>
                <a:cs typeface="Calibri Light"/>
              </a:rPr>
              <a:t> </a:t>
            </a:r>
            <a:r>
              <a:rPr spc="-8">
                <a:solidFill>
                  <a:srgbClr val="231F20"/>
                </a:solidFill>
                <a:latin typeface="Calibri Light"/>
                <a:cs typeface="Calibri Light"/>
              </a:rPr>
              <a:t>women.</a:t>
            </a:r>
            <a:endParaRPr>
              <a:latin typeface="Calibri Light"/>
              <a:cs typeface="Calibri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049726" y="984086"/>
            <a:ext cx="7654565" cy="3293573"/>
          </a:xfrm>
          <a:prstGeom prst="rect">
            <a:avLst/>
          </a:prstGeom>
        </p:spPr>
        <p:txBody>
          <a:bodyPr vert="horz" wrap="square" lIns="0" tIns="10583" rIns="0" bIns="0" rtlCol="0">
            <a:spAutoFit/>
          </a:bodyPr>
          <a:lstStyle/>
          <a:p>
            <a:pPr marL="10583">
              <a:lnSpc>
                <a:spcPct val="100000"/>
              </a:lnSpc>
              <a:spcBef>
                <a:spcPts val="83"/>
              </a:spcBef>
            </a:pPr>
            <a:r>
              <a:rPr sz="3333" b="0" spc="-29">
                <a:latin typeface="Calibri Light"/>
                <a:cs typeface="Calibri Light"/>
              </a:rPr>
              <a:t>TOPIC</a:t>
            </a:r>
            <a:r>
              <a:rPr sz="3333" b="0" spc="-71">
                <a:latin typeface="Calibri Light"/>
                <a:cs typeface="Calibri Light"/>
              </a:rPr>
              <a:t> </a:t>
            </a:r>
            <a:r>
              <a:rPr sz="3333" b="0" spc="-8">
                <a:latin typeface="Calibri Light"/>
                <a:cs typeface="Calibri Light"/>
              </a:rPr>
              <a:t>5</a:t>
            </a:r>
            <a:br>
              <a:rPr lang="en-AU" sz="3333" b="0" spc="-8">
                <a:latin typeface="Calibri Light"/>
                <a:cs typeface="Calibri Light"/>
              </a:rPr>
            </a:br>
            <a:r>
              <a:rPr lang="en-AU" sz="6000" spc="-8">
                <a:latin typeface="Calibri Light"/>
                <a:cs typeface="Calibri Light"/>
              </a:rPr>
              <a:t>DEALING WITH RESISTANCE TO GENDER EQUITY</a:t>
            </a:r>
            <a:endParaRPr sz="6000">
              <a:latin typeface="Calibri Light"/>
              <a:cs typeface="Calibri Light"/>
            </a:endParaRPr>
          </a:p>
        </p:txBody>
      </p:sp>
      <p:sp>
        <p:nvSpPr>
          <p:cNvPr id="6" name="object 6"/>
          <p:cNvSpPr txBox="1"/>
          <p:nvPr/>
        </p:nvSpPr>
        <p:spPr>
          <a:xfrm>
            <a:off x="150312" y="4501356"/>
            <a:ext cx="10257003" cy="916491"/>
          </a:xfrm>
          <a:prstGeom prst="rect">
            <a:avLst/>
          </a:prstGeom>
        </p:spPr>
        <p:txBody>
          <a:bodyPr vert="horz" wrap="square" lIns="0" tIns="46567" rIns="0" bIns="0" rtlCol="0">
            <a:spAutoFit/>
          </a:bodyPr>
          <a:lstStyle/>
          <a:p>
            <a:pPr marL="10583">
              <a:spcBef>
                <a:spcPts val="367"/>
              </a:spcBef>
            </a:pPr>
            <a:r>
              <a:rPr b="1" i="1" dirty="0">
                <a:solidFill>
                  <a:srgbClr val="FFFFFF"/>
                </a:solidFill>
                <a:latin typeface="Calibri"/>
                <a:cs typeface="Calibri"/>
              </a:rPr>
              <a:t>Learning</a:t>
            </a:r>
            <a:r>
              <a:rPr b="1" i="1" spc="-67" dirty="0">
                <a:solidFill>
                  <a:srgbClr val="FFFFFF"/>
                </a:solidFill>
                <a:latin typeface="Calibri"/>
                <a:cs typeface="Calibri"/>
              </a:rPr>
              <a:t> </a:t>
            </a:r>
            <a:r>
              <a:rPr b="1" i="1" spc="-8" dirty="0">
                <a:solidFill>
                  <a:srgbClr val="FFFFFF"/>
                </a:solidFill>
                <a:latin typeface="Calibri"/>
                <a:cs typeface="Calibri"/>
              </a:rPr>
              <a:t>Outcome</a:t>
            </a:r>
            <a:endParaRPr dirty="0">
              <a:latin typeface="Calibri"/>
              <a:cs typeface="Calibri"/>
            </a:endParaRPr>
          </a:p>
          <a:p>
            <a:pPr marL="10583" marR="4233">
              <a:spcBef>
                <a:spcPts val="283"/>
              </a:spcBef>
            </a:pPr>
            <a:r>
              <a:rPr spc="-8" dirty="0">
                <a:solidFill>
                  <a:srgbClr val="FFFFFF"/>
                </a:solidFill>
                <a:latin typeface="Calibri"/>
                <a:cs typeface="Calibri"/>
              </a:rPr>
              <a:t>Understand</a:t>
            </a:r>
            <a:r>
              <a:rPr spc="-4" dirty="0">
                <a:solidFill>
                  <a:srgbClr val="FFFFFF"/>
                </a:solidFill>
                <a:latin typeface="Calibri"/>
                <a:cs typeface="Calibri"/>
              </a:rPr>
              <a:t> </a:t>
            </a:r>
            <a:r>
              <a:rPr lang="en-AU" spc="-4" dirty="0">
                <a:solidFill>
                  <a:srgbClr val="FFFFFF"/>
                </a:solidFill>
                <a:latin typeface="Calibri"/>
                <a:cs typeface="Calibri"/>
              </a:rPr>
              <a:t>why </a:t>
            </a:r>
            <a:r>
              <a:rPr spc="-8" dirty="0">
                <a:solidFill>
                  <a:srgbClr val="FFFFFF"/>
                </a:solidFill>
                <a:latin typeface="Calibri"/>
                <a:cs typeface="Calibri"/>
              </a:rPr>
              <a:t>resistance</a:t>
            </a:r>
            <a:r>
              <a:rPr lang="en-AU" spc="-8" dirty="0">
                <a:solidFill>
                  <a:srgbClr val="FFFFFF"/>
                </a:solidFill>
                <a:latin typeface="Calibri"/>
                <a:cs typeface="Calibri"/>
              </a:rPr>
              <a:t> occurs and what it looks like</a:t>
            </a:r>
            <a:r>
              <a:rPr spc="-8" dirty="0">
                <a:solidFill>
                  <a:srgbClr val="FFFFFF"/>
                </a:solidFill>
                <a:latin typeface="Calibri"/>
                <a:cs typeface="Calibri"/>
              </a:rPr>
              <a:t>.</a:t>
            </a:r>
            <a:r>
              <a:rPr lang="en-AU" spc="-8" dirty="0">
                <a:solidFill>
                  <a:srgbClr val="FFFFFF"/>
                </a:solidFill>
                <a:latin typeface="Calibri"/>
                <a:cs typeface="Calibri"/>
              </a:rPr>
              <a:t> Identify proven approaches for minimising and dealing with resistance.</a:t>
            </a:r>
            <a:endParaRPr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DERAILING</a:t>
            </a:r>
            <a:r>
              <a:rPr spc="-17" dirty="0"/>
              <a:t> </a:t>
            </a:r>
            <a:r>
              <a:rPr spc="-8" dirty="0"/>
              <a:t>THE</a:t>
            </a:r>
            <a:r>
              <a:rPr spc="-12" dirty="0"/>
              <a:t> </a:t>
            </a:r>
            <a:r>
              <a:rPr spc="-33" dirty="0"/>
              <a:t>CONVERSATION</a:t>
            </a:r>
          </a:p>
        </p:txBody>
      </p:sp>
      <p:sp>
        <p:nvSpPr>
          <p:cNvPr id="6" name="object 6"/>
          <p:cNvSpPr txBox="1"/>
          <p:nvPr/>
        </p:nvSpPr>
        <p:spPr>
          <a:xfrm>
            <a:off x="656167" y="1423503"/>
            <a:ext cx="7914627" cy="318463"/>
          </a:xfrm>
          <a:prstGeom prst="rect">
            <a:avLst/>
          </a:prstGeom>
        </p:spPr>
        <p:txBody>
          <a:bodyPr vert="horz" wrap="square" lIns="0" tIns="10583" rIns="0" bIns="0" rtlCol="0">
            <a:spAutoFit/>
          </a:bodyPr>
          <a:lstStyle/>
          <a:p>
            <a:pPr marL="10583" marR="4233">
              <a:spcBef>
                <a:spcPts val="83"/>
              </a:spcBef>
            </a:pPr>
            <a:r>
              <a:rPr sz="2000" b="1" i="1" spc="-8">
                <a:solidFill>
                  <a:srgbClr val="020303"/>
                </a:solidFill>
                <a:latin typeface="Calibri Light"/>
                <a:cs typeface="Calibri Light"/>
              </a:rPr>
              <a:t>Have </a:t>
            </a:r>
            <a:r>
              <a:rPr sz="2000" b="1" i="1" spc="-4">
                <a:solidFill>
                  <a:srgbClr val="020303"/>
                </a:solidFill>
                <a:latin typeface="Calibri Light"/>
                <a:cs typeface="Calibri Light"/>
              </a:rPr>
              <a:t>you been on the receiving end of </a:t>
            </a:r>
            <a:r>
              <a:rPr sz="2000" b="1" i="1" spc="-17">
                <a:solidFill>
                  <a:srgbClr val="020303"/>
                </a:solidFill>
                <a:latin typeface="Calibri Light"/>
                <a:cs typeface="Calibri Light"/>
              </a:rPr>
              <a:t>any </a:t>
            </a:r>
            <a:r>
              <a:rPr sz="2000" b="1" i="1" spc="-442">
                <a:solidFill>
                  <a:srgbClr val="020303"/>
                </a:solidFill>
                <a:latin typeface="Calibri Light"/>
                <a:cs typeface="Calibri Light"/>
              </a:rPr>
              <a:t> </a:t>
            </a:r>
            <a:r>
              <a:rPr sz="2000" b="1" i="1" spc="-4">
                <a:solidFill>
                  <a:srgbClr val="020303"/>
                </a:solidFill>
                <a:latin typeface="Calibri Light"/>
                <a:cs typeface="Calibri Light"/>
              </a:rPr>
              <a:t>of</a:t>
            </a:r>
            <a:r>
              <a:rPr sz="2000" b="1" i="1" spc="-8">
                <a:solidFill>
                  <a:srgbClr val="020303"/>
                </a:solidFill>
                <a:latin typeface="Calibri Light"/>
                <a:cs typeface="Calibri Light"/>
              </a:rPr>
              <a:t> </a:t>
            </a:r>
            <a:r>
              <a:rPr sz="2000" b="1" i="1" spc="-4">
                <a:solidFill>
                  <a:srgbClr val="020303"/>
                </a:solidFill>
                <a:latin typeface="Calibri Light"/>
                <a:cs typeface="Calibri Light"/>
              </a:rPr>
              <a:t>these</a:t>
            </a:r>
            <a:r>
              <a:rPr sz="2000" b="1" i="1">
                <a:solidFill>
                  <a:srgbClr val="020303"/>
                </a:solidFill>
                <a:latin typeface="Calibri Light"/>
                <a:cs typeface="Calibri Light"/>
              </a:rPr>
              <a:t> </a:t>
            </a:r>
            <a:r>
              <a:rPr sz="2000" b="1" i="1" spc="-12">
                <a:solidFill>
                  <a:srgbClr val="020303"/>
                </a:solidFill>
                <a:latin typeface="Calibri Light"/>
                <a:cs typeface="Calibri Light"/>
              </a:rPr>
              <a:t>statements?</a:t>
            </a:r>
            <a:r>
              <a:rPr sz="2000" b="1" i="1" spc="-4">
                <a:solidFill>
                  <a:srgbClr val="020303"/>
                </a:solidFill>
                <a:latin typeface="Calibri Light"/>
                <a:cs typeface="Calibri Light"/>
              </a:rPr>
              <a:t> When?</a:t>
            </a:r>
            <a:endParaRPr sz="2000" b="1">
              <a:latin typeface="Calibri Light"/>
              <a:cs typeface="Calibri Light"/>
            </a:endParaRPr>
          </a:p>
        </p:txBody>
      </p:sp>
      <p:sp>
        <p:nvSpPr>
          <p:cNvPr id="16" name="object 16"/>
          <p:cNvSpPr txBox="1"/>
          <p:nvPr/>
        </p:nvSpPr>
        <p:spPr>
          <a:xfrm>
            <a:off x="677333" y="2436813"/>
            <a:ext cx="3227917" cy="923864"/>
          </a:xfrm>
          <a:prstGeom prst="rect">
            <a:avLst/>
          </a:prstGeom>
          <a:ln w="12700">
            <a:solidFill>
              <a:srgbClr val="7F936F"/>
            </a:solidFill>
          </a:ln>
        </p:spPr>
        <p:txBody>
          <a:bodyPr vert="horz" wrap="square" lIns="0" tIns="529" rIns="0" bIns="0" rtlCol="0">
            <a:spAutoFit/>
          </a:bodyPr>
          <a:lstStyle/>
          <a:p>
            <a:pPr>
              <a:spcBef>
                <a:spcPts val="4"/>
              </a:spcBef>
            </a:pPr>
            <a:endParaRPr sz="2000">
              <a:latin typeface="Times New Roman"/>
              <a:cs typeface="Times New Roman"/>
            </a:endParaRPr>
          </a:p>
          <a:p>
            <a:pPr marL="318546">
              <a:spcBef>
                <a:spcPts val="4"/>
              </a:spcBef>
            </a:pPr>
            <a:r>
              <a:rPr sz="2000" spc="-25">
                <a:solidFill>
                  <a:srgbClr val="231F20"/>
                </a:solidFill>
                <a:latin typeface="Calibri Light"/>
                <a:cs typeface="Calibri Light"/>
              </a:rPr>
              <a:t>“You’re</a:t>
            </a:r>
            <a:r>
              <a:rPr sz="2000" spc="-12">
                <a:solidFill>
                  <a:srgbClr val="231F20"/>
                </a:solidFill>
                <a:latin typeface="Calibri Light"/>
                <a:cs typeface="Calibri Light"/>
              </a:rPr>
              <a:t> </a:t>
            </a:r>
            <a:r>
              <a:rPr sz="2000" spc="-8">
                <a:solidFill>
                  <a:srgbClr val="231F20"/>
                </a:solidFill>
                <a:latin typeface="Calibri Light"/>
                <a:cs typeface="Calibri Light"/>
              </a:rPr>
              <a:t>overly </a:t>
            </a:r>
            <a:r>
              <a:rPr sz="2000" spc="-17">
                <a:solidFill>
                  <a:srgbClr val="231F20"/>
                </a:solidFill>
                <a:latin typeface="Calibri Light"/>
                <a:cs typeface="Calibri Light"/>
              </a:rPr>
              <a:t>sensitive.”</a:t>
            </a:r>
            <a:endParaRPr lang="en-AU" sz="2000" spc="-17">
              <a:solidFill>
                <a:srgbClr val="231F20"/>
              </a:solidFill>
              <a:latin typeface="Calibri Light"/>
              <a:cs typeface="Calibri Light"/>
            </a:endParaRPr>
          </a:p>
          <a:p>
            <a:pPr marL="318546">
              <a:spcBef>
                <a:spcPts val="4"/>
              </a:spcBef>
            </a:pPr>
            <a:endParaRPr sz="2000">
              <a:latin typeface="Calibri Light"/>
              <a:cs typeface="Calibri Light"/>
            </a:endParaRPr>
          </a:p>
        </p:txBody>
      </p:sp>
      <p:sp>
        <p:nvSpPr>
          <p:cNvPr id="20" name="object 20"/>
          <p:cNvSpPr txBox="1"/>
          <p:nvPr/>
        </p:nvSpPr>
        <p:spPr>
          <a:xfrm>
            <a:off x="4482042" y="2436813"/>
            <a:ext cx="3227917" cy="927604"/>
          </a:xfrm>
          <a:prstGeom prst="rect">
            <a:avLst/>
          </a:prstGeom>
          <a:ln w="12700">
            <a:solidFill>
              <a:srgbClr val="7F936F"/>
            </a:solidFill>
          </a:ln>
        </p:spPr>
        <p:txBody>
          <a:bodyPr vert="horz" wrap="square" lIns="0" tIns="4233" rIns="0" bIns="0" rtlCol="0">
            <a:spAutoFit/>
          </a:bodyPr>
          <a:lstStyle/>
          <a:p>
            <a:pPr>
              <a:spcBef>
                <a:spcPts val="33"/>
              </a:spcBef>
            </a:pPr>
            <a:endParaRPr sz="2000">
              <a:latin typeface="Times New Roman"/>
              <a:cs typeface="Times New Roman"/>
            </a:endParaRPr>
          </a:p>
          <a:p>
            <a:pPr marL="270922"/>
            <a:r>
              <a:rPr sz="2000" spc="-21">
                <a:solidFill>
                  <a:srgbClr val="231F20"/>
                </a:solidFill>
                <a:latin typeface="Calibri Light"/>
                <a:cs typeface="Calibri Light"/>
              </a:rPr>
              <a:t>“You</a:t>
            </a:r>
            <a:r>
              <a:rPr sz="2000" spc="-8">
                <a:solidFill>
                  <a:srgbClr val="231F20"/>
                </a:solidFill>
                <a:latin typeface="Calibri Light"/>
                <a:cs typeface="Calibri Light"/>
              </a:rPr>
              <a:t> probably</a:t>
            </a:r>
            <a:r>
              <a:rPr sz="2000" spc="-4">
                <a:solidFill>
                  <a:srgbClr val="231F20"/>
                </a:solidFill>
                <a:latin typeface="Calibri Light"/>
                <a:cs typeface="Calibri Light"/>
              </a:rPr>
              <a:t> </a:t>
            </a:r>
            <a:r>
              <a:rPr sz="2000" spc="-8">
                <a:solidFill>
                  <a:srgbClr val="231F20"/>
                </a:solidFill>
                <a:latin typeface="Calibri Light"/>
                <a:cs typeface="Calibri Light"/>
              </a:rPr>
              <a:t>just</a:t>
            </a:r>
            <a:r>
              <a:rPr sz="2000" spc="-4">
                <a:solidFill>
                  <a:srgbClr val="231F20"/>
                </a:solidFill>
                <a:latin typeface="Calibri Light"/>
                <a:cs typeface="Calibri Light"/>
              </a:rPr>
              <a:t> </a:t>
            </a:r>
            <a:r>
              <a:rPr sz="2000" spc="-17">
                <a:solidFill>
                  <a:srgbClr val="231F20"/>
                </a:solidFill>
                <a:latin typeface="Calibri Light"/>
                <a:cs typeface="Calibri Light"/>
              </a:rPr>
              <a:t>misunderstood.”</a:t>
            </a:r>
            <a:endParaRPr sz="2000">
              <a:latin typeface="Calibri Light"/>
              <a:cs typeface="Calibri Light"/>
            </a:endParaRPr>
          </a:p>
        </p:txBody>
      </p:sp>
      <p:sp>
        <p:nvSpPr>
          <p:cNvPr id="21" name="object 21"/>
          <p:cNvSpPr txBox="1"/>
          <p:nvPr/>
        </p:nvSpPr>
        <p:spPr>
          <a:xfrm>
            <a:off x="8196792" y="2436813"/>
            <a:ext cx="3227917" cy="722420"/>
          </a:xfrm>
          <a:prstGeom prst="rect">
            <a:avLst/>
          </a:prstGeom>
          <a:ln w="12700">
            <a:solidFill>
              <a:srgbClr val="7F936F"/>
            </a:solidFill>
          </a:ln>
        </p:spPr>
        <p:txBody>
          <a:bodyPr vert="horz" wrap="square" lIns="0" tIns="105833" rIns="0" bIns="0" rtlCol="0">
            <a:spAutoFit/>
          </a:bodyPr>
          <a:lstStyle/>
          <a:p>
            <a:pPr marL="252932" marR="418553">
              <a:spcBef>
                <a:spcPts val="833"/>
              </a:spcBef>
            </a:pPr>
            <a:r>
              <a:rPr sz="2000" spc="-25">
                <a:solidFill>
                  <a:srgbClr val="231F20"/>
                </a:solidFill>
                <a:latin typeface="Calibri Light"/>
                <a:cs typeface="Calibri Light"/>
              </a:rPr>
              <a:t>“You’re </a:t>
            </a:r>
            <a:r>
              <a:rPr sz="2000" spc="-4">
                <a:solidFill>
                  <a:srgbClr val="231F20"/>
                </a:solidFill>
                <a:latin typeface="Calibri Light"/>
                <a:cs typeface="Calibri Light"/>
              </a:rPr>
              <a:t>arguing </a:t>
            </a:r>
            <a:r>
              <a:rPr sz="2000">
                <a:solidFill>
                  <a:srgbClr val="231F20"/>
                </a:solidFill>
                <a:latin typeface="Calibri Light"/>
                <a:cs typeface="Calibri Light"/>
              </a:rPr>
              <a:t>with </a:t>
            </a:r>
            <a:r>
              <a:rPr sz="2000" spc="-4">
                <a:solidFill>
                  <a:srgbClr val="231F20"/>
                </a:solidFill>
                <a:latin typeface="Calibri Light"/>
                <a:cs typeface="Calibri Light"/>
              </a:rPr>
              <a:t>opinions </a:t>
            </a:r>
            <a:r>
              <a:rPr sz="2000">
                <a:solidFill>
                  <a:srgbClr val="231F20"/>
                </a:solidFill>
                <a:latin typeface="Calibri Light"/>
                <a:cs typeface="Calibri Light"/>
              </a:rPr>
              <a:t>not </a:t>
            </a:r>
            <a:r>
              <a:rPr sz="2000" spc="-329">
                <a:solidFill>
                  <a:srgbClr val="231F20"/>
                </a:solidFill>
                <a:latin typeface="Calibri Light"/>
                <a:cs typeface="Calibri Light"/>
              </a:rPr>
              <a:t> </a:t>
            </a:r>
            <a:r>
              <a:rPr sz="2000" spc="-25">
                <a:solidFill>
                  <a:srgbClr val="231F20"/>
                </a:solidFill>
                <a:latin typeface="Calibri Light"/>
                <a:cs typeface="Calibri Light"/>
              </a:rPr>
              <a:t>fact.”</a:t>
            </a:r>
            <a:endParaRPr sz="2000">
              <a:latin typeface="Calibri Light"/>
              <a:cs typeface="Calibri Light"/>
            </a:endParaRPr>
          </a:p>
        </p:txBody>
      </p:sp>
      <p:sp>
        <p:nvSpPr>
          <p:cNvPr id="7" name="object 7"/>
          <p:cNvSpPr txBox="1"/>
          <p:nvPr/>
        </p:nvSpPr>
        <p:spPr>
          <a:xfrm>
            <a:off x="677333" y="3505729"/>
            <a:ext cx="3227917" cy="927604"/>
          </a:xfrm>
          <a:prstGeom prst="rect">
            <a:avLst/>
          </a:prstGeom>
          <a:solidFill>
            <a:srgbClr val="FFFFFF"/>
          </a:solidFill>
          <a:ln w="12700">
            <a:solidFill>
              <a:srgbClr val="7F936F"/>
            </a:solidFill>
          </a:ln>
        </p:spPr>
        <p:txBody>
          <a:bodyPr vert="horz" wrap="square" lIns="0" tIns="4233" rIns="0" bIns="0" rtlCol="0">
            <a:spAutoFit/>
          </a:bodyPr>
          <a:lstStyle/>
          <a:p>
            <a:pPr>
              <a:spcBef>
                <a:spcPts val="33"/>
              </a:spcBef>
            </a:pPr>
            <a:endParaRPr sz="2000">
              <a:latin typeface="Times New Roman"/>
              <a:cs typeface="Times New Roman"/>
            </a:endParaRPr>
          </a:p>
          <a:p>
            <a:pPr marL="316958"/>
            <a:r>
              <a:rPr sz="2000" spc="-4">
                <a:solidFill>
                  <a:srgbClr val="231F20"/>
                </a:solidFill>
                <a:latin typeface="Calibri Light"/>
                <a:cs typeface="Calibri Light"/>
              </a:rPr>
              <a:t>“I</a:t>
            </a:r>
            <a:r>
              <a:rPr sz="2000" spc="-17">
                <a:solidFill>
                  <a:srgbClr val="231F20"/>
                </a:solidFill>
                <a:latin typeface="Calibri Light"/>
                <a:cs typeface="Calibri Light"/>
              </a:rPr>
              <a:t> </a:t>
            </a:r>
            <a:r>
              <a:rPr sz="2000" spc="-8">
                <a:solidFill>
                  <a:srgbClr val="231F20"/>
                </a:solidFill>
                <a:latin typeface="Calibri Light"/>
                <a:cs typeface="Calibri Light"/>
              </a:rPr>
              <a:t>haven’t</a:t>
            </a:r>
            <a:r>
              <a:rPr sz="2000" spc="-17">
                <a:solidFill>
                  <a:srgbClr val="231F20"/>
                </a:solidFill>
                <a:latin typeface="Calibri Light"/>
                <a:cs typeface="Calibri Light"/>
              </a:rPr>
              <a:t> </a:t>
            </a:r>
            <a:r>
              <a:rPr sz="2000">
                <a:solidFill>
                  <a:srgbClr val="231F20"/>
                </a:solidFill>
                <a:latin typeface="Calibri Light"/>
                <a:cs typeface="Calibri Light"/>
              </a:rPr>
              <a:t>had</a:t>
            </a:r>
            <a:r>
              <a:rPr sz="2000" spc="-12">
                <a:solidFill>
                  <a:srgbClr val="231F20"/>
                </a:solidFill>
                <a:latin typeface="Calibri Light"/>
                <a:cs typeface="Calibri Light"/>
              </a:rPr>
              <a:t> </a:t>
            </a:r>
            <a:r>
              <a:rPr sz="2000">
                <a:solidFill>
                  <a:srgbClr val="231F20"/>
                </a:solidFill>
                <a:latin typeface="Calibri Light"/>
                <a:cs typeface="Calibri Light"/>
              </a:rPr>
              <a:t>it</a:t>
            </a:r>
            <a:r>
              <a:rPr sz="2000" spc="-12">
                <a:solidFill>
                  <a:srgbClr val="231F20"/>
                </a:solidFill>
                <a:latin typeface="Calibri Light"/>
                <a:cs typeface="Calibri Light"/>
              </a:rPr>
              <a:t> easy</a:t>
            </a:r>
            <a:r>
              <a:rPr sz="2000" spc="-8">
                <a:solidFill>
                  <a:srgbClr val="231F20"/>
                </a:solidFill>
                <a:latin typeface="Calibri Light"/>
                <a:cs typeface="Calibri Light"/>
              </a:rPr>
              <a:t> </a:t>
            </a:r>
            <a:r>
              <a:rPr sz="2000" spc="-37">
                <a:solidFill>
                  <a:srgbClr val="231F20"/>
                </a:solidFill>
                <a:latin typeface="Calibri Light"/>
                <a:cs typeface="Calibri Light"/>
              </a:rPr>
              <a:t>either.”</a:t>
            </a:r>
            <a:endParaRPr lang="en-AU" sz="2000" spc="-37">
              <a:solidFill>
                <a:srgbClr val="231F20"/>
              </a:solidFill>
              <a:latin typeface="Calibri Light"/>
              <a:cs typeface="Calibri Light"/>
            </a:endParaRPr>
          </a:p>
          <a:p>
            <a:pPr marL="316958"/>
            <a:endParaRPr sz="2000">
              <a:latin typeface="Calibri Light"/>
              <a:cs typeface="Calibri Light"/>
            </a:endParaRPr>
          </a:p>
        </p:txBody>
      </p:sp>
      <p:sp>
        <p:nvSpPr>
          <p:cNvPr id="18" name="object 18"/>
          <p:cNvSpPr txBox="1"/>
          <p:nvPr/>
        </p:nvSpPr>
        <p:spPr>
          <a:xfrm>
            <a:off x="4482042" y="3505730"/>
            <a:ext cx="3227917" cy="924933"/>
          </a:xfrm>
          <a:prstGeom prst="rect">
            <a:avLst/>
          </a:prstGeom>
          <a:ln w="12700">
            <a:solidFill>
              <a:srgbClr val="7F936F"/>
            </a:solidFill>
          </a:ln>
        </p:spPr>
        <p:txBody>
          <a:bodyPr vert="horz" wrap="square" lIns="0" tIns="1588" rIns="0" bIns="0" rtlCol="0">
            <a:spAutoFit/>
          </a:bodyPr>
          <a:lstStyle/>
          <a:p>
            <a:pPr>
              <a:spcBef>
                <a:spcPts val="12"/>
              </a:spcBef>
            </a:pPr>
            <a:endParaRPr sz="2000">
              <a:latin typeface="Times New Roman"/>
              <a:cs typeface="Times New Roman"/>
            </a:endParaRPr>
          </a:p>
          <a:p>
            <a:pPr marL="270922">
              <a:spcBef>
                <a:spcPts val="4"/>
              </a:spcBef>
            </a:pPr>
            <a:r>
              <a:rPr sz="2000" spc="-25">
                <a:solidFill>
                  <a:srgbClr val="231F20"/>
                </a:solidFill>
                <a:latin typeface="Calibri Light"/>
                <a:cs typeface="Calibri Light"/>
              </a:rPr>
              <a:t>“You’re</a:t>
            </a:r>
            <a:r>
              <a:rPr sz="2000" spc="-12">
                <a:solidFill>
                  <a:srgbClr val="231F20"/>
                </a:solidFill>
                <a:latin typeface="Calibri Light"/>
                <a:cs typeface="Calibri Light"/>
              </a:rPr>
              <a:t> </a:t>
            </a:r>
            <a:r>
              <a:rPr sz="2000" spc="-4">
                <a:solidFill>
                  <a:srgbClr val="231F20"/>
                </a:solidFill>
                <a:latin typeface="Calibri Light"/>
                <a:cs typeface="Calibri Light"/>
              </a:rPr>
              <a:t>taking</a:t>
            </a:r>
            <a:r>
              <a:rPr sz="2000" spc="-8">
                <a:solidFill>
                  <a:srgbClr val="231F20"/>
                </a:solidFill>
                <a:latin typeface="Calibri Light"/>
                <a:cs typeface="Calibri Light"/>
              </a:rPr>
              <a:t> </a:t>
            </a:r>
            <a:r>
              <a:rPr sz="2000">
                <a:solidFill>
                  <a:srgbClr val="231F20"/>
                </a:solidFill>
                <a:latin typeface="Calibri Light"/>
                <a:cs typeface="Calibri Light"/>
              </a:rPr>
              <a:t>things</a:t>
            </a:r>
            <a:r>
              <a:rPr sz="2000" spc="-4">
                <a:solidFill>
                  <a:srgbClr val="231F20"/>
                </a:solidFill>
                <a:latin typeface="Calibri Light"/>
                <a:cs typeface="Calibri Light"/>
              </a:rPr>
              <a:t> </a:t>
            </a:r>
            <a:r>
              <a:rPr sz="2000" spc="-8">
                <a:solidFill>
                  <a:srgbClr val="231F20"/>
                </a:solidFill>
                <a:latin typeface="Calibri Light"/>
                <a:cs typeface="Calibri Light"/>
              </a:rPr>
              <a:t>too</a:t>
            </a:r>
            <a:r>
              <a:rPr sz="2000" spc="-12">
                <a:solidFill>
                  <a:srgbClr val="231F20"/>
                </a:solidFill>
                <a:latin typeface="Calibri Light"/>
                <a:cs typeface="Calibri Light"/>
              </a:rPr>
              <a:t> </a:t>
            </a:r>
            <a:r>
              <a:rPr sz="2000" spc="-17">
                <a:solidFill>
                  <a:srgbClr val="231F20"/>
                </a:solidFill>
                <a:latin typeface="Calibri Light"/>
                <a:cs typeface="Calibri Light"/>
              </a:rPr>
              <a:t>personal.”</a:t>
            </a:r>
            <a:endParaRPr sz="2000">
              <a:latin typeface="Calibri Light"/>
              <a:cs typeface="Calibri Light"/>
            </a:endParaRPr>
          </a:p>
        </p:txBody>
      </p:sp>
      <p:sp>
        <p:nvSpPr>
          <p:cNvPr id="17" name="object 17"/>
          <p:cNvSpPr txBox="1"/>
          <p:nvPr/>
        </p:nvSpPr>
        <p:spPr>
          <a:xfrm>
            <a:off x="677333" y="4606396"/>
            <a:ext cx="3227917" cy="1231106"/>
          </a:xfrm>
          <a:prstGeom prst="rect">
            <a:avLst/>
          </a:prstGeom>
          <a:solidFill>
            <a:srgbClr val="FFFFFF"/>
          </a:solidFill>
          <a:ln w="12700">
            <a:solidFill>
              <a:srgbClr val="7F936F"/>
            </a:solidFill>
          </a:ln>
        </p:spPr>
        <p:txBody>
          <a:bodyPr vert="horz" wrap="square" lIns="0" tIns="0" rIns="0" bIns="0" rtlCol="0">
            <a:spAutoFit/>
          </a:bodyPr>
          <a:lstStyle/>
          <a:p>
            <a:pPr>
              <a:lnSpc>
                <a:spcPct val="100000"/>
              </a:lnSpc>
            </a:pPr>
            <a:endParaRPr sz="2000">
              <a:latin typeface="Times New Roman"/>
              <a:cs typeface="Times New Roman"/>
            </a:endParaRPr>
          </a:p>
          <a:p>
            <a:pPr marL="316958" marR="748741"/>
            <a:r>
              <a:rPr sz="2000" spc="-4">
                <a:solidFill>
                  <a:srgbClr val="231F20"/>
                </a:solidFill>
                <a:latin typeface="Calibri Light"/>
                <a:cs typeface="Calibri Light"/>
              </a:rPr>
              <a:t>“Can </a:t>
            </a:r>
            <a:r>
              <a:rPr sz="2000" spc="-8">
                <a:solidFill>
                  <a:srgbClr val="231F20"/>
                </a:solidFill>
                <a:latin typeface="Calibri Light"/>
                <a:cs typeface="Calibri Light"/>
              </a:rPr>
              <a:t>you </a:t>
            </a:r>
            <a:r>
              <a:rPr sz="2000" spc="-12">
                <a:solidFill>
                  <a:srgbClr val="231F20"/>
                </a:solidFill>
                <a:latin typeface="Calibri Light"/>
                <a:cs typeface="Calibri Light"/>
              </a:rPr>
              <a:t>prove </a:t>
            </a:r>
            <a:r>
              <a:rPr sz="2000" spc="-4">
                <a:solidFill>
                  <a:srgbClr val="231F20"/>
                </a:solidFill>
                <a:latin typeface="Calibri Light"/>
                <a:cs typeface="Calibri Light"/>
              </a:rPr>
              <a:t>that </a:t>
            </a:r>
            <a:r>
              <a:rPr sz="2000" spc="-8">
                <a:solidFill>
                  <a:srgbClr val="231F20"/>
                </a:solidFill>
                <a:latin typeface="Calibri Light"/>
                <a:cs typeface="Calibri Light"/>
              </a:rPr>
              <a:t>your </a:t>
            </a:r>
            <a:r>
              <a:rPr sz="2000" spc="-4">
                <a:solidFill>
                  <a:srgbClr val="231F20"/>
                </a:solidFill>
                <a:latin typeface="Calibri Light"/>
                <a:cs typeface="Calibri Light"/>
              </a:rPr>
              <a:t> </a:t>
            </a:r>
            <a:r>
              <a:rPr sz="2000" spc="-8">
                <a:solidFill>
                  <a:srgbClr val="231F20"/>
                </a:solidFill>
                <a:latin typeface="Calibri Light"/>
                <a:cs typeface="Calibri Light"/>
              </a:rPr>
              <a:t>experience</a:t>
            </a:r>
            <a:r>
              <a:rPr sz="2000" spc="-17">
                <a:solidFill>
                  <a:srgbClr val="231F20"/>
                </a:solidFill>
                <a:latin typeface="Calibri Light"/>
                <a:cs typeface="Calibri Light"/>
              </a:rPr>
              <a:t> </a:t>
            </a:r>
            <a:r>
              <a:rPr sz="2000">
                <a:solidFill>
                  <a:srgbClr val="231F20"/>
                </a:solidFill>
                <a:latin typeface="Calibri Light"/>
                <a:cs typeface="Calibri Light"/>
              </a:rPr>
              <a:t>is</a:t>
            </a:r>
            <a:r>
              <a:rPr sz="2000" spc="-8">
                <a:solidFill>
                  <a:srgbClr val="231F20"/>
                </a:solidFill>
                <a:latin typeface="Calibri Light"/>
                <a:cs typeface="Calibri Light"/>
              </a:rPr>
              <a:t> </a:t>
            </a:r>
            <a:r>
              <a:rPr sz="2000" spc="-4">
                <a:solidFill>
                  <a:srgbClr val="231F20"/>
                </a:solidFill>
                <a:latin typeface="Calibri Light"/>
                <a:cs typeface="Calibri Light"/>
              </a:rPr>
              <a:t>wide-spread?”</a:t>
            </a:r>
            <a:endParaRPr sz="2000">
              <a:latin typeface="Calibri Light"/>
              <a:cs typeface="Calibri Light"/>
            </a:endParaRPr>
          </a:p>
        </p:txBody>
      </p:sp>
      <p:sp>
        <p:nvSpPr>
          <p:cNvPr id="19" name="object 19"/>
          <p:cNvSpPr txBox="1"/>
          <p:nvPr/>
        </p:nvSpPr>
        <p:spPr>
          <a:xfrm>
            <a:off x="4482042" y="4606396"/>
            <a:ext cx="3227917" cy="1232175"/>
          </a:xfrm>
          <a:prstGeom prst="rect">
            <a:avLst/>
          </a:prstGeom>
          <a:ln w="12700">
            <a:solidFill>
              <a:srgbClr val="7F936F"/>
            </a:solidFill>
          </a:ln>
        </p:spPr>
        <p:txBody>
          <a:bodyPr vert="horz" wrap="square" lIns="0" tIns="1058" rIns="0" bIns="0" rtlCol="0">
            <a:spAutoFit/>
          </a:bodyPr>
          <a:lstStyle/>
          <a:p>
            <a:pPr>
              <a:spcBef>
                <a:spcPts val="8"/>
              </a:spcBef>
            </a:pPr>
            <a:endParaRPr sz="2000">
              <a:latin typeface="Times New Roman"/>
              <a:cs typeface="Times New Roman"/>
            </a:endParaRPr>
          </a:p>
          <a:p>
            <a:pPr marL="270922" marR="432312"/>
            <a:r>
              <a:rPr sz="2000" spc="-4">
                <a:solidFill>
                  <a:srgbClr val="231F20"/>
                </a:solidFill>
                <a:latin typeface="Calibri Light"/>
                <a:cs typeface="Calibri Light"/>
              </a:rPr>
              <a:t>“If</a:t>
            </a:r>
            <a:r>
              <a:rPr sz="2000" spc="-29">
                <a:solidFill>
                  <a:srgbClr val="231F20"/>
                </a:solidFill>
                <a:latin typeface="Calibri Light"/>
                <a:cs typeface="Calibri Light"/>
              </a:rPr>
              <a:t> </a:t>
            </a:r>
            <a:r>
              <a:rPr sz="2000" spc="-8">
                <a:solidFill>
                  <a:srgbClr val="231F20"/>
                </a:solidFill>
                <a:latin typeface="Calibri Light"/>
                <a:cs typeface="Calibri Light"/>
              </a:rPr>
              <a:t>you</a:t>
            </a:r>
            <a:r>
              <a:rPr sz="2000" spc="-29">
                <a:solidFill>
                  <a:srgbClr val="231F20"/>
                </a:solidFill>
                <a:latin typeface="Calibri Light"/>
                <a:cs typeface="Calibri Light"/>
              </a:rPr>
              <a:t> </a:t>
            </a:r>
            <a:r>
              <a:rPr sz="2000" spc="-8">
                <a:solidFill>
                  <a:srgbClr val="231F20"/>
                </a:solidFill>
                <a:latin typeface="Calibri Light"/>
                <a:cs typeface="Calibri Light"/>
              </a:rPr>
              <a:t>weren’t</a:t>
            </a:r>
            <a:r>
              <a:rPr sz="2000" spc="-29">
                <a:solidFill>
                  <a:srgbClr val="231F20"/>
                </a:solidFill>
                <a:latin typeface="Calibri Light"/>
                <a:cs typeface="Calibri Light"/>
              </a:rPr>
              <a:t> </a:t>
            </a:r>
            <a:r>
              <a:rPr sz="2000">
                <a:solidFill>
                  <a:srgbClr val="231F20"/>
                </a:solidFill>
                <a:latin typeface="Calibri Light"/>
                <a:cs typeface="Calibri Light"/>
              </a:rPr>
              <a:t>so</a:t>
            </a:r>
            <a:r>
              <a:rPr sz="2000" spc="-29">
                <a:solidFill>
                  <a:srgbClr val="231F20"/>
                </a:solidFill>
                <a:latin typeface="Calibri Light"/>
                <a:cs typeface="Calibri Light"/>
              </a:rPr>
              <a:t> </a:t>
            </a:r>
            <a:r>
              <a:rPr sz="2000" spc="-4">
                <a:solidFill>
                  <a:srgbClr val="231F20"/>
                </a:solidFill>
                <a:latin typeface="Calibri Light"/>
                <a:cs typeface="Calibri Light"/>
              </a:rPr>
              <a:t>hostile,</a:t>
            </a:r>
            <a:r>
              <a:rPr sz="2000" spc="-25">
                <a:solidFill>
                  <a:srgbClr val="231F20"/>
                </a:solidFill>
                <a:latin typeface="Calibri Light"/>
                <a:cs typeface="Calibri Light"/>
              </a:rPr>
              <a:t> </a:t>
            </a:r>
            <a:r>
              <a:rPr sz="2000">
                <a:solidFill>
                  <a:srgbClr val="231F20"/>
                </a:solidFill>
                <a:latin typeface="Calibri Light"/>
                <a:cs typeface="Calibri Light"/>
              </a:rPr>
              <a:t>people </a:t>
            </a:r>
            <a:r>
              <a:rPr sz="2000" spc="-329">
                <a:solidFill>
                  <a:srgbClr val="231F20"/>
                </a:solidFill>
                <a:latin typeface="Calibri Light"/>
                <a:cs typeface="Calibri Light"/>
              </a:rPr>
              <a:t> </a:t>
            </a:r>
            <a:r>
              <a:rPr sz="2000" spc="-4">
                <a:solidFill>
                  <a:srgbClr val="231F20"/>
                </a:solidFill>
                <a:latin typeface="Calibri Light"/>
                <a:cs typeface="Calibri Light"/>
              </a:rPr>
              <a:t>might </a:t>
            </a:r>
            <a:r>
              <a:rPr sz="2000" spc="-8">
                <a:solidFill>
                  <a:srgbClr val="231F20"/>
                </a:solidFill>
                <a:latin typeface="Calibri Light"/>
                <a:cs typeface="Calibri Light"/>
              </a:rPr>
              <a:t>listen to you </a:t>
            </a:r>
            <a:r>
              <a:rPr sz="2000" spc="-25">
                <a:solidFill>
                  <a:srgbClr val="231F20"/>
                </a:solidFill>
                <a:latin typeface="Calibri Light"/>
                <a:cs typeface="Calibri Light"/>
              </a:rPr>
              <a:t>more.”</a:t>
            </a:r>
            <a:endParaRPr sz="2000">
              <a:latin typeface="Calibri Light"/>
              <a:cs typeface="Calibri Ligh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29" dirty="0"/>
              <a:t>RESISTANCE</a:t>
            </a:r>
            <a:r>
              <a:rPr spc="-25" dirty="0"/>
              <a:t> </a:t>
            </a:r>
            <a:r>
              <a:rPr spc="-8" dirty="0"/>
              <a:t>AND</a:t>
            </a:r>
            <a:r>
              <a:rPr spc="-21" dirty="0"/>
              <a:t> </a:t>
            </a:r>
            <a:r>
              <a:rPr spc="-17" dirty="0"/>
              <a:t>BACKLASH</a:t>
            </a:r>
          </a:p>
        </p:txBody>
      </p:sp>
      <p:grpSp>
        <p:nvGrpSpPr>
          <p:cNvPr id="2" name="object 2">
            <a:extLst>
              <a:ext uri="{C183D7F6-B498-43B3-948B-1728B52AA6E4}">
                <adec:decorative xmlns:adec="http://schemas.microsoft.com/office/drawing/2017/decorative" val="1"/>
              </a:ext>
            </a:extLst>
          </p:cNvPr>
          <p:cNvGrpSpPr/>
          <p:nvPr/>
        </p:nvGrpSpPr>
        <p:grpSpPr>
          <a:xfrm>
            <a:off x="672042" y="4693200"/>
            <a:ext cx="3423708" cy="1473684"/>
            <a:chOff x="806450" y="4578350"/>
            <a:chExt cx="4108450" cy="1466850"/>
          </a:xfrm>
        </p:grpSpPr>
        <p:sp>
          <p:nvSpPr>
            <p:cNvPr id="3" name="object 3"/>
            <p:cNvSpPr/>
            <p:nvPr/>
          </p:nvSpPr>
          <p:spPr>
            <a:xfrm>
              <a:off x="911225" y="4683124"/>
              <a:ext cx="4003675" cy="1362075"/>
            </a:xfrm>
            <a:custGeom>
              <a:avLst/>
              <a:gdLst/>
              <a:ahLst/>
              <a:cxnLst/>
              <a:rect l="l" t="t" r="r" b="b"/>
              <a:pathLst>
                <a:path w="4003675" h="1362075">
                  <a:moveTo>
                    <a:pt x="4003675" y="0"/>
                  </a:moveTo>
                  <a:lnTo>
                    <a:pt x="0" y="0"/>
                  </a:lnTo>
                  <a:lnTo>
                    <a:pt x="0" y="1241425"/>
                  </a:lnTo>
                  <a:lnTo>
                    <a:pt x="0" y="1362075"/>
                  </a:lnTo>
                  <a:lnTo>
                    <a:pt x="4003675" y="1362075"/>
                  </a:lnTo>
                  <a:lnTo>
                    <a:pt x="4003675" y="1241425"/>
                  </a:lnTo>
                  <a:lnTo>
                    <a:pt x="4003675" y="0"/>
                  </a:lnTo>
                  <a:close/>
                </a:path>
              </a:pathLst>
            </a:custGeom>
            <a:solidFill>
              <a:srgbClr val="7F936F"/>
            </a:solidFill>
          </p:spPr>
          <p:txBody>
            <a:bodyPr wrap="square" lIns="0" tIns="0" rIns="0" bIns="0" rtlCol="0"/>
            <a:lstStyle/>
            <a:p>
              <a:endParaRPr sz="1500"/>
            </a:p>
          </p:txBody>
        </p:sp>
        <p:sp>
          <p:nvSpPr>
            <p:cNvPr id="4" name="object 4"/>
            <p:cNvSpPr/>
            <p:nvPr/>
          </p:nvSpPr>
          <p:spPr>
            <a:xfrm>
              <a:off x="806450" y="4578350"/>
              <a:ext cx="3987800" cy="1346200"/>
            </a:xfrm>
            <a:custGeom>
              <a:avLst/>
              <a:gdLst/>
              <a:ahLst/>
              <a:cxnLst/>
              <a:rect l="l" t="t" r="r" b="b"/>
              <a:pathLst>
                <a:path w="3987800" h="1346200">
                  <a:moveTo>
                    <a:pt x="3987800" y="0"/>
                  </a:moveTo>
                  <a:lnTo>
                    <a:pt x="0" y="0"/>
                  </a:lnTo>
                  <a:lnTo>
                    <a:pt x="0" y="1346200"/>
                  </a:lnTo>
                  <a:lnTo>
                    <a:pt x="3987800" y="1346200"/>
                  </a:lnTo>
                  <a:lnTo>
                    <a:pt x="3987800" y="0"/>
                  </a:lnTo>
                  <a:close/>
                </a:path>
              </a:pathLst>
            </a:custGeom>
            <a:solidFill>
              <a:srgbClr val="FFFFFF"/>
            </a:solidFill>
          </p:spPr>
          <p:txBody>
            <a:bodyPr wrap="square" lIns="0" tIns="0" rIns="0" bIns="0" rtlCol="0"/>
            <a:lstStyle/>
            <a:p>
              <a:endParaRPr sz="1500"/>
            </a:p>
          </p:txBody>
        </p:sp>
      </p:grpSp>
      <p:grpSp>
        <p:nvGrpSpPr>
          <p:cNvPr id="17" name="object 17">
            <a:extLst>
              <a:ext uri="{C183D7F6-B498-43B3-948B-1728B52AA6E4}">
                <adec:decorative xmlns:adec="http://schemas.microsoft.com/office/drawing/2017/decorative" val="1"/>
              </a:ext>
            </a:extLst>
          </p:cNvPr>
          <p:cNvGrpSpPr/>
          <p:nvPr/>
        </p:nvGrpSpPr>
        <p:grpSpPr>
          <a:xfrm>
            <a:off x="672042" y="2016125"/>
            <a:ext cx="3423708" cy="2045512"/>
            <a:chOff x="806450" y="2419350"/>
            <a:chExt cx="4108450" cy="1695450"/>
          </a:xfrm>
        </p:grpSpPr>
        <p:sp>
          <p:nvSpPr>
            <p:cNvPr id="18" name="object 18"/>
            <p:cNvSpPr/>
            <p:nvPr/>
          </p:nvSpPr>
          <p:spPr>
            <a:xfrm>
              <a:off x="911225" y="2524124"/>
              <a:ext cx="4003675" cy="1590675"/>
            </a:xfrm>
            <a:custGeom>
              <a:avLst/>
              <a:gdLst/>
              <a:ahLst/>
              <a:cxnLst/>
              <a:rect l="l" t="t" r="r" b="b"/>
              <a:pathLst>
                <a:path w="4003675" h="1590675">
                  <a:moveTo>
                    <a:pt x="4003675" y="0"/>
                  </a:moveTo>
                  <a:lnTo>
                    <a:pt x="0" y="0"/>
                  </a:lnTo>
                  <a:lnTo>
                    <a:pt x="0" y="1470025"/>
                  </a:lnTo>
                  <a:lnTo>
                    <a:pt x="0" y="1590675"/>
                  </a:lnTo>
                  <a:lnTo>
                    <a:pt x="4003675" y="1590675"/>
                  </a:lnTo>
                  <a:lnTo>
                    <a:pt x="4003675" y="1470025"/>
                  </a:lnTo>
                  <a:lnTo>
                    <a:pt x="4003675" y="0"/>
                  </a:lnTo>
                  <a:close/>
                </a:path>
              </a:pathLst>
            </a:custGeom>
            <a:solidFill>
              <a:srgbClr val="7F936F"/>
            </a:solidFill>
          </p:spPr>
          <p:txBody>
            <a:bodyPr wrap="square" lIns="0" tIns="0" rIns="0" bIns="0" rtlCol="0"/>
            <a:lstStyle/>
            <a:p>
              <a:endParaRPr sz="1500"/>
            </a:p>
          </p:txBody>
        </p:sp>
        <p:sp>
          <p:nvSpPr>
            <p:cNvPr id="19" name="object 19"/>
            <p:cNvSpPr/>
            <p:nvPr/>
          </p:nvSpPr>
          <p:spPr>
            <a:xfrm>
              <a:off x="806450" y="2419350"/>
              <a:ext cx="3987800" cy="1574800"/>
            </a:xfrm>
            <a:custGeom>
              <a:avLst/>
              <a:gdLst/>
              <a:ahLst/>
              <a:cxnLst/>
              <a:rect l="l" t="t" r="r" b="b"/>
              <a:pathLst>
                <a:path w="3987800" h="1574800">
                  <a:moveTo>
                    <a:pt x="3987800" y="0"/>
                  </a:moveTo>
                  <a:lnTo>
                    <a:pt x="0" y="0"/>
                  </a:lnTo>
                  <a:lnTo>
                    <a:pt x="0" y="1574800"/>
                  </a:lnTo>
                  <a:lnTo>
                    <a:pt x="3987800" y="1574800"/>
                  </a:lnTo>
                  <a:lnTo>
                    <a:pt x="3987800" y="0"/>
                  </a:lnTo>
                  <a:close/>
                </a:path>
              </a:pathLst>
            </a:custGeom>
            <a:solidFill>
              <a:srgbClr val="FFFFFF"/>
            </a:solidFill>
          </p:spPr>
          <p:txBody>
            <a:bodyPr wrap="square" lIns="0" tIns="0" rIns="0" bIns="0" rtlCol="0"/>
            <a:lstStyle/>
            <a:p>
              <a:endParaRPr sz="1500"/>
            </a:p>
          </p:txBody>
        </p:sp>
      </p:grpSp>
      <p:sp>
        <p:nvSpPr>
          <p:cNvPr id="20" name="object 20">
            <a:extLst>
              <a:ext uri="{C183D7F6-B498-43B3-948B-1728B52AA6E4}">
                <adec:decorative xmlns:adec="http://schemas.microsoft.com/office/drawing/2017/decorative" val="0"/>
              </a:ext>
            </a:extLst>
          </p:cNvPr>
          <p:cNvSpPr txBox="1"/>
          <p:nvPr/>
        </p:nvSpPr>
        <p:spPr>
          <a:xfrm>
            <a:off x="672042" y="2016125"/>
            <a:ext cx="3323167" cy="1892826"/>
          </a:xfrm>
          <a:prstGeom prst="rect">
            <a:avLst/>
          </a:prstGeom>
          <a:solidFill>
            <a:schemeClr val="bg1"/>
          </a:solidFill>
          <a:ln w="12700">
            <a:solidFill>
              <a:srgbClr val="7F936F"/>
            </a:solidFill>
          </a:ln>
        </p:spPr>
        <p:txBody>
          <a:bodyPr vert="horz" wrap="square" lIns="0" tIns="0" rIns="0" bIns="0" rtlCol="0">
            <a:spAutoFit/>
          </a:bodyPr>
          <a:lstStyle/>
          <a:p>
            <a:pPr>
              <a:lnSpc>
                <a:spcPct val="100000"/>
              </a:lnSpc>
            </a:pPr>
            <a:endParaRPr dirty="0">
              <a:latin typeface="Times New Roman"/>
              <a:cs typeface="Times New Roman"/>
            </a:endParaRPr>
          </a:p>
          <a:p>
            <a:pPr marL="296851" marR="285739"/>
            <a:r>
              <a:rPr spc="-8" dirty="0">
                <a:solidFill>
                  <a:srgbClr val="231F20"/>
                </a:solidFill>
                <a:latin typeface="Calibri Light"/>
                <a:cs typeface="Calibri Light"/>
              </a:rPr>
              <a:t>“What’s </a:t>
            </a:r>
            <a:r>
              <a:rPr dirty="0">
                <a:solidFill>
                  <a:srgbClr val="231F20"/>
                </a:solidFill>
                <a:latin typeface="Calibri Light"/>
                <a:cs typeface="Calibri Light"/>
              </a:rPr>
              <a:t>all this </a:t>
            </a:r>
            <a:r>
              <a:rPr spc="-8" dirty="0">
                <a:solidFill>
                  <a:srgbClr val="231F20"/>
                </a:solidFill>
                <a:latin typeface="Calibri Light"/>
                <a:cs typeface="Calibri Light"/>
              </a:rPr>
              <a:t>gender </a:t>
            </a:r>
            <a:r>
              <a:rPr spc="-4" dirty="0">
                <a:solidFill>
                  <a:srgbClr val="231F20"/>
                </a:solidFill>
                <a:latin typeface="Calibri Light"/>
                <a:cs typeface="Calibri Light"/>
              </a:rPr>
              <a:t>equality </a:t>
            </a:r>
            <a:r>
              <a:rPr dirty="0">
                <a:solidFill>
                  <a:srgbClr val="231F20"/>
                </a:solidFill>
                <a:latin typeface="Calibri Light"/>
                <a:cs typeface="Calibri Light"/>
              </a:rPr>
              <a:t> </a:t>
            </a:r>
            <a:r>
              <a:rPr spc="-12" dirty="0">
                <a:solidFill>
                  <a:srgbClr val="231F20"/>
                </a:solidFill>
                <a:latin typeface="Calibri Light"/>
                <a:cs typeface="Calibri Light"/>
              </a:rPr>
              <a:t>stuff?</a:t>
            </a:r>
            <a:r>
              <a:rPr spc="-8" dirty="0">
                <a:solidFill>
                  <a:srgbClr val="231F20"/>
                </a:solidFill>
                <a:latin typeface="Calibri Light"/>
                <a:cs typeface="Calibri Light"/>
              </a:rPr>
              <a:t> </a:t>
            </a:r>
            <a:r>
              <a:rPr dirty="0">
                <a:solidFill>
                  <a:srgbClr val="231F20"/>
                </a:solidFill>
                <a:latin typeface="Calibri Light"/>
                <a:cs typeface="Calibri Light"/>
              </a:rPr>
              <a:t>I</a:t>
            </a:r>
            <a:r>
              <a:rPr spc="-8" dirty="0">
                <a:solidFill>
                  <a:srgbClr val="231F20"/>
                </a:solidFill>
                <a:latin typeface="Calibri Light"/>
                <a:cs typeface="Calibri Light"/>
              </a:rPr>
              <a:t> </a:t>
            </a:r>
            <a:r>
              <a:rPr spc="-4" dirty="0">
                <a:solidFill>
                  <a:srgbClr val="231F20"/>
                </a:solidFill>
                <a:latin typeface="Calibri Light"/>
                <a:cs typeface="Calibri Light"/>
              </a:rPr>
              <a:t>made</a:t>
            </a:r>
            <a:r>
              <a:rPr spc="-8" dirty="0">
                <a:solidFill>
                  <a:srgbClr val="231F20"/>
                </a:solidFill>
                <a:latin typeface="Calibri Light"/>
                <a:cs typeface="Calibri Light"/>
              </a:rPr>
              <a:t> </a:t>
            </a:r>
            <a:r>
              <a:rPr spc="-17" dirty="0">
                <a:solidFill>
                  <a:srgbClr val="231F20"/>
                </a:solidFill>
                <a:latin typeface="Calibri Light"/>
                <a:cs typeface="Calibri Light"/>
              </a:rPr>
              <a:t>my</a:t>
            </a:r>
            <a:r>
              <a:rPr spc="-4" dirty="0">
                <a:solidFill>
                  <a:srgbClr val="231F20"/>
                </a:solidFill>
                <a:latin typeface="Calibri Light"/>
                <a:cs typeface="Calibri Light"/>
              </a:rPr>
              <a:t> </a:t>
            </a:r>
            <a:r>
              <a:rPr spc="-21" dirty="0">
                <a:solidFill>
                  <a:srgbClr val="231F20"/>
                </a:solidFill>
                <a:latin typeface="Calibri Light"/>
                <a:cs typeface="Calibri Light"/>
              </a:rPr>
              <a:t>way</a:t>
            </a:r>
            <a:r>
              <a:rPr spc="-4" dirty="0">
                <a:solidFill>
                  <a:srgbClr val="231F20"/>
                </a:solidFill>
                <a:latin typeface="Calibri Light"/>
                <a:cs typeface="Calibri Light"/>
              </a:rPr>
              <a:t> </a:t>
            </a:r>
            <a:r>
              <a:rPr dirty="0">
                <a:solidFill>
                  <a:srgbClr val="231F20"/>
                </a:solidFill>
                <a:latin typeface="Calibri Light"/>
                <a:cs typeface="Calibri Light"/>
              </a:rPr>
              <a:t>up</a:t>
            </a:r>
            <a:r>
              <a:rPr spc="-4" dirty="0">
                <a:solidFill>
                  <a:srgbClr val="231F20"/>
                </a:solidFill>
                <a:latin typeface="Calibri Light"/>
                <a:cs typeface="Calibri Light"/>
              </a:rPr>
              <a:t> </a:t>
            </a:r>
            <a:r>
              <a:rPr spc="-8" dirty="0">
                <a:solidFill>
                  <a:srgbClr val="231F20"/>
                </a:solidFill>
                <a:latin typeface="Calibri Light"/>
                <a:cs typeface="Calibri Light"/>
              </a:rPr>
              <a:t>by</a:t>
            </a:r>
            <a:r>
              <a:rPr spc="-4" dirty="0">
                <a:solidFill>
                  <a:srgbClr val="231F20"/>
                </a:solidFill>
                <a:latin typeface="Calibri Light"/>
                <a:cs typeface="Calibri Light"/>
              </a:rPr>
              <a:t> </a:t>
            </a:r>
            <a:r>
              <a:rPr spc="-8" dirty="0">
                <a:solidFill>
                  <a:srgbClr val="231F20"/>
                </a:solidFill>
                <a:latin typeface="Calibri Light"/>
                <a:cs typeface="Calibri Light"/>
              </a:rPr>
              <a:t>working </a:t>
            </a:r>
            <a:r>
              <a:rPr spc="-325" dirty="0">
                <a:solidFill>
                  <a:srgbClr val="231F20"/>
                </a:solidFill>
                <a:latin typeface="Calibri Light"/>
                <a:cs typeface="Calibri Light"/>
              </a:rPr>
              <a:t> </a:t>
            </a:r>
            <a:r>
              <a:rPr spc="-8" dirty="0">
                <a:solidFill>
                  <a:srgbClr val="231F20"/>
                </a:solidFill>
                <a:latin typeface="Calibri Light"/>
                <a:cs typeface="Calibri Light"/>
              </a:rPr>
              <a:t>hard,</a:t>
            </a:r>
            <a:r>
              <a:rPr spc="-4" dirty="0">
                <a:solidFill>
                  <a:srgbClr val="231F20"/>
                </a:solidFill>
                <a:latin typeface="Calibri Light"/>
                <a:cs typeface="Calibri Light"/>
              </a:rPr>
              <a:t> </a:t>
            </a:r>
            <a:r>
              <a:rPr dirty="0">
                <a:solidFill>
                  <a:srgbClr val="231F20"/>
                </a:solidFill>
                <a:latin typeface="Calibri Light"/>
                <a:cs typeface="Calibri Light"/>
              </a:rPr>
              <a:t>not</a:t>
            </a:r>
            <a:r>
              <a:rPr spc="-4" dirty="0">
                <a:solidFill>
                  <a:srgbClr val="231F20"/>
                </a:solidFill>
                <a:latin typeface="Calibri Light"/>
                <a:cs typeface="Calibri Light"/>
              </a:rPr>
              <a:t> </a:t>
            </a:r>
            <a:r>
              <a:rPr spc="-8" dirty="0">
                <a:solidFill>
                  <a:srgbClr val="231F20"/>
                </a:solidFill>
                <a:latin typeface="Calibri Light"/>
                <a:cs typeface="Calibri Light"/>
              </a:rPr>
              <a:t>by</a:t>
            </a:r>
            <a:r>
              <a:rPr spc="-4" dirty="0">
                <a:solidFill>
                  <a:srgbClr val="231F20"/>
                </a:solidFill>
                <a:latin typeface="Calibri Light"/>
                <a:cs typeface="Calibri Light"/>
              </a:rPr>
              <a:t> </a:t>
            </a:r>
            <a:r>
              <a:rPr dirty="0">
                <a:solidFill>
                  <a:srgbClr val="231F20"/>
                </a:solidFill>
                <a:latin typeface="Calibri Light"/>
                <a:cs typeface="Calibri Light"/>
              </a:rPr>
              <a:t>asking</a:t>
            </a:r>
            <a:r>
              <a:rPr spc="-4" dirty="0">
                <a:solidFill>
                  <a:srgbClr val="231F20"/>
                </a:solidFill>
                <a:latin typeface="Calibri Light"/>
                <a:cs typeface="Calibri Light"/>
              </a:rPr>
              <a:t> </a:t>
            </a:r>
            <a:r>
              <a:rPr spc="-17" dirty="0">
                <a:solidFill>
                  <a:srgbClr val="231F20"/>
                </a:solidFill>
                <a:latin typeface="Calibri Light"/>
                <a:cs typeface="Calibri Light"/>
              </a:rPr>
              <a:t>for</a:t>
            </a:r>
            <a:r>
              <a:rPr spc="-8" dirty="0">
                <a:solidFill>
                  <a:srgbClr val="231F20"/>
                </a:solidFill>
                <a:latin typeface="Calibri Light"/>
                <a:cs typeface="Calibri Light"/>
              </a:rPr>
              <a:t> </a:t>
            </a:r>
            <a:r>
              <a:rPr dirty="0">
                <a:solidFill>
                  <a:srgbClr val="231F20"/>
                </a:solidFill>
                <a:latin typeface="Calibri Light"/>
                <a:cs typeface="Calibri Light"/>
              </a:rPr>
              <a:t>special </a:t>
            </a:r>
            <a:r>
              <a:rPr spc="4" dirty="0">
                <a:solidFill>
                  <a:srgbClr val="231F20"/>
                </a:solidFill>
                <a:latin typeface="Calibri Light"/>
                <a:cs typeface="Calibri Light"/>
              </a:rPr>
              <a:t> </a:t>
            </a:r>
            <a:r>
              <a:rPr spc="-17" dirty="0">
                <a:solidFill>
                  <a:srgbClr val="231F20"/>
                </a:solidFill>
                <a:latin typeface="Calibri Light"/>
                <a:cs typeface="Calibri Light"/>
              </a:rPr>
              <a:t>treatment.”</a:t>
            </a:r>
            <a:endParaRPr lang="en-AU" spc="-17" dirty="0">
              <a:solidFill>
                <a:srgbClr val="231F20"/>
              </a:solidFill>
              <a:latin typeface="Calibri Light"/>
              <a:cs typeface="Calibri Light"/>
            </a:endParaRPr>
          </a:p>
          <a:p>
            <a:pPr marL="296851" marR="285739"/>
            <a:endParaRPr sz="1500" dirty="0">
              <a:latin typeface="Calibri Light"/>
              <a:cs typeface="Calibri Light"/>
            </a:endParaRPr>
          </a:p>
        </p:txBody>
      </p:sp>
      <p:sp>
        <p:nvSpPr>
          <p:cNvPr id="14" name="object 14"/>
          <p:cNvSpPr txBox="1"/>
          <p:nvPr/>
        </p:nvSpPr>
        <p:spPr>
          <a:xfrm>
            <a:off x="672042" y="4693200"/>
            <a:ext cx="3323167" cy="1375484"/>
          </a:xfrm>
          <a:prstGeom prst="rect">
            <a:avLst/>
          </a:prstGeom>
          <a:solidFill>
            <a:schemeClr val="bg1"/>
          </a:solidFill>
          <a:ln w="12700">
            <a:solidFill>
              <a:srgbClr val="7F936F"/>
            </a:solidFill>
          </a:ln>
        </p:spPr>
        <p:txBody>
          <a:bodyPr vert="horz" wrap="square" lIns="0" tIns="5821" rIns="0" bIns="0" rtlCol="0">
            <a:spAutoFit/>
          </a:bodyPr>
          <a:lstStyle/>
          <a:p>
            <a:pPr>
              <a:spcBef>
                <a:spcPts val="46"/>
              </a:spcBef>
            </a:pPr>
            <a:endParaRPr>
              <a:latin typeface="Times New Roman"/>
              <a:cs typeface="Times New Roman"/>
            </a:endParaRPr>
          </a:p>
          <a:p>
            <a:pPr marL="288384" marR="332833"/>
            <a:r>
              <a:rPr spc="-12">
                <a:solidFill>
                  <a:srgbClr val="231F20"/>
                </a:solidFill>
                <a:latin typeface="Calibri Light"/>
                <a:cs typeface="Calibri Light"/>
              </a:rPr>
              <a:t>“It’s </a:t>
            </a:r>
            <a:r>
              <a:rPr>
                <a:solidFill>
                  <a:srgbClr val="231F20"/>
                </a:solidFill>
                <a:latin typeface="Calibri Light"/>
                <a:cs typeface="Calibri Light"/>
              </a:rPr>
              <a:t>not the </a:t>
            </a:r>
            <a:r>
              <a:rPr spc="-12">
                <a:solidFill>
                  <a:srgbClr val="231F20"/>
                </a:solidFill>
                <a:latin typeface="Calibri Light"/>
                <a:cs typeface="Calibri Light"/>
              </a:rPr>
              <a:t>role </a:t>
            </a:r>
            <a:r>
              <a:rPr spc="-4">
                <a:solidFill>
                  <a:srgbClr val="231F20"/>
                </a:solidFill>
                <a:latin typeface="Calibri Light"/>
                <a:cs typeface="Calibri Light"/>
              </a:rPr>
              <a:t>of </a:t>
            </a:r>
            <a:r>
              <a:rPr>
                <a:solidFill>
                  <a:srgbClr val="231F20"/>
                </a:solidFill>
                <a:latin typeface="Calibri Light"/>
                <a:cs typeface="Calibri Light"/>
              </a:rPr>
              <a:t>the </a:t>
            </a:r>
            <a:r>
              <a:rPr spc="-8">
                <a:solidFill>
                  <a:srgbClr val="231F20"/>
                </a:solidFill>
                <a:latin typeface="Calibri Light"/>
                <a:cs typeface="Calibri Light"/>
              </a:rPr>
              <a:t>workplace </a:t>
            </a:r>
            <a:r>
              <a:rPr spc="-4">
                <a:solidFill>
                  <a:srgbClr val="231F20"/>
                </a:solidFill>
                <a:latin typeface="Calibri Light"/>
                <a:cs typeface="Calibri Light"/>
              </a:rPr>
              <a:t> </a:t>
            </a:r>
            <a:r>
              <a:rPr spc="-8">
                <a:solidFill>
                  <a:srgbClr val="231F20"/>
                </a:solidFill>
                <a:latin typeface="Calibri Light"/>
                <a:cs typeface="Calibri Light"/>
              </a:rPr>
              <a:t>to</a:t>
            </a:r>
            <a:r>
              <a:rPr spc="-21">
                <a:solidFill>
                  <a:srgbClr val="231F20"/>
                </a:solidFill>
                <a:latin typeface="Calibri Light"/>
                <a:cs typeface="Calibri Light"/>
              </a:rPr>
              <a:t> </a:t>
            </a:r>
            <a:r>
              <a:rPr>
                <a:solidFill>
                  <a:srgbClr val="231F20"/>
                </a:solidFill>
                <a:latin typeface="Calibri Light"/>
                <a:cs typeface="Calibri Light"/>
              </a:rPr>
              <a:t>be</a:t>
            </a:r>
            <a:r>
              <a:rPr spc="-17">
                <a:solidFill>
                  <a:srgbClr val="231F20"/>
                </a:solidFill>
                <a:latin typeface="Calibri Light"/>
                <a:cs typeface="Calibri Light"/>
              </a:rPr>
              <a:t> </a:t>
            </a:r>
            <a:r>
              <a:rPr spc="-4">
                <a:solidFill>
                  <a:srgbClr val="231F20"/>
                </a:solidFill>
                <a:latin typeface="Calibri Light"/>
                <a:cs typeface="Calibri Light"/>
              </a:rPr>
              <a:t>messing</a:t>
            </a:r>
            <a:r>
              <a:rPr spc="-17">
                <a:solidFill>
                  <a:srgbClr val="231F20"/>
                </a:solidFill>
                <a:latin typeface="Calibri Light"/>
                <a:cs typeface="Calibri Light"/>
              </a:rPr>
              <a:t> </a:t>
            </a:r>
            <a:r>
              <a:rPr>
                <a:solidFill>
                  <a:srgbClr val="231F20"/>
                </a:solidFill>
                <a:latin typeface="Calibri Light"/>
                <a:cs typeface="Calibri Light"/>
              </a:rPr>
              <a:t>with</a:t>
            </a:r>
            <a:r>
              <a:rPr spc="-17">
                <a:solidFill>
                  <a:srgbClr val="231F20"/>
                </a:solidFill>
                <a:latin typeface="Calibri Light"/>
                <a:cs typeface="Calibri Light"/>
              </a:rPr>
              <a:t> </a:t>
            </a:r>
            <a:r>
              <a:rPr spc="-12">
                <a:solidFill>
                  <a:srgbClr val="231F20"/>
                </a:solidFill>
                <a:latin typeface="Calibri Light"/>
                <a:cs typeface="Calibri Light"/>
              </a:rPr>
              <a:t>people’s</a:t>
            </a:r>
            <a:r>
              <a:rPr spc="-17">
                <a:solidFill>
                  <a:srgbClr val="231F20"/>
                </a:solidFill>
                <a:latin typeface="Calibri Light"/>
                <a:cs typeface="Calibri Light"/>
              </a:rPr>
              <a:t> </a:t>
            </a:r>
            <a:r>
              <a:rPr spc="-8">
                <a:solidFill>
                  <a:srgbClr val="231F20"/>
                </a:solidFill>
                <a:latin typeface="Calibri Light"/>
                <a:cs typeface="Calibri Light"/>
              </a:rPr>
              <a:t>private </a:t>
            </a:r>
            <a:r>
              <a:rPr spc="-325">
                <a:solidFill>
                  <a:srgbClr val="231F20"/>
                </a:solidFill>
                <a:latin typeface="Calibri Light"/>
                <a:cs typeface="Calibri Light"/>
              </a:rPr>
              <a:t> </a:t>
            </a:r>
            <a:r>
              <a:rPr spc="-21">
                <a:solidFill>
                  <a:srgbClr val="231F20"/>
                </a:solidFill>
                <a:latin typeface="Calibri Light"/>
                <a:cs typeface="Calibri Light"/>
              </a:rPr>
              <a:t>lives.”</a:t>
            </a:r>
            <a:endParaRPr lang="en-AU" spc="-21">
              <a:solidFill>
                <a:srgbClr val="231F20"/>
              </a:solidFill>
              <a:latin typeface="Calibri Light"/>
              <a:cs typeface="Calibri Light"/>
            </a:endParaRPr>
          </a:p>
          <a:p>
            <a:pPr marL="288384" marR="332833"/>
            <a:endParaRPr sz="1500">
              <a:latin typeface="Calibri Light"/>
              <a:cs typeface="Calibri Light"/>
            </a:endParaRPr>
          </a:p>
        </p:txBody>
      </p:sp>
      <p:sp>
        <p:nvSpPr>
          <p:cNvPr id="13" name="object 13"/>
          <p:cNvSpPr txBox="1"/>
          <p:nvPr/>
        </p:nvSpPr>
        <p:spPr>
          <a:xfrm>
            <a:off x="6574315" y="2030941"/>
            <a:ext cx="4768321" cy="4447798"/>
          </a:xfrm>
          <a:prstGeom prst="rect">
            <a:avLst/>
          </a:prstGeom>
        </p:spPr>
        <p:txBody>
          <a:bodyPr vert="horz" wrap="square" lIns="0" tIns="10583" rIns="0" bIns="0" rtlCol="0">
            <a:spAutoFit/>
          </a:bodyPr>
          <a:lstStyle/>
          <a:p>
            <a:pPr marL="10583" marR="46565">
              <a:spcBef>
                <a:spcPts val="83"/>
              </a:spcBef>
            </a:pPr>
            <a:r>
              <a:rPr b="1">
                <a:solidFill>
                  <a:srgbClr val="231F20"/>
                </a:solidFill>
                <a:latin typeface="Calibri"/>
                <a:cs typeface="Calibri"/>
              </a:rPr>
              <a:t>Backlash </a:t>
            </a:r>
            <a:r>
              <a:rPr>
                <a:solidFill>
                  <a:srgbClr val="231F20"/>
                </a:solidFill>
                <a:latin typeface="Calibri Light"/>
                <a:cs typeface="Calibri Light"/>
              </a:rPr>
              <a:t>is a normal part </a:t>
            </a:r>
            <a:r>
              <a:rPr spc="-4">
                <a:solidFill>
                  <a:srgbClr val="231F20"/>
                </a:solidFill>
                <a:latin typeface="Calibri Light"/>
                <a:cs typeface="Calibri Light"/>
              </a:rPr>
              <a:t>of </a:t>
            </a:r>
            <a:r>
              <a:rPr>
                <a:solidFill>
                  <a:srgbClr val="231F20"/>
                </a:solidFill>
                <a:latin typeface="Calibri Light"/>
                <a:cs typeface="Calibri Light"/>
              </a:rPr>
              <a:t>the </a:t>
            </a:r>
            <a:r>
              <a:rPr spc="-8">
                <a:solidFill>
                  <a:srgbClr val="231F20"/>
                </a:solidFill>
                <a:latin typeface="Calibri Light"/>
                <a:cs typeface="Calibri Light"/>
              </a:rPr>
              <a:t>change process </a:t>
            </a:r>
            <a:r>
              <a:rPr>
                <a:solidFill>
                  <a:srgbClr val="231F20"/>
                </a:solidFill>
                <a:latin typeface="Calibri Light"/>
                <a:cs typeface="Calibri Light"/>
              </a:rPr>
              <a:t>when things </a:t>
            </a:r>
            <a:r>
              <a:rPr spc="4">
                <a:solidFill>
                  <a:srgbClr val="231F20"/>
                </a:solidFill>
                <a:latin typeface="Calibri Light"/>
                <a:cs typeface="Calibri Light"/>
              </a:rPr>
              <a:t> </a:t>
            </a:r>
            <a:r>
              <a:rPr spc="-8">
                <a:solidFill>
                  <a:srgbClr val="231F20"/>
                </a:solidFill>
                <a:latin typeface="Calibri Light"/>
                <a:cs typeface="Calibri Light"/>
              </a:rPr>
              <a:t>change, many</a:t>
            </a:r>
            <a:r>
              <a:rPr spc="-4">
                <a:solidFill>
                  <a:srgbClr val="231F20"/>
                </a:solidFill>
                <a:latin typeface="Calibri Light"/>
                <a:cs typeface="Calibri Light"/>
              </a:rPr>
              <a:t> </a:t>
            </a:r>
            <a:r>
              <a:rPr spc="-12">
                <a:solidFill>
                  <a:srgbClr val="231F20"/>
                </a:solidFill>
                <a:latin typeface="Calibri Light"/>
                <a:cs typeface="Calibri Light"/>
              </a:rPr>
              <a:t>people’s</a:t>
            </a:r>
            <a:r>
              <a:rPr>
                <a:solidFill>
                  <a:srgbClr val="231F20"/>
                </a:solidFill>
                <a:latin typeface="Calibri Light"/>
                <a:cs typeface="Calibri Light"/>
              </a:rPr>
              <a:t> </a:t>
            </a:r>
            <a:r>
              <a:rPr spc="-8">
                <a:solidFill>
                  <a:srgbClr val="231F20"/>
                </a:solidFill>
                <a:latin typeface="Calibri Light"/>
                <a:cs typeface="Calibri Light"/>
              </a:rPr>
              <a:t>response </a:t>
            </a:r>
            <a:r>
              <a:rPr>
                <a:solidFill>
                  <a:srgbClr val="231F20"/>
                </a:solidFill>
                <a:latin typeface="Calibri Light"/>
                <a:cs typeface="Calibri Light"/>
              </a:rPr>
              <a:t>is</a:t>
            </a:r>
            <a:r>
              <a:rPr spc="-4">
                <a:solidFill>
                  <a:srgbClr val="231F20"/>
                </a:solidFill>
                <a:latin typeface="Calibri Light"/>
                <a:cs typeface="Calibri Light"/>
              </a:rPr>
              <a:t> </a:t>
            </a:r>
            <a:r>
              <a:rPr spc="-8">
                <a:solidFill>
                  <a:srgbClr val="231F20"/>
                </a:solidFill>
                <a:latin typeface="Calibri Light"/>
                <a:cs typeface="Calibri Light"/>
              </a:rPr>
              <a:t>to</a:t>
            </a:r>
            <a:r>
              <a:rPr spc="-4">
                <a:solidFill>
                  <a:srgbClr val="231F20"/>
                </a:solidFill>
                <a:latin typeface="Calibri Light"/>
                <a:cs typeface="Calibri Light"/>
              </a:rPr>
              <a:t> </a:t>
            </a:r>
            <a:r>
              <a:rPr>
                <a:solidFill>
                  <a:srgbClr val="231F20"/>
                </a:solidFill>
                <a:latin typeface="Calibri Light"/>
                <a:cs typeface="Calibri Light"/>
              </a:rPr>
              <a:t>push</a:t>
            </a:r>
            <a:r>
              <a:rPr spc="-4">
                <a:solidFill>
                  <a:srgbClr val="231F20"/>
                </a:solidFill>
                <a:latin typeface="Calibri Light"/>
                <a:cs typeface="Calibri Light"/>
              </a:rPr>
              <a:t> </a:t>
            </a:r>
            <a:r>
              <a:rPr>
                <a:solidFill>
                  <a:srgbClr val="231F20"/>
                </a:solidFill>
                <a:latin typeface="Calibri Light"/>
                <a:cs typeface="Calibri Light"/>
              </a:rPr>
              <a:t>back</a:t>
            </a:r>
            <a:r>
              <a:rPr spc="-4">
                <a:solidFill>
                  <a:srgbClr val="231F20"/>
                </a:solidFill>
                <a:latin typeface="Calibri Light"/>
                <a:cs typeface="Calibri Light"/>
              </a:rPr>
              <a:t> because</a:t>
            </a:r>
            <a:r>
              <a:rPr>
                <a:solidFill>
                  <a:srgbClr val="231F20"/>
                </a:solidFill>
                <a:latin typeface="Calibri Light"/>
                <a:cs typeface="Calibri Light"/>
              </a:rPr>
              <a:t> </a:t>
            </a:r>
            <a:r>
              <a:rPr spc="-4">
                <a:solidFill>
                  <a:srgbClr val="231F20"/>
                </a:solidFill>
                <a:latin typeface="Calibri Light"/>
                <a:cs typeface="Calibri Light"/>
              </a:rPr>
              <a:t>they </a:t>
            </a:r>
            <a:r>
              <a:rPr spc="-329">
                <a:solidFill>
                  <a:srgbClr val="231F20"/>
                </a:solidFill>
                <a:latin typeface="Calibri Light"/>
                <a:cs typeface="Calibri Light"/>
              </a:rPr>
              <a:t> </a:t>
            </a:r>
            <a:r>
              <a:rPr spc="-17">
                <a:solidFill>
                  <a:srgbClr val="231F20"/>
                </a:solidFill>
                <a:latin typeface="Calibri Light"/>
                <a:cs typeface="Calibri Light"/>
              </a:rPr>
              <a:t>feel</a:t>
            </a:r>
            <a:r>
              <a:rPr spc="-8">
                <a:solidFill>
                  <a:srgbClr val="231F20"/>
                </a:solidFill>
                <a:latin typeface="Calibri Light"/>
                <a:cs typeface="Calibri Light"/>
              </a:rPr>
              <a:t> </a:t>
            </a:r>
            <a:r>
              <a:rPr spc="-4">
                <a:solidFill>
                  <a:srgbClr val="231F20"/>
                </a:solidFill>
                <a:latin typeface="Calibri Light"/>
                <a:cs typeface="Calibri Light"/>
              </a:rPr>
              <a:t>uncertain, </a:t>
            </a:r>
            <a:r>
              <a:rPr spc="-8">
                <a:solidFill>
                  <a:srgbClr val="231F20"/>
                </a:solidFill>
                <a:latin typeface="Calibri Light"/>
                <a:cs typeface="Calibri Light"/>
              </a:rPr>
              <a:t>threatened</a:t>
            </a:r>
            <a:r>
              <a:rPr spc="-4">
                <a:solidFill>
                  <a:srgbClr val="231F20"/>
                </a:solidFill>
                <a:latin typeface="Calibri Light"/>
                <a:cs typeface="Calibri Light"/>
              </a:rPr>
              <a:t> or</a:t>
            </a:r>
            <a:r>
              <a:rPr spc="-8">
                <a:solidFill>
                  <a:srgbClr val="231F20"/>
                </a:solidFill>
                <a:latin typeface="Calibri Light"/>
                <a:cs typeface="Calibri Light"/>
              </a:rPr>
              <a:t> </a:t>
            </a:r>
            <a:r>
              <a:rPr spc="-4">
                <a:solidFill>
                  <a:srgbClr val="231F20"/>
                </a:solidFill>
                <a:latin typeface="Calibri Light"/>
                <a:cs typeface="Calibri Light"/>
              </a:rPr>
              <a:t>disagree </a:t>
            </a:r>
            <a:r>
              <a:rPr>
                <a:solidFill>
                  <a:srgbClr val="231F20"/>
                </a:solidFill>
                <a:latin typeface="Calibri Light"/>
                <a:cs typeface="Calibri Light"/>
              </a:rPr>
              <a:t>with</a:t>
            </a:r>
            <a:r>
              <a:rPr spc="-4">
                <a:solidFill>
                  <a:srgbClr val="231F20"/>
                </a:solidFill>
                <a:latin typeface="Calibri Light"/>
                <a:cs typeface="Calibri Light"/>
              </a:rPr>
              <a:t> </a:t>
            </a:r>
            <a:r>
              <a:rPr>
                <a:solidFill>
                  <a:srgbClr val="231F20"/>
                </a:solidFill>
                <a:latin typeface="Calibri Light"/>
                <a:cs typeface="Calibri Light"/>
              </a:rPr>
              <a:t>the</a:t>
            </a:r>
            <a:r>
              <a:rPr spc="-4">
                <a:solidFill>
                  <a:srgbClr val="231F20"/>
                </a:solidFill>
                <a:latin typeface="Calibri Light"/>
                <a:cs typeface="Calibri Light"/>
              </a:rPr>
              <a:t> </a:t>
            </a:r>
            <a:r>
              <a:rPr spc="-8">
                <a:solidFill>
                  <a:srgbClr val="231F20"/>
                </a:solidFill>
                <a:latin typeface="Calibri Light"/>
                <a:cs typeface="Calibri Light"/>
              </a:rPr>
              <a:t>change</a:t>
            </a:r>
            <a:r>
              <a:rPr spc="-4">
                <a:solidFill>
                  <a:srgbClr val="231F20"/>
                </a:solidFill>
                <a:latin typeface="Calibri Light"/>
                <a:cs typeface="Calibri Light"/>
              </a:rPr>
              <a:t> </a:t>
            </a:r>
            <a:r>
              <a:rPr>
                <a:solidFill>
                  <a:srgbClr val="231F20"/>
                </a:solidFill>
                <a:latin typeface="Calibri Light"/>
                <a:cs typeface="Calibri Light"/>
              </a:rPr>
              <a:t>being </a:t>
            </a:r>
            <a:r>
              <a:rPr spc="4">
                <a:solidFill>
                  <a:srgbClr val="231F20"/>
                </a:solidFill>
                <a:latin typeface="Calibri Light"/>
                <a:cs typeface="Calibri Light"/>
              </a:rPr>
              <a:t> </a:t>
            </a:r>
            <a:r>
              <a:rPr spc="-8">
                <a:solidFill>
                  <a:srgbClr val="231F20"/>
                </a:solidFill>
                <a:latin typeface="Calibri Light"/>
                <a:cs typeface="Calibri Light"/>
              </a:rPr>
              <a:t>proposed.</a:t>
            </a:r>
            <a:endParaRPr>
              <a:latin typeface="Calibri Light"/>
              <a:cs typeface="Calibri Light"/>
            </a:endParaRPr>
          </a:p>
          <a:p>
            <a:pPr>
              <a:lnSpc>
                <a:spcPct val="100000"/>
              </a:lnSpc>
            </a:pPr>
            <a:endParaRPr>
              <a:latin typeface="Calibri Light"/>
              <a:cs typeface="Calibri Light"/>
            </a:endParaRPr>
          </a:p>
          <a:p>
            <a:pPr marL="10583" marR="192609" algn="just">
              <a:spcBef>
                <a:spcPts val="1096"/>
              </a:spcBef>
            </a:pPr>
            <a:r>
              <a:rPr b="1">
                <a:solidFill>
                  <a:srgbClr val="231F20"/>
                </a:solidFill>
                <a:latin typeface="Calibri"/>
                <a:cs typeface="Calibri"/>
              </a:rPr>
              <a:t>Backlash </a:t>
            </a:r>
            <a:r>
              <a:rPr>
                <a:solidFill>
                  <a:srgbClr val="231F20"/>
                </a:solidFill>
                <a:latin typeface="Calibri Light"/>
                <a:cs typeface="Calibri Light"/>
              </a:rPr>
              <a:t>is a </a:t>
            </a:r>
            <a:r>
              <a:rPr spc="-8">
                <a:solidFill>
                  <a:srgbClr val="231F20"/>
                </a:solidFill>
                <a:latin typeface="Calibri Light"/>
                <a:cs typeface="Calibri Light"/>
              </a:rPr>
              <a:t>term </a:t>
            </a:r>
            <a:r>
              <a:rPr spc="-17">
                <a:solidFill>
                  <a:srgbClr val="231F20"/>
                </a:solidFill>
                <a:latin typeface="Calibri Light"/>
                <a:cs typeface="Calibri Light"/>
              </a:rPr>
              <a:t>for </a:t>
            </a:r>
            <a:r>
              <a:rPr>
                <a:solidFill>
                  <a:srgbClr val="231F20"/>
                </a:solidFill>
                <a:latin typeface="Calibri Light"/>
                <a:cs typeface="Calibri Light"/>
              </a:rPr>
              <a:t>the </a:t>
            </a:r>
            <a:r>
              <a:rPr spc="-8">
                <a:solidFill>
                  <a:srgbClr val="231F20"/>
                </a:solidFill>
                <a:latin typeface="Calibri Light"/>
                <a:cs typeface="Calibri Light"/>
              </a:rPr>
              <a:t>resistance, </a:t>
            </a:r>
            <a:r>
              <a:rPr spc="-4">
                <a:solidFill>
                  <a:srgbClr val="231F20"/>
                </a:solidFill>
                <a:latin typeface="Calibri Light"/>
                <a:cs typeface="Calibri Light"/>
              </a:rPr>
              <a:t>hostility or aggression </a:t>
            </a:r>
            <a:r>
              <a:rPr>
                <a:solidFill>
                  <a:srgbClr val="231F20"/>
                </a:solidFill>
                <a:latin typeface="Calibri Light"/>
                <a:cs typeface="Calibri Light"/>
              </a:rPr>
              <a:t> which </a:t>
            </a:r>
            <a:r>
              <a:rPr spc="-8">
                <a:solidFill>
                  <a:srgbClr val="231F20"/>
                </a:solidFill>
                <a:latin typeface="Calibri Light"/>
                <a:cs typeface="Calibri Light"/>
              </a:rPr>
              <a:t>can </a:t>
            </a:r>
            <a:r>
              <a:rPr>
                <a:solidFill>
                  <a:srgbClr val="231F20"/>
                </a:solidFill>
                <a:latin typeface="Calibri Light"/>
                <a:cs typeface="Calibri Light"/>
              </a:rPr>
              <a:t>arise as a </a:t>
            </a:r>
            <a:r>
              <a:rPr spc="-8">
                <a:solidFill>
                  <a:srgbClr val="231F20"/>
                </a:solidFill>
                <a:latin typeface="Calibri Light"/>
                <a:cs typeface="Calibri Light"/>
              </a:rPr>
              <a:t>reaction to change </a:t>
            </a:r>
            <a:r>
              <a:rPr spc="-4">
                <a:solidFill>
                  <a:srgbClr val="231F20"/>
                </a:solidFill>
                <a:latin typeface="Calibri Light"/>
                <a:cs typeface="Calibri Light"/>
              </a:rPr>
              <a:t>that </a:t>
            </a:r>
            <a:r>
              <a:rPr>
                <a:solidFill>
                  <a:srgbClr val="231F20"/>
                </a:solidFill>
                <a:latin typeface="Calibri Light"/>
                <a:cs typeface="Calibri Light"/>
              </a:rPr>
              <a:t>an individual </a:t>
            </a:r>
            <a:r>
              <a:rPr spc="-4">
                <a:solidFill>
                  <a:srgbClr val="231F20"/>
                </a:solidFill>
                <a:latin typeface="Calibri Light"/>
                <a:cs typeface="Calibri Light"/>
              </a:rPr>
              <a:t>or </a:t>
            </a:r>
            <a:r>
              <a:rPr spc="-329">
                <a:solidFill>
                  <a:srgbClr val="231F20"/>
                </a:solidFill>
                <a:latin typeface="Calibri Light"/>
                <a:cs typeface="Calibri Light"/>
              </a:rPr>
              <a:t> </a:t>
            </a:r>
            <a:r>
              <a:rPr spc="-8">
                <a:solidFill>
                  <a:srgbClr val="231F20"/>
                </a:solidFill>
                <a:latin typeface="Calibri Light"/>
                <a:cs typeface="Calibri Light"/>
              </a:rPr>
              <a:t>group </a:t>
            </a:r>
            <a:r>
              <a:rPr spc="-4">
                <a:solidFill>
                  <a:srgbClr val="231F20"/>
                </a:solidFill>
                <a:latin typeface="Calibri Light"/>
                <a:cs typeface="Calibri Light"/>
              </a:rPr>
              <a:t>thinks</a:t>
            </a:r>
            <a:r>
              <a:rPr>
                <a:solidFill>
                  <a:srgbClr val="231F20"/>
                </a:solidFill>
                <a:latin typeface="Calibri Light"/>
                <a:cs typeface="Calibri Light"/>
              </a:rPr>
              <a:t> is</a:t>
            </a:r>
            <a:r>
              <a:rPr spc="-4">
                <a:solidFill>
                  <a:srgbClr val="231F20"/>
                </a:solidFill>
                <a:latin typeface="Calibri Light"/>
                <a:cs typeface="Calibri Light"/>
              </a:rPr>
              <a:t> </a:t>
            </a:r>
            <a:r>
              <a:rPr>
                <a:solidFill>
                  <a:srgbClr val="231F20"/>
                </a:solidFill>
                <a:latin typeface="Calibri Light"/>
                <a:cs typeface="Calibri Light"/>
              </a:rPr>
              <a:t>unnecessary </a:t>
            </a:r>
            <a:r>
              <a:rPr spc="-4">
                <a:solidFill>
                  <a:srgbClr val="231F20"/>
                </a:solidFill>
                <a:latin typeface="Calibri Light"/>
                <a:cs typeface="Calibri Light"/>
              </a:rPr>
              <a:t>or unjust.</a:t>
            </a:r>
            <a:endParaRPr>
              <a:latin typeface="Calibri Light"/>
              <a:cs typeface="Calibri Light"/>
            </a:endParaRPr>
          </a:p>
          <a:p>
            <a:pPr>
              <a:lnSpc>
                <a:spcPct val="100000"/>
              </a:lnSpc>
            </a:pPr>
            <a:endParaRPr>
              <a:latin typeface="Calibri Light"/>
              <a:cs typeface="Calibri Light"/>
            </a:endParaRPr>
          </a:p>
          <a:p>
            <a:pPr marL="10583" marR="4233" algn="just">
              <a:spcBef>
                <a:spcPts val="1050"/>
              </a:spcBef>
            </a:pPr>
            <a:r>
              <a:rPr>
                <a:solidFill>
                  <a:srgbClr val="231F20"/>
                </a:solidFill>
                <a:latin typeface="Calibri Light"/>
                <a:cs typeface="Calibri Light"/>
              </a:rPr>
              <a:t>When </a:t>
            </a:r>
            <a:r>
              <a:rPr spc="-8">
                <a:solidFill>
                  <a:srgbClr val="231F20"/>
                </a:solidFill>
                <a:latin typeface="Calibri Light"/>
                <a:cs typeface="Calibri Light"/>
              </a:rPr>
              <a:t>working to </a:t>
            </a:r>
            <a:r>
              <a:rPr spc="-12">
                <a:solidFill>
                  <a:srgbClr val="231F20"/>
                </a:solidFill>
                <a:latin typeface="Calibri Light"/>
                <a:cs typeface="Calibri Light"/>
              </a:rPr>
              <a:t>prevent </a:t>
            </a:r>
            <a:r>
              <a:rPr>
                <a:solidFill>
                  <a:srgbClr val="231F20"/>
                </a:solidFill>
                <a:latin typeface="Calibri Light"/>
                <a:cs typeface="Calibri Light"/>
              </a:rPr>
              <a:t>violence </a:t>
            </a:r>
            <a:r>
              <a:rPr spc="-8">
                <a:solidFill>
                  <a:srgbClr val="231F20"/>
                </a:solidFill>
                <a:latin typeface="Calibri Light"/>
                <a:cs typeface="Calibri Light"/>
              </a:rPr>
              <a:t>against women, </a:t>
            </a:r>
            <a:r>
              <a:rPr>
                <a:solidFill>
                  <a:srgbClr val="231F20"/>
                </a:solidFill>
                <a:latin typeface="Calibri Light"/>
                <a:cs typeface="Calibri Light"/>
              </a:rPr>
              <a:t>backlash is </a:t>
            </a:r>
            <a:r>
              <a:rPr spc="-329">
                <a:solidFill>
                  <a:srgbClr val="231F20"/>
                </a:solidFill>
                <a:latin typeface="Calibri Light"/>
                <a:cs typeface="Calibri Light"/>
              </a:rPr>
              <a:t> </a:t>
            </a:r>
            <a:r>
              <a:rPr spc="-4">
                <a:solidFill>
                  <a:srgbClr val="231F20"/>
                </a:solidFill>
                <a:latin typeface="Calibri Light"/>
                <a:cs typeface="Calibri Light"/>
              </a:rPr>
              <a:t>essentially </a:t>
            </a:r>
            <a:r>
              <a:rPr spc="-12">
                <a:solidFill>
                  <a:srgbClr val="231F20"/>
                </a:solidFill>
                <a:latin typeface="Calibri Light"/>
                <a:cs typeface="Calibri Light"/>
              </a:rPr>
              <a:t>any </a:t>
            </a:r>
            <a:r>
              <a:rPr spc="-17">
                <a:solidFill>
                  <a:srgbClr val="231F20"/>
                </a:solidFill>
                <a:latin typeface="Calibri Light"/>
                <a:cs typeface="Calibri Light"/>
              </a:rPr>
              <a:t>effort </a:t>
            </a:r>
            <a:r>
              <a:rPr spc="-4">
                <a:solidFill>
                  <a:srgbClr val="231F20"/>
                </a:solidFill>
                <a:latin typeface="Calibri Light"/>
                <a:cs typeface="Calibri Light"/>
              </a:rPr>
              <a:t>or behaviour </a:t>
            </a:r>
            <a:r>
              <a:rPr>
                <a:solidFill>
                  <a:srgbClr val="231F20"/>
                </a:solidFill>
                <a:latin typeface="Calibri Light"/>
                <a:cs typeface="Calibri Light"/>
              </a:rPr>
              <a:t>which </a:t>
            </a:r>
            <a:r>
              <a:rPr spc="-4">
                <a:solidFill>
                  <a:srgbClr val="231F20"/>
                </a:solidFill>
                <a:latin typeface="Calibri Light"/>
                <a:cs typeface="Calibri Light"/>
              </a:rPr>
              <a:t>seeks </a:t>
            </a:r>
            <a:r>
              <a:rPr spc="-8">
                <a:solidFill>
                  <a:srgbClr val="231F20"/>
                </a:solidFill>
                <a:latin typeface="Calibri Light"/>
                <a:cs typeface="Calibri Light"/>
              </a:rPr>
              <a:t>to </a:t>
            </a:r>
            <a:r>
              <a:rPr>
                <a:solidFill>
                  <a:srgbClr val="231F20"/>
                </a:solidFill>
                <a:latin typeface="Calibri Light"/>
                <a:cs typeface="Calibri Light"/>
              </a:rPr>
              <a:t>halt </a:t>
            </a:r>
            <a:r>
              <a:rPr spc="-8">
                <a:solidFill>
                  <a:srgbClr val="231F20"/>
                </a:solidFill>
                <a:latin typeface="Calibri Light"/>
                <a:cs typeface="Calibri Light"/>
              </a:rPr>
              <a:t>change </a:t>
            </a:r>
            <a:r>
              <a:rPr spc="-4">
                <a:solidFill>
                  <a:srgbClr val="231F20"/>
                </a:solidFill>
                <a:latin typeface="Calibri Light"/>
                <a:cs typeface="Calibri Light"/>
              </a:rPr>
              <a:t> </a:t>
            </a:r>
            <a:r>
              <a:rPr>
                <a:solidFill>
                  <a:srgbClr val="231F20"/>
                </a:solidFill>
                <a:latin typeface="Calibri Light"/>
                <a:cs typeface="Calibri Light"/>
              </a:rPr>
              <a:t>and </a:t>
            </a:r>
            <a:r>
              <a:rPr spc="-12">
                <a:solidFill>
                  <a:srgbClr val="231F20"/>
                </a:solidFill>
                <a:latin typeface="Calibri Light"/>
                <a:cs typeface="Calibri Light"/>
              </a:rPr>
              <a:t>revert </a:t>
            </a:r>
            <a:r>
              <a:rPr spc="-8">
                <a:solidFill>
                  <a:srgbClr val="231F20"/>
                </a:solidFill>
                <a:latin typeface="Calibri Light"/>
                <a:cs typeface="Calibri Light"/>
              </a:rPr>
              <a:t>to </a:t>
            </a:r>
            <a:r>
              <a:rPr spc="-12">
                <a:solidFill>
                  <a:srgbClr val="231F20"/>
                </a:solidFill>
                <a:latin typeface="Calibri Light"/>
                <a:cs typeface="Calibri Light"/>
              </a:rPr>
              <a:t>status </a:t>
            </a:r>
            <a:r>
              <a:rPr>
                <a:solidFill>
                  <a:srgbClr val="231F20"/>
                </a:solidFill>
                <a:latin typeface="Calibri Light"/>
                <a:cs typeface="Calibri Light"/>
              </a:rPr>
              <a:t>quo </a:t>
            </a:r>
            <a:r>
              <a:rPr spc="-8">
                <a:solidFill>
                  <a:srgbClr val="231F20"/>
                </a:solidFill>
                <a:latin typeface="Calibri Light"/>
                <a:cs typeface="Calibri Light"/>
              </a:rPr>
              <a:t>gender relations, re-establishing </a:t>
            </a:r>
            <a:r>
              <a:rPr spc="-4">
                <a:solidFill>
                  <a:srgbClr val="231F20"/>
                </a:solidFill>
                <a:latin typeface="Calibri Light"/>
                <a:cs typeface="Calibri Light"/>
              </a:rPr>
              <a:t>male </a:t>
            </a:r>
            <a:r>
              <a:rPr spc="-329">
                <a:solidFill>
                  <a:srgbClr val="231F20"/>
                </a:solidFill>
                <a:latin typeface="Calibri Light"/>
                <a:cs typeface="Calibri Light"/>
              </a:rPr>
              <a:t> </a:t>
            </a:r>
            <a:r>
              <a:rPr spc="-4">
                <a:solidFill>
                  <a:srgbClr val="231F20"/>
                </a:solidFill>
                <a:latin typeface="Calibri Light"/>
                <a:cs typeface="Calibri Light"/>
              </a:rPr>
              <a:t>privilege</a:t>
            </a:r>
            <a:r>
              <a:rPr spc="-8">
                <a:solidFill>
                  <a:srgbClr val="231F20"/>
                </a:solidFill>
                <a:latin typeface="Calibri Light"/>
                <a:cs typeface="Calibri Light"/>
              </a:rPr>
              <a:t> </a:t>
            </a:r>
            <a:r>
              <a:rPr>
                <a:solidFill>
                  <a:srgbClr val="231F20"/>
                </a:solidFill>
                <a:latin typeface="Calibri Light"/>
                <a:cs typeface="Calibri Light"/>
              </a:rPr>
              <a:t>and </a:t>
            </a:r>
            <a:r>
              <a:rPr spc="-33">
                <a:solidFill>
                  <a:srgbClr val="231F20"/>
                </a:solidFill>
                <a:latin typeface="Calibri Light"/>
                <a:cs typeface="Calibri Light"/>
              </a:rPr>
              <a:t>power.</a:t>
            </a:r>
            <a:endParaRPr>
              <a:latin typeface="Calibri Light"/>
              <a:cs typeface="Calibri 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35"/>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FORMS</a:t>
            </a:r>
            <a:r>
              <a:rPr spc="-33" dirty="0"/>
              <a:t> </a:t>
            </a:r>
            <a:r>
              <a:rPr spc="-8" dirty="0"/>
              <a:t>OF</a:t>
            </a:r>
            <a:r>
              <a:rPr spc="-33" dirty="0"/>
              <a:t> </a:t>
            </a:r>
            <a:r>
              <a:rPr spc="-29" dirty="0"/>
              <a:t>RESISTANCE</a:t>
            </a:r>
          </a:p>
        </p:txBody>
      </p:sp>
      <p:sp>
        <p:nvSpPr>
          <p:cNvPr id="3" name="object 3"/>
          <p:cNvSpPr txBox="1"/>
          <p:nvPr/>
        </p:nvSpPr>
        <p:spPr>
          <a:xfrm>
            <a:off x="663215" y="1756494"/>
            <a:ext cx="527050"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Denial</a:t>
            </a:r>
            <a:endParaRPr sz="1500">
              <a:latin typeface="Calibri"/>
              <a:cs typeface="Calibri"/>
            </a:endParaRPr>
          </a:p>
        </p:txBody>
      </p:sp>
      <p:sp>
        <p:nvSpPr>
          <p:cNvPr id="27" name="object 27"/>
          <p:cNvSpPr txBox="1"/>
          <p:nvPr/>
        </p:nvSpPr>
        <p:spPr>
          <a:xfrm>
            <a:off x="1088551" y="1989667"/>
            <a:ext cx="3017308" cy="472351"/>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Denial </a:t>
            </a:r>
            <a:r>
              <a:rPr sz="1500" spc="-4">
                <a:solidFill>
                  <a:srgbClr val="231F20"/>
                </a:solidFill>
                <a:latin typeface="Calibri Light"/>
                <a:cs typeface="Calibri Light"/>
              </a:rPr>
              <a:t>of </a:t>
            </a:r>
            <a:r>
              <a:rPr sz="1500">
                <a:solidFill>
                  <a:srgbClr val="231F20"/>
                </a:solidFill>
                <a:latin typeface="Calibri Light"/>
                <a:cs typeface="Calibri Light"/>
              </a:rPr>
              <a:t>the </a:t>
            </a:r>
            <a:r>
              <a:rPr sz="1500" spc="-8">
                <a:solidFill>
                  <a:srgbClr val="231F20"/>
                </a:solidFill>
                <a:latin typeface="Calibri Light"/>
                <a:cs typeface="Calibri Light"/>
              </a:rPr>
              <a:t>problem </a:t>
            </a:r>
            <a:r>
              <a:rPr sz="1500" spc="-4">
                <a:solidFill>
                  <a:srgbClr val="231F20"/>
                </a:solidFill>
                <a:latin typeface="Calibri Light"/>
                <a:cs typeface="Calibri Light"/>
              </a:rPr>
              <a:t>or </a:t>
            </a:r>
            <a:r>
              <a:rPr sz="1500">
                <a:solidFill>
                  <a:srgbClr val="231F20"/>
                </a:solidFill>
                <a:latin typeface="Calibri Light"/>
                <a:cs typeface="Calibri Light"/>
              </a:rPr>
              <a:t>the </a:t>
            </a:r>
            <a:r>
              <a:rPr sz="1500" spc="-4">
                <a:solidFill>
                  <a:srgbClr val="231F20"/>
                </a:solidFill>
                <a:latin typeface="Calibri Light"/>
                <a:cs typeface="Calibri Light"/>
              </a:rPr>
              <a:t>legitimacy </a:t>
            </a:r>
            <a:r>
              <a:rPr sz="1500" spc="-329">
                <a:solidFill>
                  <a:srgbClr val="231F20"/>
                </a:solidFill>
                <a:latin typeface="Calibri Light"/>
                <a:cs typeface="Calibri Light"/>
              </a:rPr>
              <a:t> </a:t>
            </a:r>
            <a:r>
              <a:rPr sz="1500" spc="-4">
                <a:solidFill>
                  <a:srgbClr val="231F20"/>
                </a:solidFill>
                <a:latin typeface="Calibri Light"/>
                <a:cs typeface="Calibri Light"/>
              </a:rPr>
              <a:t>of</a:t>
            </a:r>
            <a:r>
              <a:rPr sz="1500" spc="-8">
                <a:solidFill>
                  <a:srgbClr val="231F20"/>
                </a:solidFill>
                <a:latin typeface="Calibri Light"/>
                <a:cs typeface="Calibri Light"/>
              </a:rPr>
              <a:t> </a:t>
            </a:r>
            <a:r>
              <a:rPr sz="1500">
                <a:solidFill>
                  <a:srgbClr val="231F20"/>
                </a:solidFill>
                <a:latin typeface="Calibri Light"/>
                <a:cs typeface="Calibri Light"/>
              </a:rPr>
              <a:t>the </a:t>
            </a:r>
            <a:r>
              <a:rPr sz="1500" spc="-4">
                <a:solidFill>
                  <a:srgbClr val="231F20"/>
                </a:solidFill>
                <a:latin typeface="Calibri Light"/>
                <a:cs typeface="Calibri Light"/>
              </a:rPr>
              <a:t>case </a:t>
            </a:r>
            <a:r>
              <a:rPr sz="1500" spc="-17">
                <a:solidFill>
                  <a:srgbClr val="231F20"/>
                </a:solidFill>
                <a:latin typeface="Calibri Light"/>
                <a:cs typeface="Calibri Light"/>
              </a:rPr>
              <a:t>for</a:t>
            </a:r>
            <a:r>
              <a:rPr sz="1500" spc="-4">
                <a:solidFill>
                  <a:srgbClr val="231F20"/>
                </a:solidFill>
                <a:latin typeface="Calibri Light"/>
                <a:cs typeface="Calibri Light"/>
              </a:rPr>
              <a:t> </a:t>
            </a:r>
            <a:r>
              <a:rPr sz="1500" spc="-8">
                <a:solidFill>
                  <a:srgbClr val="231F20"/>
                </a:solidFill>
                <a:latin typeface="Calibri Light"/>
                <a:cs typeface="Calibri Light"/>
              </a:rPr>
              <a:t>change.</a:t>
            </a:r>
            <a:endParaRPr sz="1500">
              <a:latin typeface="Calibri Light"/>
              <a:cs typeface="Calibri Light"/>
            </a:endParaRPr>
          </a:p>
        </p:txBody>
      </p:sp>
      <p:sp>
        <p:nvSpPr>
          <p:cNvPr id="5" name="object 5"/>
          <p:cNvSpPr txBox="1"/>
          <p:nvPr/>
        </p:nvSpPr>
        <p:spPr>
          <a:xfrm>
            <a:off x="663215" y="2725377"/>
            <a:ext cx="826558"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Dis</a:t>
            </a:r>
            <a:r>
              <a:rPr sz="1500" b="1" spc="-25">
                <a:solidFill>
                  <a:srgbClr val="231F20"/>
                </a:solidFill>
                <a:latin typeface="Calibri"/>
                <a:cs typeface="Calibri"/>
              </a:rPr>
              <a:t>a</a:t>
            </a:r>
            <a:r>
              <a:rPr sz="1500" b="1" spc="-17">
                <a:solidFill>
                  <a:srgbClr val="231F20"/>
                </a:solidFill>
                <a:latin typeface="Calibri"/>
                <a:cs typeface="Calibri"/>
              </a:rPr>
              <a:t>v</a:t>
            </a:r>
            <a:r>
              <a:rPr sz="1500" b="1" spc="-4">
                <a:solidFill>
                  <a:srgbClr val="231F20"/>
                </a:solidFill>
                <a:latin typeface="Calibri"/>
                <a:cs typeface="Calibri"/>
              </a:rPr>
              <a:t>o</a:t>
            </a:r>
            <a:r>
              <a:rPr sz="1500" b="1" spc="-17">
                <a:solidFill>
                  <a:srgbClr val="231F20"/>
                </a:solidFill>
                <a:latin typeface="Calibri"/>
                <a:cs typeface="Calibri"/>
              </a:rPr>
              <a:t>w</a:t>
            </a:r>
            <a:r>
              <a:rPr sz="1500" b="1">
                <a:solidFill>
                  <a:srgbClr val="231F20"/>
                </a:solidFill>
                <a:latin typeface="Calibri"/>
                <a:cs typeface="Calibri"/>
              </a:rPr>
              <a:t>al</a:t>
            </a:r>
            <a:endParaRPr sz="1500">
              <a:latin typeface="Calibri"/>
              <a:cs typeface="Calibri"/>
            </a:endParaRPr>
          </a:p>
        </p:txBody>
      </p:sp>
      <p:sp>
        <p:nvSpPr>
          <p:cNvPr id="29" name="object 29"/>
          <p:cNvSpPr txBox="1"/>
          <p:nvPr/>
        </p:nvSpPr>
        <p:spPr>
          <a:xfrm>
            <a:off x="1088551" y="2947500"/>
            <a:ext cx="2642129"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Refusal</a:t>
            </a:r>
            <a:r>
              <a:rPr sz="1500" spc="-17">
                <a:solidFill>
                  <a:srgbClr val="231F20"/>
                </a:solidFill>
                <a:latin typeface="Calibri Light"/>
                <a:cs typeface="Calibri Light"/>
              </a:rPr>
              <a:t> </a:t>
            </a:r>
            <a:r>
              <a:rPr sz="1500" spc="-12">
                <a:solidFill>
                  <a:srgbClr val="231F20"/>
                </a:solidFill>
                <a:latin typeface="Calibri Light"/>
                <a:cs typeface="Calibri Light"/>
              </a:rPr>
              <a:t>to</a:t>
            </a:r>
            <a:r>
              <a:rPr sz="1500" spc="-21">
                <a:solidFill>
                  <a:srgbClr val="231F20"/>
                </a:solidFill>
                <a:latin typeface="Calibri Light"/>
                <a:cs typeface="Calibri Light"/>
              </a:rPr>
              <a:t> </a:t>
            </a:r>
            <a:r>
              <a:rPr sz="1500" spc="-8">
                <a:solidFill>
                  <a:srgbClr val="231F20"/>
                </a:solidFill>
                <a:latin typeface="Calibri Light"/>
                <a:cs typeface="Calibri Light"/>
              </a:rPr>
              <a:t>recognise</a:t>
            </a:r>
            <a:r>
              <a:rPr sz="1500" spc="-21">
                <a:solidFill>
                  <a:srgbClr val="231F20"/>
                </a:solidFill>
                <a:latin typeface="Calibri Light"/>
                <a:cs typeface="Calibri Light"/>
              </a:rPr>
              <a:t> </a:t>
            </a:r>
            <a:r>
              <a:rPr sz="1500" spc="-12">
                <a:solidFill>
                  <a:srgbClr val="231F20"/>
                </a:solidFill>
                <a:latin typeface="Calibri Light"/>
                <a:cs typeface="Calibri Light"/>
              </a:rPr>
              <a:t>responsibility.</a:t>
            </a:r>
            <a:endParaRPr sz="1500">
              <a:latin typeface="Calibri Light"/>
              <a:cs typeface="Calibri Light"/>
            </a:endParaRPr>
          </a:p>
        </p:txBody>
      </p:sp>
      <p:sp>
        <p:nvSpPr>
          <p:cNvPr id="7" name="object 7"/>
          <p:cNvSpPr txBox="1"/>
          <p:nvPr/>
        </p:nvSpPr>
        <p:spPr>
          <a:xfrm>
            <a:off x="663215" y="3487377"/>
            <a:ext cx="664633"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Inaction</a:t>
            </a:r>
            <a:endParaRPr sz="1500">
              <a:latin typeface="Calibri"/>
              <a:cs typeface="Calibri"/>
            </a:endParaRPr>
          </a:p>
        </p:txBody>
      </p:sp>
      <p:sp>
        <p:nvSpPr>
          <p:cNvPr id="31" name="object 31"/>
          <p:cNvSpPr txBox="1"/>
          <p:nvPr/>
        </p:nvSpPr>
        <p:spPr>
          <a:xfrm>
            <a:off x="1088551" y="3709500"/>
            <a:ext cx="2377546" cy="472351"/>
          </a:xfrm>
          <a:prstGeom prst="rect">
            <a:avLst/>
          </a:prstGeom>
        </p:spPr>
        <p:txBody>
          <a:bodyPr vert="horz" wrap="square" lIns="0" tIns="10583" rIns="0" bIns="0" rtlCol="0">
            <a:spAutoFit/>
          </a:bodyPr>
          <a:lstStyle/>
          <a:p>
            <a:pPr marL="10583" marR="4233">
              <a:spcBef>
                <a:spcPts val="83"/>
              </a:spcBef>
            </a:pPr>
            <a:r>
              <a:rPr sz="1500" spc="-8">
                <a:solidFill>
                  <a:srgbClr val="231F20"/>
                </a:solidFill>
                <a:latin typeface="Calibri Light"/>
                <a:cs typeface="Calibri Light"/>
              </a:rPr>
              <a:t>Refusal </a:t>
            </a:r>
            <a:r>
              <a:rPr sz="1500" spc="-12">
                <a:solidFill>
                  <a:srgbClr val="231F20"/>
                </a:solidFill>
                <a:latin typeface="Calibri Light"/>
                <a:cs typeface="Calibri Light"/>
              </a:rPr>
              <a:t>to </a:t>
            </a:r>
            <a:r>
              <a:rPr sz="1500" spc="-4">
                <a:solidFill>
                  <a:srgbClr val="231F20"/>
                </a:solidFill>
                <a:latin typeface="Calibri Light"/>
                <a:cs typeface="Calibri Light"/>
              </a:rPr>
              <a:t>implement </a:t>
            </a:r>
            <a:r>
              <a:rPr sz="1500">
                <a:solidFill>
                  <a:srgbClr val="231F20"/>
                </a:solidFill>
                <a:latin typeface="Calibri Light"/>
                <a:cs typeface="Calibri Light"/>
              </a:rPr>
              <a:t>a </a:t>
            </a:r>
            <a:r>
              <a:rPr sz="1500" spc="-8">
                <a:solidFill>
                  <a:srgbClr val="231F20"/>
                </a:solidFill>
                <a:latin typeface="Calibri Light"/>
                <a:cs typeface="Calibri Light"/>
              </a:rPr>
              <a:t>change </a:t>
            </a:r>
            <a:r>
              <a:rPr sz="1500" spc="-329">
                <a:solidFill>
                  <a:srgbClr val="231F20"/>
                </a:solidFill>
                <a:latin typeface="Calibri Light"/>
                <a:cs typeface="Calibri Light"/>
              </a:rPr>
              <a:t> </a:t>
            </a:r>
            <a:r>
              <a:rPr sz="1500" spc="-8">
                <a:solidFill>
                  <a:srgbClr val="231F20"/>
                </a:solidFill>
                <a:latin typeface="Calibri Light"/>
                <a:cs typeface="Calibri Light"/>
              </a:rPr>
              <a:t>initiative.</a:t>
            </a:r>
            <a:endParaRPr sz="1500">
              <a:latin typeface="Calibri Light"/>
              <a:cs typeface="Calibri Light"/>
            </a:endParaRPr>
          </a:p>
        </p:txBody>
      </p:sp>
      <p:sp>
        <p:nvSpPr>
          <p:cNvPr id="9" name="object 9"/>
          <p:cNvSpPr txBox="1"/>
          <p:nvPr/>
        </p:nvSpPr>
        <p:spPr>
          <a:xfrm>
            <a:off x="663215" y="4313004"/>
            <a:ext cx="1120775" cy="241519"/>
          </a:xfrm>
          <a:prstGeom prst="rect">
            <a:avLst/>
          </a:prstGeom>
        </p:spPr>
        <p:txBody>
          <a:bodyPr vert="horz" wrap="square" lIns="0" tIns="10583" rIns="0" bIns="0" rtlCol="0">
            <a:spAutoFit/>
          </a:bodyPr>
          <a:lstStyle/>
          <a:p>
            <a:pPr marL="10583">
              <a:spcBef>
                <a:spcPts val="83"/>
              </a:spcBef>
            </a:pPr>
            <a:r>
              <a:rPr sz="1500" b="1" spc="-4">
                <a:solidFill>
                  <a:srgbClr val="231F20"/>
                </a:solidFill>
                <a:latin typeface="Calibri"/>
                <a:cs typeface="Calibri"/>
              </a:rPr>
              <a:t>Appeasement</a:t>
            </a:r>
            <a:endParaRPr sz="1500">
              <a:latin typeface="Calibri"/>
              <a:cs typeface="Calibri"/>
            </a:endParaRPr>
          </a:p>
        </p:txBody>
      </p:sp>
      <p:sp>
        <p:nvSpPr>
          <p:cNvPr id="33" name="object 33"/>
          <p:cNvSpPr txBox="1"/>
          <p:nvPr/>
        </p:nvSpPr>
        <p:spPr>
          <a:xfrm>
            <a:off x="1088551" y="4535128"/>
            <a:ext cx="2937933" cy="703184"/>
          </a:xfrm>
          <a:prstGeom prst="rect">
            <a:avLst/>
          </a:prstGeom>
        </p:spPr>
        <p:txBody>
          <a:bodyPr vert="horz" wrap="square" lIns="0" tIns="10583" rIns="0" bIns="0" rtlCol="0">
            <a:spAutoFit/>
          </a:bodyPr>
          <a:lstStyle/>
          <a:p>
            <a:pPr marL="10583" marR="4233">
              <a:spcBef>
                <a:spcPts val="83"/>
              </a:spcBef>
            </a:pPr>
            <a:r>
              <a:rPr sz="1500" spc="-21">
                <a:solidFill>
                  <a:srgbClr val="231F20"/>
                </a:solidFill>
                <a:latin typeface="Calibri Light"/>
                <a:cs typeface="Calibri Light"/>
              </a:rPr>
              <a:t>Efforts</a:t>
            </a:r>
            <a:r>
              <a:rPr sz="1500" spc="-8">
                <a:solidFill>
                  <a:srgbClr val="231F20"/>
                </a:solidFill>
                <a:latin typeface="Calibri Light"/>
                <a:cs typeface="Calibri Light"/>
              </a:rPr>
              <a:t> to placate </a:t>
            </a:r>
            <a:r>
              <a:rPr sz="1500" spc="-4">
                <a:solidFill>
                  <a:srgbClr val="231F20"/>
                </a:solidFill>
                <a:latin typeface="Calibri Light"/>
                <a:cs typeface="Calibri Light"/>
              </a:rPr>
              <a:t>or</a:t>
            </a:r>
            <a:r>
              <a:rPr sz="1500" spc="-8">
                <a:solidFill>
                  <a:srgbClr val="231F20"/>
                </a:solidFill>
                <a:latin typeface="Calibri Light"/>
                <a:cs typeface="Calibri Light"/>
              </a:rPr>
              <a:t> </a:t>
            </a:r>
            <a:r>
              <a:rPr sz="1500">
                <a:solidFill>
                  <a:srgbClr val="231F20"/>
                </a:solidFill>
                <a:latin typeface="Calibri Light"/>
                <a:cs typeface="Calibri Light"/>
              </a:rPr>
              <a:t>pacify</a:t>
            </a:r>
            <a:r>
              <a:rPr sz="1500" spc="-4">
                <a:solidFill>
                  <a:srgbClr val="231F20"/>
                </a:solidFill>
                <a:latin typeface="Calibri Light"/>
                <a:cs typeface="Calibri Light"/>
              </a:rPr>
              <a:t> </a:t>
            </a:r>
            <a:r>
              <a:rPr sz="1500">
                <a:solidFill>
                  <a:srgbClr val="231F20"/>
                </a:solidFill>
                <a:latin typeface="Calibri Light"/>
                <a:cs typeface="Calibri Light"/>
              </a:rPr>
              <a:t>those </a:t>
            </a:r>
            <a:r>
              <a:rPr sz="1500" spc="4">
                <a:solidFill>
                  <a:srgbClr val="231F20"/>
                </a:solidFill>
                <a:latin typeface="Calibri Light"/>
                <a:cs typeface="Calibri Light"/>
              </a:rPr>
              <a:t> </a:t>
            </a:r>
            <a:r>
              <a:rPr sz="1500" spc="-8">
                <a:solidFill>
                  <a:srgbClr val="231F20"/>
                </a:solidFill>
                <a:latin typeface="Calibri Light"/>
                <a:cs typeface="Calibri Light"/>
              </a:rPr>
              <a:t>advocating </a:t>
            </a:r>
            <a:r>
              <a:rPr sz="1500" spc="-17">
                <a:solidFill>
                  <a:srgbClr val="231F20"/>
                </a:solidFill>
                <a:latin typeface="Calibri Light"/>
                <a:cs typeface="Calibri Light"/>
              </a:rPr>
              <a:t>for</a:t>
            </a:r>
            <a:r>
              <a:rPr sz="1500" spc="-8">
                <a:solidFill>
                  <a:srgbClr val="231F20"/>
                </a:solidFill>
                <a:latin typeface="Calibri Light"/>
                <a:cs typeface="Calibri Light"/>
              </a:rPr>
              <a:t> change </a:t>
            </a:r>
            <a:r>
              <a:rPr sz="1500">
                <a:solidFill>
                  <a:srgbClr val="231F20"/>
                </a:solidFill>
                <a:latin typeface="Calibri Light"/>
                <a:cs typeface="Calibri Light"/>
              </a:rPr>
              <a:t>in</a:t>
            </a:r>
            <a:r>
              <a:rPr sz="1500" spc="-8">
                <a:solidFill>
                  <a:srgbClr val="231F20"/>
                </a:solidFill>
                <a:latin typeface="Calibri Light"/>
                <a:cs typeface="Calibri Light"/>
              </a:rPr>
              <a:t> order</a:t>
            </a:r>
            <a:r>
              <a:rPr sz="1500" spc="-4">
                <a:solidFill>
                  <a:srgbClr val="231F20"/>
                </a:solidFill>
                <a:latin typeface="Calibri Light"/>
                <a:cs typeface="Calibri Light"/>
              </a:rPr>
              <a:t> </a:t>
            </a:r>
            <a:r>
              <a:rPr sz="1500" spc="-8">
                <a:solidFill>
                  <a:srgbClr val="231F20"/>
                </a:solidFill>
                <a:latin typeface="Calibri Light"/>
                <a:cs typeface="Calibri Light"/>
              </a:rPr>
              <a:t>to </a:t>
            </a:r>
            <a:r>
              <a:rPr sz="1500">
                <a:solidFill>
                  <a:srgbClr val="231F20"/>
                </a:solidFill>
                <a:latin typeface="Calibri Light"/>
                <a:cs typeface="Calibri Light"/>
              </a:rPr>
              <a:t>limit </a:t>
            </a:r>
            <a:r>
              <a:rPr sz="1500" spc="-325">
                <a:solidFill>
                  <a:srgbClr val="231F20"/>
                </a:solidFill>
                <a:latin typeface="Calibri Light"/>
                <a:cs typeface="Calibri Light"/>
              </a:rPr>
              <a:t> </a:t>
            </a:r>
            <a:r>
              <a:rPr sz="1500">
                <a:solidFill>
                  <a:srgbClr val="231F20"/>
                </a:solidFill>
                <a:latin typeface="Calibri Light"/>
                <a:cs typeface="Calibri Light"/>
              </a:rPr>
              <a:t>its</a:t>
            </a:r>
            <a:r>
              <a:rPr sz="1500" spc="-4">
                <a:solidFill>
                  <a:srgbClr val="231F20"/>
                </a:solidFill>
                <a:latin typeface="Calibri Light"/>
                <a:cs typeface="Calibri Light"/>
              </a:rPr>
              <a:t> </a:t>
            </a:r>
            <a:r>
              <a:rPr sz="1500">
                <a:solidFill>
                  <a:srgbClr val="231F20"/>
                </a:solidFill>
                <a:latin typeface="Calibri Light"/>
                <a:cs typeface="Calibri Light"/>
              </a:rPr>
              <a:t>impact.</a:t>
            </a:r>
            <a:endParaRPr sz="1500">
              <a:latin typeface="Calibri Light"/>
              <a:cs typeface="Calibri Light"/>
            </a:endParaRPr>
          </a:p>
        </p:txBody>
      </p:sp>
      <p:sp>
        <p:nvSpPr>
          <p:cNvPr id="4" name="object 4"/>
          <p:cNvSpPr txBox="1"/>
          <p:nvPr/>
        </p:nvSpPr>
        <p:spPr>
          <a:xfrm>
            <a:off x="4847167" y="1767543"/>
            <a:ext cx="1134004"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Appropriation</a:t>
            </a:r>
            <a:endParaRPr sz="1500">
              <a:latin typeface="Calibri"/>
              <a:cs typeface="Calibri"/>
            </a:endParaRPr>
          </a:p>
        </p:txBody>
      </p:sp>
      <p:sp>
        <p:nvSpPr>
          <p:cNvPr id="28" name="object 28"/>
          <p:cNvSpPr txBox="1"/>
          <p:nvPr/>
        </p:nvSpPr>
        <p:spPr>
          <a:xfrm>
            <a:off x="5272502" y="1989667"/>
            <a:ext cx="2518833" cy="472351"/>
          </a:xfrm>
          <a:prstGeom prst="rect">
            <a:avLst/>
          </a:prstGeom>
        </p:spPr>
        <p:txBody>
          <a:bodyPr vert="horz" wrap="square" lIns="0" tIns="10583" rIns="0" bIns="0" rtlCol="0">
            <a:spAutoFit/>
          </a:bodyPr>
          <a:lstStyle/>
          <a:p>
            <a:pPr marL="10583" marR="4233">
              <a:spcBef>
                <a:spcPts val="83"/>
              </a:spcBef>
            </a:pPr>
            <a:r>
              <a:rPr sz="1500" spc="-4">
                <a:solidFill>
                  <a:srgbClr val="231F20"/>
                </a:solidFill>
                <a:latin typeface="Calibri Light"/>
                <a:cs typeface="Calibri Light"/>
              </a:rPr>
              <a:t>Simulating </a:t>
            </a:r>
            <a:r>
              <a:rPr sz="1500" spc="-8">
                <a:solidFill>
                  <a:srgbClr val="231F20"/>
                </a:solidFill>
                <a:latin typeface="Calibri Light"/>
                <a:cs typeface="Calibri Light"/>
              </a:rPr>
              <a:t>change </a:t>
            </a:r>
            <a:r>
              <a:rPr sz="1500">
                <a:solidFill>
                  <a:srgbClr val="231F20"/>
                </a:solidFill>
                <a:latin typeface="Calibri Light"/>
                <a:cs typeface="Calibri Light"/>
              </a:rPr>
              <a:t>while </a:t>
            </a:r>
            <a:r>
              <a:rPr sz="1500" spc="-8">
                <a:solidFill>
                  <a:srgbClr val="231F20"/>
                </a:solidFill>
                <a:latin typeface="Calibri Light"/>
                <a:cs typeface="Calibri Light"/>
              </a:rPr>
              <a:t>covertly </a:t>
            </a:r>
            <a:r>
              <a:rPr sz="1500" spc="-329">
                <a:solidFill>
                  <a:srgbClr val="231F20"/>
                </a:solidFill>
                <a:latin typeface="Calibri Light"/>
                <a:cs typeface="Calibri Light"/>
              </a:rPr>
              <a:t> </a:t>
            </a:r>
            <a:r>
              <a:rPr sz="1500">
                <a:solidFill>
                  <a:srgbClr val="231F20"/>
                </a:solidFill>
                <a:latin typeface="Calibri Light"/>
                <a:cs typeface="Calibri Light"/>
              </a:rPr>
              <a:t>undermining</a:t>
            </a:r>
            <a:r>
              <a:rPr sz="1500" spc="-4">
                <a:solidFill>
                  <a:srgbClr val="231F20"/>
                </a:solidFill>
                <a:latin typeface="Calibri Light"/>
                <a:cs typeface="Calibri Light"/>
              </a:rPr>
              <a:t> </a:t>
            </a:r>
            <a:r>
              <a:rPr sz="1500">
                <a:solidFill>
                  <a:srgbClr val="231F20"/>
                </a:solidFill>
                <a:latin typeface="Calibri Light"/>
                <a:cs typeface="Calibri Light"/>
              </a:rPr>
              <a:t>it.</a:t>
            </a:r>
            <a:endParaRPr sz="1500">
              <a:latin typeface="Calibri Light"/>
              <a:cs typeface="Calibri Light"/>
            </a:endParaRPr>
          </a:p>
        </p:txBody>
      </p:sp>
      <p:sp>
        <p:nvSpPr>
          <p:cNvPr id="6" name="object 6"/>
          <p:cNvSpPr txBox="1"/>
          <p:nvPr/>
        </p:nvSpPr>
        <p:spPr>
          <a:xfrm>
            <a:off x="4847167" y="2600790"/>
            <a:ext cx="802217"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Co-option</a:t>
            </a:r>
            <a:endParaRPr sz="1500">
              <a:latin typeface="Calibri"/>
              <a:cs typeface="Calibri"/>
            </a:endParaRPr>
          </a:p>
        </p:txBody>
      </p:sp>
      <p:sp>
        <p:nvSpPr>
          <p:cNvPr id="30" name="object 30"/>
          <p:cNvSpPr txBox="1"/>
          <p:nvPr/>
        </p:nvSpPr>
        <p:spPr>
          <a:xfrm>
            <a:off x="5272502" y="2827867"/>
            <a:ext cx="2592917" cy="934016"/>
          </a:xfrm>
          <a:prstGeom prst="rect">
            <a:avLst/>
          </a:prstGeom>
        </p:spPr>
        <p:txBody>
          <a:bodyPr vert="horz" wrap="square" lIns="0" tIns="10583" rIns="0" bIns="0" rtlCol="0">
            <a:spAutoFit/>
          </a:bodyPr>
          <a:lstStyle/>
          <a:p>
            <a:pPr marL="10583" marR="4233">
              <a:spcBef>
                <a:spcPts val="83"/>
              </a:spcBef>
            </a:pPr>
            <a:r>
              <a:rPr sz="1500">
                <a:solidFill>
                  <a:srgbClr val="231F20"/>
                </a:solidFill>
                <a:latin typeface="Calibri Light"/>
                <a:cs typeface="Calibri Light"/>
              </a:rPr>
              <a:t>Using the </a:t>
            </a:r>
            <a:r>
              <a:rPr sz="1500" spc="-4">
                <a:solidFill>
                  <a:srgbClr val="231F20"/>
                </a:solidFill>
                <a:latin typeface="Calibri Light"/>
                <a:cs typeface="Calibri Light"/>
              </a:rPr>
              <a:t>language of </a:t>
            </a:r>
            <a:r>
              <a:rPr sz="1500" spc="-12">
                <a:solidFill>
                  <a:srgbClr val="231F20"/>
                </a:solidFill>
                <a:latin typeface="Calibri Light"/>
                <a:cs typeface="Calibri Light"/>
              </a:rPr>
              <a:t>progressive </a:t>
            </a:r>
            <a:r>
              <a:rPr sz="1500" spc="-329">
                <a:solidFill>
                  <a:srgbClr val="231F20"/>
                </a:solidFill>
                <a:latin typeface="Calibri Light"/>
                <a:cs typeface="Calibri Light"/>
              </a:rPr>
              <a:t> </a:t>
            </a:r>
            <a:r>
              <a:rPr sz="1500" spc="-8">
                <a:solidFill>
                  <a:srgbClr val="231F20"/>
                </a:solidFill>
                <a:latin typeface="Calibri Light"/>
                <a:cs typeface="Calibri Light"/>
              </a:rPr>
              <a:t>frameworks </a:t>
            </a:r>
            <a:r>
              <a:rPr sz="1500">
                <a:solidFill>
                  <a:srgbClr val="231F20"/>
                </a:solidFill>
                <a:latin typeface="Calibri Light"/>
                <a:cs typeface="Calibri Light"/>
              </a:rPr>
              <a:t>and </a:t>
            </a:r>
            <a:r>
              <a:rPr sz="1500" spc="-8">
                <a:solidFill>
                  <a:srgbClr val="231F20"/>
                </a:solidFill>
                <a:latin typeface="Calibri Light"/>
                <a:cs typeface="Calibri Light"/>
              </a:rPr>
              <a:t>goals </a:t>
            </a:r>
            <a:r>
              <a:rPr sz="1500" spc="-21">
                <a:solidFill>
                  <a:srgbClr val="231F20"/>
                </a:solidFill>
                <a:latin typeface="Calibri Light"/>
                <a:cs typeface="Calibri Light"/>
              </a:rPr>
              <a:t>(‘equality’, </a:t>
            </a:r>
            <a:r>
              <a:rPr sz="1500" spc="-17">
                <a:solidFill>
                  <a:srgbClr val="231F20"/>
                </a:solidFill>
                <a:latin typeface="Calibri Light"/>
                <a:cs typeface="Calibri Light"/>
              </a:rPr>
              <a:t> </a:t>
            </a:r>
            <a:r>
              <a:rPr sz="1500" spc="-21">
                <a:solidFill>
                  <a:srgbClr val="231F20"/>
                </a:solidFill>
                <a:latin typeface="Calibri Light"/>
                <a:cs typeface="Calibri Light"/>
              </a:rPr>
              <a:t>‘rights’,</a:t>
            </a:r>
            <a:r>
              <a:rPr sz="1500" spc="-4">
                <a:solidFill>
                  <a:srgbClr val="231F20"/>
                </a:solidFill>
                <a:latin typeface="Calibri Light"/>
                <a:cs typeface="Calibri Light"/>
              </a:rPr>
              <a:t> </a:t>
            </a:r>
            <a:r>
              <a:rPr sz="1500" spc="-21">
                <a:solidFill>
                  <a:srgbClr val="231F20"/>
                </a:solidFill>
                <a:latin typeface="Calibri Light"/>
                <a:cs typeface="Calibri Light"/>
              </a:rPr>
              <a:t>‘justice’,</a:t>
            </a:r>
            <a:r>
              <a:rPr sz="1500" spc="-4">
                <a:solidFill>
                  <a:srgbClr val="231F20"/>
                </a:solidFill>
                <a:latin typeface="Calibri Light"/>
                <a:cs typeface="Calibri Light"/>
              </a:rPr>
              <a:t> </a:t>
            </a:r>
            <a:r>
              <a:rPr sz="1500">
                <a:solidFill>
                  <a:srgbClr val="231F20"/>
                </a:solidFill>
                <a:latin typeface="Calibri Light"/>
                <a:cs typeface="Calibri Light"/>
              </a:rPr>
              <a:t>and</a:t>
            </a:r>
            <a:r>
              <a:rPr sz="1500" spc="-4">
                <a:solidFill>
                  <a:srgbClr val="231F20"/>
                </a:solidFill>
                <a:latin typeface="Calibri Light"/>
                <a:cs typeface="Calibri Light"/>
              </a:rPr>
              <a:t> </a:t>
            </a:r>
            <a:r>
              <a:rPr sz="1500">
                <a:solidFill>
                  <a:srgbClr val="231F20"/>
                </a:solidFill>
                <a:latin typeface="Calibri Light"/>
                <a:cs typeface="Calibri Light"/>
              </a:rPr>
              <a:t>so </a:t>
            </a:r>
            <a:r>
              <a:rPr sz="1500" spc="-4">
                <a:solidFill>
                  <a:srgbClr val="231F20"/>
                </a:solidFill>
                <a:latin typeface="Calibri Light"/>
                <a:cs typeface="Calibri Light"/>
              </a:rPr>
              <a:t>on)</a:t>
            </a:r>
            <a:r>
              <a:rPr sz="1500" spc="-8">
                <a:solidFill>
                  <a:srgbClr val="231F20"/>
                </a:solidFill>
                <a:latin typeface="Calibri Light"/>
                <a:cs typeface="Calibri Light"/>
              </a:rPr>
              <a:t> </a:t>
            </a:r>
            <a:r>
              <a:rPr sz="1500" spc="-17">
                <a:solidFill>
                  <a:srgbClr val="231F20"/>
                </a:solidFill>
                <a:latin typeface="Calibri Light"/>
                <a:cs typeface="Calibri Light"/>
              </a:rPr>
              <a:t>for </a:t>
            </a:r>
            <a:r>
              <a:rPr sz="1500" spc="-12">
                <a:solidFill>
                  <a:srgbClr val="231F20"/>
                </a:solidFill>
                <a:latin typeface="Calibri Light"/>
                <a:cs typeface="Calibri Light"/>
              </a:rPr>
              <a:t> </a:t>
            </a:r>
            <a:r>
              <a:rPr sz="1500" spc="-8">
                <a:solidFill>
                  <a:srgbClr val="231F20"/>
                </a:solidFill>
                <a:latin typeface="Calibri Light"/>
                <a:cs typeface="Calibri Light"/>
              </a:rPr>
              <a:t>reactionary</a:t>
            </a:r>
            <a:r>
              <a:rPr sz="1500" spc="-4">
                <a:solidFill>
                  <a:srgbClr val="231F20"/>
                </a:solidFill>
                <a:latin typeface="Calibri Light"/>
                <a:cs typeface="Calibri Light"/>
              </a:rPr>
              <a:t> ends.</a:t>
            </a:r>
            <a:endParaRPr sz="1500">
              <a:latin typeface="Calibri Light"/>
              <a:cs typeface="Calibri Light"/>
            </a:endParaRPr>
          </a:p>
        </p:txBody>
      </p:sp>
      <p:sp>
        <p:nvSpPr>
          <p:cNvPr id="8" name="object 8"/>
          <p:cNvSpPr txBox="1"/>
          <p:nvPr/>
        </p:nvSpPr>
        <p:spPr>
          <a:xfrm>
            <a:off x="4847167" y="3890857"/>
            <a:ext cx="888471" cy="241519"/>
          </a:xfrm>
          <a:prstGeom prst="rect">
            <a:avLst/>
          </a:prstGeom>
        </p:spPr>
        <p:txBody>
          <a:bodyPr vert="horz" wrap="square" lIns="0" tIns="10583" rIns="0" bIns="0" rtlCol="0">
            <a:spAutoFit/>
          </a:bodyPr>
          <a:lstStyle/>
          <a:p>
            <a:pPr marL="10583">
              <a:spcBef>
                <a:spcPts val="83"/>
              </a:spcBef>
            </a:pPr>
            <a:r>
              <a:rPr sz="1500" b="1" spc="-8">
                <a:solidFill>
                  <a:srgbClr val="231F20"/>
                </a:solidFill>
                <a:latin typeface="Calibri"/>
                <a:cs typeface="Calibri"/>
              </a:rPr>
              <a:t>Repression</a:t>
            </a:r>
            <a:endParaRPr sz="1500">
              <a:latin typeface="Calibri"/>
              <a:cs typeface="Calibri"/>
            </a:endParaRPr>
          </a:p>
        </p:txBody>
      </p:sp>
      <p:sp>
        <p:nvSpPr>
          <p:cNvPr id="32" name="object 32"/>
          <p:cNvSpPr txBox="1"/>
          <p:nvPr/>
        </p:nvSpPr>
        <p:spPr>
          <a:xfrm>
            <a:off x="5272502" y="4117933"/>
            <a:ext cx="2618846" cy="472351"/>
          </a:xfrm>
          <a:prstGeom prst="rect">
            <a:avLst/>
          </a:prstGeom>
        </p:spPr>
        <p:txBody>
          <a:bodyPr vert="horz" wrap="square" lIns="0" tIns="10583" rIns="0" bIns="0" rtlCol="0">
            <a:spAutoFit/>
          </a:bodyPr>
          <a:lstStyle/>
          <a:p>
            <a:pPr marL="10583" marR="4233">
              <a:spcBef>
                <a:spcPts val="83"/>
              </a:spcBef>
            </a:pPr>
            <a:r>
              <a:rPr sz="1500" spc="-12">
                <a:solidFill>
                  <a:srgbClr val="231F20"/>
                </a:solidFill>
                <a:latin typeface="Calibri Light"/>
                <a:cs typeface="Calibri Light"/>
              </a:rPr>
              <a:t>Reversing </a:t>
            </a:r>
            <a:r>
              <a:rPr sz="1500" spc="-4">
                <a:solidFill>
                  <a:srgbClr val="231F20"/>
                </a:solidFill>
                <a:latin typeface="Calibri Light"/>
                <a:cs typeface="Calibri Light"/>
              </a:rPr>
              <a:t>or dismantling </a:t>
            </a:r>
            <a:r>
              <a:rPr sz="1500">
                <a:solidFill>
                  <a:srgbClr val="231F20"/>
                </a:solidFill>
                <a:latin typeface="Calibri Light"/>
                <a:cs typeface="Calibri Light"/>
              </a:rPr>
              <a:t>a </a:t>
            </a:r>
            <a:r>
              <a:rPr sz="1500" spc="-8">
                <a:solidFill>
                  <a:srgbClr val="231F20"/>
                </a:solidFill>
                <a:latin typeface="Calibri Light"/>
                <a:cs typeface="Calibri Light"/>
              </a:rPr>
              <a:t>change </a:t>
            </a:r>
            <a:r>
              <a:rPr sz="1500" spc="-329">
                <a:solidFill>
                  <a:srgbClr val="231F20"/>
                </a:solidFill>
                <a:latin typeface="Calibri Light"/>
                <a:cs typeface="Calibri Light"/>
              </a:rPr>
              <a:t> </a:t>
            </a:r>
            <a:r>
              <a:rPr sz="1500" spc="-8">
                <a:solidFill>
                  <a:srgbClr val="231F20"/>
                </a:solidFill>
                <a:latin typeface="Calibri Light"/>
                <a:cs typeface="Calibri Light"/>
              </a:rPr>
              <a:t>initiative.</a:t>
            </a:r>
            <a:endParaRPr sz="1500">
              <a:latin typeface="Calibri Light"/>
              <a:cs typeface="Calibri Light"/>
            </a:endParaRPr>
          </a:p>
        </p:txBody>
      </p:sp>
      <p:grpSp>
        <p:nvGrpSpPr>
          <p:cNvPr id="10" name="object 10">
            <a:extLst>
              <a:ext uri="{C183D7F6-B498-43B3-948B-1728B52AA6E4}">
                <adec:decorative xmlns:adec="http://schemas.microsoft.com/office/drawing/2017/decorative" val="1"/>
              </a:ext>
            </a:extLst>
          </p:cNvPr>
          <p:cNvGrpSpPr/>
          <p:nvPr/>
        </p:nvGrpSpPr>
        <p:grpSpPr>
          <a:xfrm>
            <a:off x="673735" y="2076441"/>
            <a:ext cx="235479" cy="121179"/>
            <a:chOff x="808481" y="2491729"/>
            <a:chExt cx="282575" cy="145415"/>
          </a:xfrm>
        </p:grpSpPr>
        <p:sp>
          <p:nvSpPr>
            <p:cNvPr id="11" name="object 11"/>
            <p:cNvSpPr/>
            <p:nvPr/>
          </p:nvSpPr>
          <p:spPr>
            <a:xfrm>
              <a:off x="808481" y="256442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2" name="object 12"/>
            <p:cNvSpPr/>
            <p:nvPr/>
          </p:nvSpPr>
          <p:spPr>
            <a:xfrm>
              <a:off x="1013341" y="2504429"/>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grpSp>
        <p:nvGrpSpPr>
          <p:cNvPr id="13" name="object 13">
            <a:extLst>
              <a:ext uri="{C183D7F6-B498-43B3-948B-1728B52AA6E4}">
                <adec:decorative xmlns:adec="http://schemas.microsoft.com/office/drawing/2017/decorative" val="1"/>
              </a:ext>
            </a:extLst>
          </p:cNvPr>
          <p:cNvGrpSpPr/>
          <p:nvPr/>
        </p:nvGrpSpPr>
        <p:grpSpPr>
          <a:xfrm>
            <a:off x="4857751" y="2076441"/>
            <a:ext cx="235479" cy="121179"/>
            <a:chOff x="5829301" y="2491729"/>
            <a:chExt cx="282575" cy="145415"/>
          </a:xfrm>
        </p:grpSpPr>
        <p:sp>
          <p:nvSpPr>
            <p:cNvPr id="14" name="object 14"/>
            <p:cNvSpPr/>
            <p:nvPr/>
          </p:nvSpPr>
          <p:spPr>
            <a:xfrm>
              <a:off x="5829301" y="256442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5" name="object 15"/>
            <p:cNvSpPr/>
            <p:nvPr/>
          </p:nvSpPr>
          <p:spPr>
            <a:xfrm>
              <a:off x="6034161" y="2504429"/>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grpSp>
        <p:nvGrpSpPr>
          <p:cNvPr id="16" name="object 16">
            <a:extLst>
              <a:ext uri="{C183D7F6-B498-43B3-948B-1728B52AA6E4}">
                <adec:decorative xmlns:adec="http://schemas.microsoft.com/office/drawing/2017/decorative" val="1"/>
              </a:ext>
            </a:extLst>
          </p:cNvPr>
          <p:cNvGrpSpPr/>
          <p:nvPr/>
        </p:nvGrpSpPr>
        <p:grpSpPr>
          <a:xfrm>
            <a:off x="673734" y="2914644"/>
            <a:ext cx="4419600" cy="1828271"/>
            <a:chOff x="808481" y="3497572"/>
            <a:chExt cx="5303520" cy="2193925"/>
          </a:xfrm>
        </p:grpSpPr>
        <p:sp>
          <p:nvSpPr>
            <p:cNvPr id="17" name="object 17"/>
            <p:cNvSpPr/>
            <p:nvPr/>
          </p:nvSpPr>
          <p:spPr>
            <a:xfrm>
              <a:off x="808481" y="3713771"/>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18" name="object 18"/>
            <p:cNvSpPr/>
            <p:nvPr/>
          </p:nvSpPr>
          <p:spPr>
            <a:xfrm>
              <a:off x="1013341" y="3653780"/>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19" name="object 19"/>
            <p:cNvSpPr/>
            <p:nvPr/>
          </p:nvSpPr>
          <p:spPr>
            <a:xfrm>
              <a:off x="5829301" y="3570262"/>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0" name="object 20"/>
            <p:cNvSpPr/>
            <p:nvPr/>
          </p:nvSpPr>
          <p:spPr>
            <a:xfrm>
              <a:off x="6034161" y="3510272"/>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1" name="object 21"/>
            <p:cNvSpPr/>
            <p:nvPr/>
          </p:nvSpPr>
          <p:spPr>
            <a:xfrm>
              <a:off x="808481" y="462817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2" name="object 22"/>
            <p:cNvSpPr/>
            <p:nvPr/>
          </p:nvSpPr>
          <p:spPr>
            <a:xfrm>
              <a:off x="1013341" y="4568179"/>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3" name="object 23"/>
            <p:cNvSpPr/>
            <p:nvPr/>
          </p:nvSpPr>
          <p:spPr>
            <a:xfrm>
              <a:off x="5829301" y="5118186"/>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4" name="object 24"/>
            <p:cNvSpPr/>
            <p:nvPr/>
          </p:nvSpPr>
          <p:spPr>
            <a:xfrm>
              <a:off x="6034161" y="5058196"/>
              <a:ext cx="64769" cy="120014"/>
            </a:xfrm>
            <a:custGeom>
              <a:avLst/>
              <a:gdLst/>
              <a:ahLst/>
              <a:cxnLst/>
              <a:rect l="l" t="t" r="r" b="b"/>
              <a:pathLst>
                <a:path w="64770"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sp>
          <p:nvSpPr>
            <p:cNvPr id="25" name="object 25"/>
            <p:cNvSpPr/>
            <p:nvPr/>
          </p:nvSpPr>
          <p:spPr>
            <a:xfrm>
              <a:off x="808481" y="5618770"/>
              <a:ext cx="269875" cy="0"/>
            </a:xfrm>
            <a:custGeom>
              <a:avLst/>
              <a:gdLst/>
              <a:ahLst/>
              <a:cxnLst/>
              <a:rect l="l" t="t" r="r" b="b"/>
              <a:pathLst>
                <a:path w="269875">
                  <a:moveTo>
                    <a:pt x="0" y="0"/>
                  </a:moveTo>
                  <a:lnTo>
                    <a:pt x="269379" y="0"/>
                  </a:lnTo>
                </a:path>
              </a:pathLst>
            </a:custGeom>
            <a:ln w="25400">
              <a:solidFill>
                <a:srgbClr val="7F936F"/>
              </a:solidFill>
            </a:ln>
          </p:spPr>
          <p:txBody>
            <a:bodyPr wrap="square" lIns="0" tIns="0" rIns="0" bIns="0" rtlCol="0"/>
            <a:lstStyle/>
            <a:p>
              <a:endParaRPr sz="1500"/>
            </a:p>
          </p:txBody>
        </p:sp>
        <p:sp>
          <p:nvSpPr>
            <p:cNvPr id="26" name="object 26"/>
            <p:cNvSpPr/>
            <p:nvPr/>
          </p:nvSpPr>
          <p:spPr>
            <a:xfrm>
              <a:off x="1013341" y="5558780"/>
              <a:ext cx="64769" cy="120014"/>
            </a:xfrm>
            <a:custGeom>
              <a:avLst/>
              <a:gdLst/>
              <a:ahLst/>
              <a:cxnLst/>
              <a:rect l="l" t="t" r="r" b="b"/>
              <a:pathLst>
                <a:path w="64769" h="120014">
                  <a:moveTo>
                    <a:pt x="0" y="0"/>
                  </a:moveTo>
                  <a:lnTo>
                    <a:pt x="64528" y="59994"/>
                  </a:lnTo>
                  <a:lnTo>
                    <a:pt x="0" y="119976"/>
                  </a:lnTo>
                </a:path>
              </a:pathLst>
            </a:custGeom>
            <a:ln w="25400">
              <a:solidFill>
                <a:srgbClr val="7F936F"/>
              </a:solidFill>
            </a:ln>
          </p:spPr>
          <p:txBody>
            <a:bodyPr wrap="square" lIns="0" tIns="0" rIns="0" bIns="0" rtlCol="0"/>
            <a:lstStyle/>
            <a:p>
              <a:endParaRPr sz="1500"/>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7" dirty="0"/>
              <a:t>BACKLASHERS</a:t>
            </a:r>
            <a:r>
              <a:rPr spc="-4" dirty="0"/>
              <a:t> </a:t>
            </a:r>
            <a:r>
              <a:rPr spc="-8" dirty="0"/>
              <a:t>CLAIM</a:t>
            </a:r>
            <a:r>
              <a:rPr spc="-4" dirty="0"/>
              <a:t> A </a:t>
            </a:r>
            <a:r>
              <a:rPr spc="-17" dirty="0"/>
              <a:t>BACKLASH</a:t>
            </a:r>
            <a:r>
              <a:rPr spc="-4" dirty="0"/>
              <a:t> </a:t>
            </a:r>
            <a:r>
              <a:rPr spc="-17" dirty="0"/>
              <a:t>AGAINST</a:t>
            </a:r>
            <a:r>
              <a:rPr spc="-4" dirty="0"/>
              <a:t> </a:t>
            </a:r>
            <a:r>
              <a:rPr spc="-8" dirty="0"/>
              <a:t>MASCULINITY</a:t>
            </a:r>
          </a:p>
        </p:txBody>
      </p:sp>
      <p:pic>
        <p:nvPicPr>
          <p:cNvPr id="4" name="object 4">
            <a:extLst>
              <a:ext uri="{C183D7F6-B498-43B3-948B-1728B52AA6E4}">
                <adec:decorative xmlns:adec="http://schemas.microsoft.com/office/drawing/2017/decorative" val="1"/>
              </a:ext>
            </a:extLst>
          </p:cNvPr>
          <p:cNvPicPr/>
          <p:nvPr/>
        </p:nvPicPr>
        <p:blipFill>
          <a:blip r:embed="rId3" cstate="print"/>
          <a:stretch>
            <a:fillRect/>
          </a:stretch>
        </p:blipFill>
        <p:spPr>
          <a:xfrm>
            <a:off x="2571750" y="1646184"/>
            <a:ext cx="7048499" cy="3565638"/>
          </a:xfrm>
          <a:prstGeom prst="rect">
            <a:avLst/>
          </a:prstGeom>
        </p:spPr>
      </p:pic>
      <p:sp>
        <p:nvSpPr>
          <p:cNvPr id="5" name="object 5"/>
          <p:cNvSpPr txBox="1"/>
          <p:nvPr/>
        </p:nvSpPr>
        <p:spPr>
          <a:xfrm>
            <a:off x="2561167" y="5433992"/>
            <a:ext cx="5093229"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a:cs typeface="Calibri"/>
              </a:rPr>
              <a:t>Jordan</a:t>
            </a:r>
            <a:r>
              <a:rPr sz="1500" spc="-4">
                <a:solidFill>
                  <a:srgbClr val="231F20"/>
                </a:solidFill>
                <a:latin typeface="Calibri"/>
                <a:cs typeface="Calibri"/>
              </a:rPr>
              <a:t> </a:t>
            </a:r>
            <a:r>
              <a:rPr sz="1500" spc="-12">
                <a:solidFill>
                  <a:srgbClr val="231F20"/>
                </a:solidFill>
                <a:latin typeface="Calibri"/>
                <a:cs typeface="Calibri"/>
              </a:rPr>
              <a:t>Peterson</a:t>
            </a:r>
            <a:r>
              <a:rPr sz="1500" spc="-4">
                <a:solidFill>
                  <a:srgbClr val="231F20"/>
                </a:solidFill>
                <a:latin typeface="Calibri"/>
                <a:cs typeface="Calibri"/>
              </a:rPr>
              <a:t> on</a:t>
            </a:r>
            <a:r>
              <a:rPr sz="1500">
                <a:solidFill>
                  <a:srgbClr val="231F20"/>
                </a:solidFill>
                <a:latin typeface="Calibri"/>
                <a:cs typeface="Calibri"/>
              </a:rPr>
              <a:t> the ‘Backlash</a:t>
            </a:r>
            <a:r>
              <a:rPr sz="1500" spc="4">
                <a:solidFill>
                  <a:srgbClr val="231F20"/>
                </a:solidFill>
                <a:latin typeface="Calibri"/>
                <a:cs typeface="Calibri"/>
              </a:rPr>
              <a:t> </a:t>
            </a:r>
            <a:r>
              <a:rPr sz="1500" spc="-8">
                <a:solidFill>
                  <a:srgbClr val="231F20"/>
                </a:solidFill>
                <a:latin typeface="Calibri"/>
                <a:cs typeface="Calibri"/>
              </a:rPr>
              <a:t>Against</a:t>
            </a:r>
            <a:r>
              <a:rPr sz="1500">
                <a:solidFill>
                  <a:srgbClr val="231F20"/>
                </a:solidFill>
                <a:latin typeface="Calibri"/>
                <a:cs typeface="Calibri"/>
              </a:rPr>
              <a:t> Masculinity’ - BBC </a:t>
            </a:r>
            <a:r>
              <a:rPr sz="1500" spc="-8">
                <a:solidFill>
                  <a:srgbClr val="231F20"/>
                </a:solidFill>
                <a:latin typeface="Calibri"/>
                <a:cs typeface="Calibri"/>
              </a:rPr>
              <a:t>News</a:t>
            </a:r>
            <a:endParaRPr sz="1500">
              <a:latin typeface="Calibri"/>
              <a:cs typeface="Calibri"/>
            </a:endParaRPr>
          </a:p>
        </p:txBody>
      </p:sp>
      <p:sp>
        <p:nvSpPr>
          <p:cNvPr id="6" name="object 6">
            <a:extLst>
              <a:ext uri="{C183D7F6-B498-43B3-948B-1728B52AA6E4}">
                <adec:decorative xmlns:adec="http://schemas.microsoft.com/office/drawing/2017/decorative" val="1"/>
              </a:ext>
            </a:extLst>
          </p:cNvPr>
          <p:cNvSpPr/>
          <p:nvPr/>
        </p:nvSpPr>
        <p:spPr>
          <a:xfrm>
            <a:off x="2571750" y="5365750"/>
            <a:ext cx="2095500" cy="0"/>
          </a:xfrm>
          <a:custGeom>
            <a:avLst/>
            <a:gdLst/>
            <a:ahLst/>
            <a:cxnLst/>
            <a:rect l="l" t="t" r="r" b="b"/>
            <a:pathLst>
              <a:path w="2514600">
                <a:moveTo>
                  <a:pt x="0" y="0"/>
                </a:moveTo>
                <a:lnTo>
                  <a:pt x="2514600" y="0"/>
                </a:lnTo>
              </a:path>
            </a:pathLst>
          </a:custGeom>
          <a:ln w="25400">
            <a:solidFill>
              <a:srgbClr val="7F936F"/>
            </a:solidFill>
          </a:ln>
        </p:spPr>
        <p:txBody>
          <a:bodyPr wrap="square" lIns="0" tIns="0" rIns="0" bIns="0" rtlCol="0"/>
          <a:lstStyle/>
          <a:p>
            <a:endParaRPr sz="1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16"/>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SUPPORT</a:t>
            </a:r>
            <a:r>
              <a:rPr spc="-42" dirty="0"/>
              <a:t> </a:t>
            </a:r>
            <a:r>
              <a:rPr spc="-17" dirty="0"/>
              <a:t>SERVICES</a:t>
            </a:r>
          </a:p>
        </p:txBody>
      </p:sp>
      <p:sp>
        <p:nvSpPr>
          <p:cNvPr id="4" name="object 4"/>
          <p:cNvSpPr txBox="1"/>
          <p:nvPr/>
        </p:nvSpPr>
        <p:spPr>
          <a:xfrm>
            <a:off x="1360064" y="1383877"/>
            <a:ext cx="1853671" cy="1667123"/>
          </a:xfrm>
          <a:prstGeom prst="rect">
            <a:avLst/>
          </a:prstGeom>
        </p:spPr>
        <p:txBody>
          <a:bodyPr vert="horz" wrap="square" lIns="0" tIns="25400" rIns="0" bIns="0" rtlCol="0">
            <a:spAutoFit/>
          </a:bodyPr>
          <a:lstStyle/>
          <a:p>
            <a:pPr>
              <a:spcBef>
                <a:spcPts val="200"/>
              </a:spcBef>
            </a:pPr>
            <a:r>
              <a:rPr sz="1500" spc="-4">
                <a:solidFill>
                  <a:srgbClr val="231F20"/>
                </a:solidFill>
                <a:latin typeface="Calibri Light"/>
                <a:cs typeface="Calibri Light"/>
              </a:rPr>
              <a:t>1800RESPECT</a:t>
            </a:r>
            <a:endParaRPr sz="1500">
              <a:latin typeface="Calibri Light"/>
              <a:cs typeface="Calibri Light"/>
            </a:endParaRPr>
          </a:p>
          <a:p>
            <a:pPr marL="22753">
              <a:spcBef>
                <a:spcPts val="200"/>
              </a:spcBef>
            </a:pPr>
            <a:r>
              <a:rPr sz="2500" b="1" spc="-4">
                <a:solidFill>
                  <a:srgbClr val="672A40"/>
                </a:solidFill>
                <a:latin typeface="Calibri"/>
                <a:cs typeface="Calibri"/>
              </a:rPr>
              <a:t>1800</a:t>
            </a:r>
            <a:r>
              <a:rPr sz="2500" b="1" spc="-29">
                <a:solidFill>
                  <a:srgbClr val="672A40"/>
                </a:solidFill>
                <a:latin typeface="Calibri"/>
                <a:cs typeface="Calibri"/>
              </a:rPr>
              <a:t> </a:t>
            </a:r>
            <a:r>
              <a:rPr sz="2500" b="1" spc="-4">
                <a:solidFill>
                  <a:srgbClr val="672A40"/>
                </a:solidFill>
                <a:latin typeface="Calibri"/>
                <a:cs typeface="Calibri"/>
              </a:rPr>
              <a:t>737</a:t>
            </a:r>
            <a:r>
              <a:rPr sz="2500" b="1" spc="-29">
                <a:solidFill>
                  <a:srgbClr val="672A40"/>
                </a:solidFill>
                <a:latin typeface="Calibri"/>
                <a:cs typeface="Calibri"/>
              </a:rPr>
              <a:t> </a:t>
            </a:r>
            <a:r>
              <a:rPr sz="2500" b="1" spc="-4">
                <a:solidFill>
                  <a:srgbClr val="672A40"/>
                </a:solidFill>
                <a:latin typeface="Calibri"/>
                <a:cs typeface="Calibri"/>
              </a:rPr>
              <a:t>732</a:t>
            </a:r>
            <a:endParaRPr sz="2500">
              <a:latin typeface="Calibri"/>
              <a:cs typeface="Calibri"/>
            </a:endParaRPr>
          </a:p>
          <a:p>
            <a:pPr marL="10583" marR="4233">
              <a:spcBef>
                <a:spcPts val="625"/>
              </a:spcBef>
            </a:pPr>
            <a:r>
              <a:rPr sz="1500">
                <a:solidFill>
                  <a:srgbClr val="231F20"/>
                </a:solidFill>
                <a:latin typeface="Calibri Light"/>
                <a:cs typeface="Calibri Light"/>
              </a:rPr>
              <a:t>24/7</a:t>
            </a:r>
            <a:r>
              <a:rPr sz="1500" spc="-29">
                <a:solidFill>
                  <a:srgbClr val="231F20"/>
                </a:solidFill>
                <a:latin typeface="Calibri Light"/>
                <a:cs typeface="Calibri Light"/>
              </a:rPr>
              <a:t> </a:t>
            </a:r>
            <a:r>
              <a:rPr sz="1500">
                <a:solidFill>
                  <a:srgbClr val="231F20"/>
                </a:solidFill>
                <a:latin typeface="Calibri Light"/>
                <a:cs typeface="Calibri Light"/>
              </a:rPr>
              <a:t>support</a:t>
            </a:r>
            <a:r>
              <a:rPr sz="1500" spc="-25">
                <a:solidFill>
                  <a:srgbClr val="231F20"/>
                </a:solidFill>
                <a:latin typeface="Calibri Light"/>
                <a:cs typeface="Calibri Light"/>
              </a:rPr>
              <a:t> </a:t>
            </a:r>
            <a:r>
              <a:rPr sz="1500" spc="-17">
                <a:solidFill>
                  <a:srgbClr val="231F20"/>
                </a:solidFill>
                <a:latin typeface="Calibri Light"/>
                <a:cs typeface="Calibri Light"/>
              </a:rPr>
              <a:t>for</a:t>
            </a:r>
            <a:r>
              <a:rPr sz="1500" spc="-29">
                <a:solidFill>
                  <a:srgbClr val="231F20"/>
                </a:solidFill>
                <a:latin typeface="Calibri Light"/>
                <a:cs typeface="Calibri Light"/>
              </a:rPr>
              <a:t> </a:t>
            </a:r>
            <a:r>
              <a:rPr sz="1500">
                <a:solidFill>
                  <a:srgbClr val="231F20"/>
                </a:solidFill>
                <a:latin typeface="Calibri Light"/>
                <a:cs typeface="Calibri Light"/>
              </a:rPr>
              <a:t>people </a:t>
            </a:r>
            <a:r>
              <a:rPr sz="1500" spc="-325">
                <a:solidFill>
                  <a:srgbClr val="231F20"/>
                </a:solidFill>
                <a:latin typeface="Calibri Light"/>
                <a:cs typeface="Calibri Light"/>
              </a:rPr>
              <a:t> </a:t>
            </a:r>
            <a:r>
              <a:rPr sz="1500" spc="-4">
                <a:solidFill>
                  <a:srgbClr val="231F20"/>
                </a:solidFill>
                <a:latin typeface="Calibri Light"/>
                <a:cs typeface="Calibri Light"/>
              </a:rPr>
              <a:t>impacted by </a:t>
            </a:r>
            <a:r>
              <a:rPr sz="1500" spc="-8">
                <a:solidFill>
                  <a:srgbClr val="231F20"/>
                </a:solidFill>
                <a:latin typeface="Calibri Light"/>
                <a:cs typeface="Calibri Light"/>
              </a:rPr>
              <a:t>sexual </a:t>
            </a:r>
            <a:r>
              <a:rPr sz="1500" spc="-4">
                <a:solidFill>
                  <a:srgbClr val="231F20"/>
                </a:solidFill>
                <a:latin typeface="Calibri Light"/>
                <a:cs typeface="Calibri Light"/>
              </a:rPr>
              <a:t> </a:t>
            </a:r>
            <a:r>
              <a:rPr sz="1500">
                <a:solidFill>
                  <a:srgbClr val="231F20"/>
                </a:solidFill>
                <a:latin typeface="Calibri Light"/>
                <a:cs typeface="Calibri Light"/>
              </a:rPr>
              <a:t>assault, </a:t>
            </a:r>
            <a:r>
              <a:rPr sz="1500" spc="-8">
                <a:solidFill>
                  <a:srgbClr val="231F20"/>
                </a:solidFill>
                <a:latin typeface="Calibri Light"/>
                <a:cs typeface="Calibri Light"/>
              </a:rPr>
              <a:t>domestic </a:t>
            </a:r>
            <a:r>
              <a:rPr sz="1500" spc="-4">
                <a:solidFill>
                  <a:srgbClr val="231F20"/>
                </a:solidFill>
                <a:latin typeface="Calibri Light"/>
                <a:cs typeface="Calibri Light"/>
              </a:rPr>
              <a:t> </a:t>
            </a:r>
            <a:r>
              <a:rPr sz="1500">
                <a:solidFill>
                  <a:srgbClr val="231F20"/>
                </a:solidFill>
                <a:latin typeface="Calibri Light"/>
                <a:cs typeface="Calibri Light"/>
              </a:rPr>
              <a:t>violence</a:t>
            </a:r>
            <a:r>
              <a:rPr sz="1500" spc="-12">
                <a:solidFill>
                  <a:srgbClr val="231F20"/>
                </a:solidFill>
                <a:latin typeface="Calibri Light"/>
                <a:cs typeface="Calibri Light"/>
              </a:rPr>
              <a:t> </a:t>
            </a:r>
            <a:r>
              <a:rPr sz="1500">
                <a:solidFill>
                  <a:srgbClr val="231F20"/>
                </a:solidFill>
                <a:latin typeface="Calibri Light"/>
                <a:cs typeface="Calibri Light"/>
              </a:rPr>
              <a:t>and</a:t>
            </a:r>
            <a:r>
              <a:rPr sz="1500" spc="-8">
                <a:solidFill>
                  <a:srgbClr val="231F20"/>
                </a:solidFill>
                <a:latin typeface="Calibri Light"/>
                <a:cs typeface="Calibri Light"/>
              </a:rPr>
              <a:t> </a:t>
            </a:r>
            <a:r>
              <a:rPr sz="1500">
                <a:solidFill>
                  <a:srgbClr val="231F20"/>
                </a:solidFill>
                <a:latin typeface="Calibri Light"/>
                <a:cs typeface="Calibri Light"/>
              </a:rPr>
              <a:t>abuse.</a:t>
            </a:r>
            <a:endParaRPr sz="1500">
              <a:latin typeface="Calibri Light"/>
              <a:cs typeface="Calibri Light"/>
            </a:endParaRPr>
          </a:p>
        </p:txBody>
      </p:sp>
      <p:sp>
        <p:nvSpPr>
          <p:cNvPr id="10" name="object 10"/>
          <p:cNvSpPr txBox="1"/>
          <p:nvPr/>
        </p:nvSpPr>
        <p:spPr>
          <a:xfrm>
            <a:off x="1360064" y="3256492"/>
            <a:ext cx="1508125" cy="241519"/>
          </a:xfrm>
          <a:prstGeom prst="rect">
            <a:avLst/>
          </a:prstGeom>
        </p:spPr>
        <p:txBody>
          <a:bodyPr vert="horz" wrap="square" lIns="0" tIns="10583" rIns="0" bIns="0" rtlCol="0">
            <a:spAutoFit/>
          </a:bodyPr>
          <a:lstStyle/>
          <a:p>
            <a:pPr marL="10583">
              <a:spcBef>
                <a:spcPts val="83"/>
              </a:spcBef>
            </a:pPr>
            <a:r>
              <a:rPr sz="1500" spc="-8">
                <a:solidFill>
                  <a:srgbClr val="231F20"/>
                </a:solidFill>
                <a:latin typeface="Calibri Light"/>
                <a:cs typeface="Calibri Light"/>
              </a:rPr>
              <a:t>1800respect.org.au</a:t>
            </a:r>
            <a:endParaRPr sz="1500">
              <a:latin typeface="Calibri Light"/>
              <a:cs typeface="Calibri Light"/>
            </a:endParaRPr>
          </a:p>
        </p:txBody>
      </p:sp>
      <p:sp>
        <p:nvSpPr>
          <p:cNvPr id="8" name="object 8"/>
          <p:cNvSpPr txBox="1"/>
          <p:nvPr/>
        </p:nvSpPr>
        <p:spPr>
          <a:xfrm>
            <a:off x="4627710" y="1383877"/>
            <a:ext cx="1785408" cy="1667123"/>
          </a:xfrm>
          <a:prstGeom prst="rect">
            <a:avLst/>
          </a:prstGeom>
        </p:spPr>
        <p:txBody>
          <a:bodyPr vert="horz" wrap="square" lIns="0" tIns="25400" rIns="0" bIns="0" rtlCol="0">
            <a:spAutoFit/>
          </a:bodyPr>
          <a:lstStyle/>
          <a:p>
            <a:pPr marL="8466">
              <a:spcBef>
                <a:spcPts val="200"/>
              </a:spcBef>
            </a:pPr>
            <a:r>
              <a:rPr sz="1500">
                <a:solidFill>
                  <a:srgbClr val="231F20"/>
                </a:solidFill>
                <a:latin typeface="Calibri Light"/>
                <a:cs typeface="Calibri Light"/>
              </a:rPr>
              <a:t>MensLine</a:t>
            </a:r>
            <a:r>
              <a:rPr sz="1500" spc="-33">
                <a:solidFill>
                  <a:srgbClr val="231F20"/>
                </a:solidFill>
                <a:latin typeface="Calibri Light"/>
                <a:cs typeface="Calibri Light"/>
              </a:rPr>
              <a:t> </a:t>
            </a:r>
            <a:r>
              <a:rPr sz="1500" spc="-8">
                <a:solidFill>
                  <a:srgbClr val="231F20"/>
                </a:solidFill>
                <a:latin typeface="Calibri Light"/>
                <a:cs typeface="Calibri Light"/>
              </a:rPr>
              <a:t>Australia</a:t>
            </a:r>
            <a:endParaRPr sz="1500">
              <a:latin typeface="Calibri Light"/>
              <a:cs typeface="Calibri Light"/>
            </a:endParaRPr>
          </a:p>
          <a:p>
            <a:pPr marL="8466" algn="ctr">
              <a:spcBef>
                <a:spcPts val="200"/>
              </a:spcBef>
            </a:pPr>
            <a:r>
              <a:rPr sz="2500" b="1" spc="-4">
                <a:solidFill>
                  <a:srgbClr val="672A40"/>
                </a:solidFill>
                <a:latin typeface="Calibri"/>
                <a:cs typeface="Calibri"/>
              </a:rPr>
              <a:t>1300</a:t>
            </a:r>
            <a:r>
              <a:rPr sz="2500" b="1" spc="-37">
                <a:solidFill>
                  <a:srgbClr val="672A40"/>
                </a:solidFill>
                <a:latin typeface="Calibri"/>
                <a:cs typeface="Calibri"/>
              </a:rPr>
              <a:t> </a:t>
            </a:r>
            <a:r>
              <a:rPr sz="2500" b="1" spc="-4">
                <a:solidFill>
                  <a:srgbClr val="672A40"/>
                </a:solidFill>
                <a:latin typeface="Calibri"/>
                <a:cs typeface="Calibri"/>
              </a:rPr>
              <a:t>789</a:t>
            </a:r>
            <a:r>
              <a:rPr sz="2500" b="1" spc="-33">
                <a:solidFill>
                  <a:srgbClr val="672A40"/>
                </a:solidFill>
                <a:latin typeface="Calibri"/>
                <a:cs typeface="Calibri"/>
              </a:rPr>
              <a:t> </a:t>
            </a:r>
            <a:r>
              <a:rPr sz="2500" b="1" spc="-4">
                <a:solidFill>
                  <a:srgbClr val="672A40"/>
                </a:solidFill>
                <a:latin typeface="Calibri"/>
                <a:cs typeface="Calibri"/>
              </a:rPr>
              <a:t>978</a:t>
            </a:r>
            <a:endParaRPr sz="2500">
              <a:latin typeface="Calibri"/>
              <a:cs typeface="Calibri"/>
            </a:endParaRPr>
          </a:p>
          <a:p>
            <a:pPr marL="10583" marR="4233">
              <a:spcBef>
                <a:spcPts val="625"/>
              </a:spcBef>
            </a:pPr>
            <a:r>
              <a:rPr sz="1500">
                <a:solidFill>
                  <a:srgbClr val="231F20"/>
                </a:solidFill>
                <a:latin typeface="Calibri Light"/>
                <a:cs typeface="Calibri Light"/>
              </a:rPr>
              <a:t>24/7 </a:t>
            </a:r>
            <a:r>
              <a:rPr sz="1500" spc="-8">
                <a:solidFill>
                  <a:srgbClr val="231F20"/>
                </a:solidFill>
                <a:latin typeface="Calibri Light"/>
                <a:cs typeface="Calibri Light"/>
              </a:rPr>
              <a:t>counseling </a:t>
            </a:r>
            <a:r>
              <a:rPr sz="1500" spc="-17">
                <a:solidFill>
                  <a:srgbClr val="231F20"/>
                </a:solidFill>
                <a:latin typeface="Calibri Light"/>
                <a:cs typeface="Calibri Light"/>
              </a:rPr>
              <a:t>for </a:t>
            </a:r>
            <a:r>
              <a:rPr sz="1500" spc="-12">
                <a:solidFill>
                  <a:srgbClr val="231F20"/>
                </a:solidFill>
                <a:latin typeface="Calibri Light"/>
                <a:cs typeface="Calibri Light"/>
              </a:rPr>
              <a:t> </a:t>
            </a:r>
            <a:r>
              <a:rPr sz="1500" spc="-4">
                <a:solidFill>
                  <a:srgbClr val="231F20"/>
                </a:solidFill>
                <a:latin typeface="Calibri Light"/>
                <a:cs typeface="Calibri Light"/>
              </a:rPr>
              <a:t>men </a:t>
            </a:r>
            <a:r>
              <a:rPr sz="1500">
                <a:solidFill>
                  <a:srgbClr val="231F20"/>
                </a:solidFill>
                <a:latin typeface="Calibri Light"/>
                <a:cs typeface="Calibri Light"/>
              </a:rPr>
              <a:t>with </a:t>
            </a:r>
            <a:r>
              <a:rPr sz="1500" spc="-8">
                <a:solidFill>
                  <a:srgbClr val="231F20"/>
                </a:solidFill>
                <a:latin typeface="Calibri Light"/>
                <a:cs typeface="Calibri Light"/>
              </a:rPr>
              <a:t>emotional </a:t>
            </a:r>
            <a:r>
              <a:rPr sz="1500" spc="-4">
                <a:solidFill>
                  <a:srgbClr val="231F20"/>
                </a:solidFill>
                <a:latin typeface="Calibri Light"/>
                <a:cs typeface="Calibri Light"/>
              </a:rPr>
              <a:t> </a:t>
            </a:r>
            <a:r>
              <a:rPr sz="1500">
                <a:solidFill>
                  <a:srgbClr val="231F20"/>
                </a:solidFill>
                <a:latin typeface="Calibri Light"/>
                <a:cs typeface="Calibri Light"/>
              </a:rPr>
              <a:t>health</a:t>
            </a:r>
            <a:r>
              <a:rPr sz="1500" spc="-25">
                <a:solidFill>
                  <a:srgbClr val="231F20"/>
                </a:solidFill>
                <a:latin typeface="Calibri Light"/>
                <a:cs typeface="Calibri Light"/>
              </a:rPr>
              <a:t> </a:t>
            </a:r>
            <a:r>
              <a:rPr sz="1500">
                <a:solidFill>
                  <a:srgbClr val="231F20"/>
                </a:solidFill>
                <a:latin typeface="Calibri Light"/>
                <a:cs typeface="Calibri Light"/>
              </a:rPr>
              <a:t>and</a:t>
            </a:r>
            <a:r>
              <a:rPr sz="1500" spc="-25">
                <a:solidFill>
                  <a:srgbClr val="231F20"/>
                </a:solidFill>
                <a:latin typeface="Calibri Light"/>
                <a:cs typeface="Calibri Light"/>
              </a:rPr>
              <a:t> </a:t>
            </a:r>
            <a:r>
              <a:rPr sz="1500" spc="-8">
                <a:solidFill>
                  <a:srgbClr val="231F20"/>
                </a:solidFill>
                <a:latin typeface="Calibri Light"/>
                <a:cs typeface="Calibri Light"/>
              </a:rPr>
              <a:t>relationship </a:t>
            </a:r>
            <a:r>
              <a:rPr sz="1500" spc="-325">
                <a:solidFill>
                  <a:srgbClr val="231F20"/>
                </a:solidFill>
                <a:latin typeface="Calibri Light"/>
                <a:cs typeface="Calibri Light"/>
              </a:rPr>
              <a:t> </a:t>
            </a:r>
            <a:r>
              <a:rPr sz="1500" spc="-8">
                <a:solidFill>
                  <a:srgbClr val="231F20"/>
                </a:solidFill>
                <a:latin typeface="Calibri Light"/>
                <a:cs typeface="Calibri Light"/>
              </a:rPr>
              <a:t>concerns.</a:t>
            </a:r>
            <a:endParaRPr sz="1500">
              <a:latin typeface="Calibri Light"/>
              <a:cs typeface="Calibri Light"/>
            </a:endParaRPr>
          </a:p>
        </p:txBody>
      </p:sp>
      <p:sp>
        <p:nvSpPr>
          <p:cNvPr id="14" name="object 14"/>
          <p:cNvSpPr txBox="1"/>
          <p:nvPr/>
        </p:nvSpPr>
        <p:spPr>
          <a:xfrm>
            <a:off x="4678594" y="3261898"/>
            <a:ext cx="1249363" cy="241519"/>
          </a:xfrm>
          <a:prstGeom prst="rect">
            <a:avLst/>
          </a:prstGeom>
        </p:spPr>
        <p:txBody>
          <a:bodyPr vert="horz" wrap="square" lIns="0" tIns="10583" rIns="0" bIns="0" rtlCol="0">
            <a:spAutoFit/>
          </a:bodyPr>
          <a:lstStyle/>
          <a:p>
            <a:pPr marL="10583">
              <a:spcBef>
                <a:spcPts val="83"/>
              </a:spcBef>
            </a:pPr>
            <a:r>
              <a:rPr sz="1500" spc="-4">
                <a:solidFill>
                  <a:srgbClr val="231F20"/>
                </a:solidFill>
                <a:latin typeface="Calibri Light"/>
                <a:cs typeface="Calibri Light"/>
              </a:rPr>
              <a:t>mensline.org.au</a:t>
            </a:r>
            <a:endParaRPr sz="1500">
              <a:latin typeface="Calibri Light"/>
              <a:cs typeface="Calibri Light"/>
            </a:endParaRPr>
          </a:p>
        </p:txBody>
      </p:sp>
      <p:sp>
        <p:nvSpPr>
          <p:cNvPr id="9" name="object 9"/>
          <p:cNvSpPr txBox="1"/>
          <p:nvPr/>
        </p:nvSpPr>
        <p:spPr>
          <a:xfrm>
            <a:off x="7932314" y="1383877"/>
            <a:ext cx="1852613" cy="1897955"/>
          </a:xfrm>
          <a:prstGeom prst="rect">
            <a:avLst/>
          </a:prstGeom>
        </p:spPr>
        <p:txBody>
          <a:bodyPr vert="horz" wrap="square" lIns="0" tIns="25400" rIns="0" bIns="0" rtlCol="0">
            <a:spAutoFit/>
          </a:bodyPr>
          <a:lstStyle/>
          <a:p>
            <a:pPr>
              <a:spcBef>
                <a:spcPts val="200"/>
              </a:spcBef>
            </a:pPr>
            <a:r>
              <a:rPr sz="1500" spc="-21">
                <a:solidFill>
                  <a:srgbClr val="231F20"/>
                </a:solidFill>
                <a:latin typeface="Calibri Light"/>
                <a:cs typeface="Calibri Light"/>
              </a:rPr>
              <a:t>Men’s</a:t>
            </a:r>
            <a:r>
              <a:rPr sz="1500" spc="-12">
                <a:solidFill>
                  <a:srgbClr val="231F20"/>
                </a:solidFill>
                <a:latin typeface="Calibri Light"/>
                <a:cs typeface="Calibri Light"/>
              </a:rPr>
              <a:t> </a:t>
            </a:r>
            <a:r>
              <a:rPr sz="1500" spc="-21">
                <a:solidFill>
                  <a:srgbClr val="231F20"/>
                </a:solidFill>
                <a:latin typeface="Calibri Light"/>
                <a:cs typeface="Calibri Light"/>
              </a:rPr>
              <a:t>Referral</a:t>
            </a:r>
            <a:r>
              <a:rPr sz="1500" spc="-12">
                <a:solidFill>
                  <a:srgbClr val="231F20"/>
                </a:solidFill>
                <a:latin typeface="Calibri Light"/>
                <a:cs typeface="Calibri Light"/>
              </a:rPr>
              <a:t> </a:t>
            </a:r>
            <a:r>
              <a:rPr sz="1500">
                <a:solidFill>
                  <a:srgbClr val="231F20"/>
                </a:solidFill>
                <a:latin typeface="Calibri Light"/>
                <a:cs typeface="Calibri Light"/>
              </a:rPr>
              <a:t>Service</a:t>
            </a:r>
            <a:endParaRPr sz="1500">
              <a:latin typeface="Calibri Light"/>
              <a:cs typeface="Calibri Light"/>
            </a:endParaRPr>
          </a:p>
          <a:p>
            <a:pPr marL="22224">
              <a:spcBef>
                <a:spcPts val="200"/>
              </a:spcBef>
            </a:pPr>
            <a:r>
              <a:rPr sz="2500" b="1" spc="-4">
                <a:solidFill>
                  <a:srgbClr val="672A40"/>
                </a:solidFill>
                <a:latin typeface="Calibri"/>
                <a:cs typeface="Calibri"/>
              </a:rPr>
              <a:t>1300</a:t>
            </a:r>
            <a:r>
              <a:rPr sz="2500" b="1" spc="-29">
                <a:solidFill>
                  <a:srgbClr val="672A40"/>
                </a:solidFill>
                <a:latin typeface="Calibri"/>
                <a:cs typeface="Calibri"/>
              </a:rPr>
              <a:t> </a:t>
            </a:r>
            <a:r>
              <a:rPr sz="2500" b="1" spc="-4">
                <a:solidFill>
                  <a:srgbClr val="672A40"/>
                </a:solidFill>
                <a:latin typeface="Calibri"/>
                <a:cs typeface="Calibri"/>
              </a:rPr>
              <a:t>766</a:t>
            </a:r>
            <a:r>
              <a:rPr sz="2500" b="1" spc="-29">
                <a:solidFill>
                  <a:srgbClr val="672A40"/>
                </a:solidFill>
                <a:latin typeface="Calibri"/>
                <a:cs typeface="Calibri"/>
              </a:rPr>
              <a:t> </a:t>
            </a:r>
            <a:r>
              <a:rPr sz="2500" b="1" spc="-4">
                <a:solidFill>
                  <a:srgbClr val="672A40"/>
                </a:solidFill>
                <a:latin typeface="Calibri"/>
                <a:cs typeface="Calibri"/>
              </a:rPr>
              <a:t>491</a:t>
            </a:r>
            <a:endParaRPr sz="2500">
              <a:latin typeface="Calibri"/>
              <a:cs typeface="Calibri"/>
            </a:endParaRPr>
          </a:p>
          <a:p>
            <a:pPr marL="10583" marR="4233">
              <a:spcBef>
                <a:spcPts val="625"/>
              </a:spcBef>
            </a:pPr>
            <a:r>
              <a:rPr sz="1500" spc="-21">
                <a:solidFill>
                  <a:srgbClr val="231F20"/>
                </a:solidFill>
                <a:latin typeface="Calibri Light"/>
                <a:cs typeface="Calibri Light"/>
              </a:rPr>
              <a:t>Telephone </a:t>
            </a:r>
            <a:r>
              <a:rPr sz="1500" spc="-4">
                <a:solidFill>
                  <a:srgbClr val="231F20"/>
                </a:solidFill>
                <a:latin typeface="Calibri Light"/>
                <a:cs typeface="Calibri Light"/>
              </a:rPr>
              <a:t>counseling, </a:t>
            </a:r>
            <a:r>
              <a:rPr sz="1500">
                <a:solidFill>
                  <a:srgbClr val="231F20"/>
                </a:solidFill>
                <a:latin typeface="Calibri Light"/>
                <a:cs typeface="Calibri Light"/>
              </a:rPr>
              <a:t> </a:t>
            </a:r>
            <a:r>
              <a:rPr sz="1500" spc="-8">
                <a:solidFill>
                  <a:srgbClr val="231F20"/>
                </a:solidFill>
                <a:latin typeface="Calibri Light"/>
                <a:cs typeface="Calibri Light"/>
              </a:rPr>
              <a:t>information</a:t>
            </a:r>
            <a:r>
              <a:rPr sz="1500" spc="-37">
                <a:solidFill>
                  <a:srgbClr val="231F20"/>
                </a:solidFill>
                <a:latin typeface="Calibri Light"/>
                <a:cs typeface="Calibri Light"/>
              </a:rPr>
              <a:t> </a:t>
            </a:r>
            <a:r>
              <a:rPr sz="1500">
                <a:solidFill>
                  <a:srgbClr val="231F20"/>
                </a:solidFill>
                <a:latin typeface="Calibri Light"/>
                <a:cs typeface="Calibri Light"/>
              </a:rPr>
              <a:t>and</a:t>
            </a:r>
            <a:r>
              <a:rPr sz="1500" spc="-33">
                <a:solidFill>
                  <a:srgbClr val="231F20"/>
                </a:solidFill>
                <a:latin typeface="Calibri Light"/>
                <a:cs typeface="Calibri Light"/>
              </a:rPr>
              <a:t> </a:t>
            </a:r>
            <a:r>
              <a:rPr sz="1500" spc="-17">
                <a:solidFill>
                  <a:srgbClr val="231F20"/>
                </a:solidFill>
                <a:latin typeface="Calibri Light"/>
                <a:cs typeface="Calibri Light"/>
              </a:rPr>
              <a:t>referral </a:t>
            </a:r>
            <a:r>
              <a:rPr sz="1500" spc="-329">
                <a:solidFill>
                  <a:srgbClr val="231F20"/>
                </a:solidFill>
                <a:latin typeface="Calibri Light"/>
                <a:cs typeface="Calibri Light"/>
              </a:rPr>
              <a:t> </a:t>
            </a:r>
            <a:r>
              <a:rPr sz="1500">
                <a:solidFill>
                  <a:srgbClr val="231F20"/>
                </a:solidFill>
                <a:latin typeface="Calibri Light"/>
                <a:cs typeface="Calibri Light"/>
              </a:rPr>
              <a:t>service </a:t>
            </a:r>
            <a:r>
              <a:rPr sz="1500" spc="-17">
                <a:solidFill>
                  <a:srgbClr val="231F20"/>
                </a:solidFill>
                <a:latin typeface="Calibri Light"/>
                <a:cs typeface="Calibri Light"/>
              </a:rPr>
              <a:t>for </a:t>
            </a:r>
            <a:r>
              <a:rPr sz="1500" spc="-4">
                <a:solidFill>
                  <a:srgbClr val="231F20"/>
                </a:solidFill>
                <a:latin typeface="Calibri Light"/>
                <a:cs typeface="Calibri Light"/>
              </a:rPr>
              <a:t>men </a:t>
            </a:r>
            <a:r>
              <a:rPr sz="1500">
                <a:solidFill>
                  <a:srgbClr val="231F20"/>
                </a:solidFill>
                <a:latin typeface="Calibri Light"/>
                <a:cs typeface="Calibri Light"/>
              </a:rPr>
              <a:t>using </a:t>
            </a:r>
            <a:r>
              <a:rPr sz="1500" spc="4">
                <a:solidFill>
                  <a:srgbClr val="231F20"/>
                </a:solidFill>
                <a:latin typeface="Calibri Light"/>
                <a:cs typeface="Calibri Light"/>
              </a:rPr>
              <a:t> </a:t>
            </a:r>
            <a:r>
              <a:rPr sz="1500" spc="-4">
                <a:solidFill>
                  <a:srgbClr val="231F20"/>
                </a:solidFill>
                <a:latin typeface="Calibri Light"/>
                <a:cs typeface="Calibri Light"/>
              </a:rPr>
              <a:t>violent or </a:t>
            </a:r>
            <a:r>
              <a:rPr sz="1500" spc="-12">
                <a:solidFill>
                  <a:srgbClr val="231F20"/>
                </a:solidFill>
                <a:latin typeface="Calibri Light"/>
                <a:cs typeface="Calibri Light"/>
              </a:rPr>
              <a:t>controlling </a:t>
            </a:r>
            <a:r>
              <a:rPr sz="1500" spc="-8">
                <a:solidFill>
                  <a:srgbClr val="231F20"/>
                </a:solidFill>
                <a:latin typeface="Calibri Light"/>
                <a:cs typeface="Calibri Light"/>
              </a:rPr>
              <a:t> </a:t>
            </a:r>
            <a:r>
              <a:rPr sz="1500" spc="-21">
                <a:solidFill>
                  <a:srgbClr val="231F20"/>
                </a:solidFill>
                <a:latin typeface="Calibri Light"/>
                <a:cs typeface="Calibri Light"/>
              </a:rPr>
              <a:t>behaviour.</a:t>
            </a:r>
            <a:endParaRPr sz="1500">
              <a:latin typeface="Calibri Light"/>
              <a:cs typeface="Calibri Light"/>
            </a:endParaRPr>
          </a:p>
        </p:txBody>
      </p:sp>
      <p:sp>
        <p:nvSpPr>
          <p:cNvPr id="5" name="object 5"/>
          <p:cNvSpPr txBox="1"/>
          <p:nvPr/>
        </p:nvSpPr>
        <p:spPr>
          <a:xfrm>
            <a:off x="1360064" y="4141364"/>
            <a:ext cx="1888596" cy="1205458"/>
          </a:xfrm>
          <a:prstGeom prst="rect">
            <a:avLst/>
          </a:prstGeom>
        </p:spPr>
        <p:txBody>
          <a:bodyPr vert="horz" wrap="square" lIns="0" tIns="25400" rIns="0" bIns="0" rtlCol="0">
            <a:spAutoFit/>
          </a:bodyPr>
          <a:lstStyle/>
          <a:p>
            <a:pPr marR="11852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89955"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1" name="object 11"/>
          <p:cNvSpPr txBox="1"/>
          <p:nvPr/>
        </p:nvSpPr>
        <p:spPr>
          <a:xfrm>
            <a:off x="2044721"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
        <p:nvSpPr>
          <p:cNvPr id="6" name="object 6"/>
          <p:cNvSpPr txBox="1"/>
          <p:nvPr/>
        </p:nvSpPr>
        <p:spPr>
          <a:xfrm>
            <a:off x="4627710" y="4141364"/>
            <a:ext cx="1888596" cy="1205458"/>
          </a:xfrm>
          <a:prstGeom prst="rect">
            <a:avLst/>
          </a:prstGeom>
        </p:spPr>
        <p:txBody>
          <a:bodyPr vert="horz" wrap="square" lIns="0" tIns="25400" rIns="0" bIns="0" rtlCol="0">
            <a:spAutoFit/>
          </a:bodyPr>
          <a:lstStyle/>
          <a:p>
            <a:pPr marR="11852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90484"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2" name="object 12"/>
          <p:cNvSpPr txBox="1"/>
          <p:nvPr/>
        </p:nvSpPr>
        <p:spPr>
          <a:xfrm>
            <a:off x="5297700"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
        <p:nvSpPr>
          <p:cNvPr id="7" name="object 7"/>
          <p:cNvSpPr txBox="1"/>
          <p:nvPr/>
        </p:nvSpPr>
        <p:spPr>
          <a:xfrm>
            <a:off x="7932315" y="4141364"/>
            <a:ext cx="1888596" cy="1205458"/>
          </a:xfrm>
          <a:prstGeom prst="rect">
            <a:avLst/>
          </a:prstGeom>
        </p:spPr>
        <p:txBody>
          <a:bodyPr vert="horz" wrap="square" lIns="0" tIns="25400" rIns="0" bIns="0" rtlCol="0">
            <a:spAutoFit/>
          </a:bodyPr>
          <a:lstStyle/>
          <a:p>
            <a:pPr marR="117999" algn="ctr">
              <a:spcBef>
                <a:spcPts val="200"/>
              </a:spcBef>
            </a:pPr>
            <a:r>
              <a:rPr sz="1500">
                <a:solidFill>
                  <a:srgbClr val="231F20"/>
                </a:solidFill>
                <a:latin typeface="Calibri Light"/>
                <a:cs typeface="Calibri Light"/>
              </a:rPr>
              <a:t>service</a:t>
            </a:r>
            <a:r>
              <a:rPr sz="1500" spc="-29">
                <a:solidFill>
                  <a:srgbClr val="231F20"/>
                </a:solidFill>
                <a:latin typeface="Calibri Light"/>
                <a:cs typeface="Calibri Light"/>
              </a:rPr>
              <a:t> </a:t>
            </a:r>
            <a:r>
              <a:rPr sz="1500">
                <a:solidFill>
                  <a:srgbClr val="231F20"/>
                </a:solidFill>
                <a:latin typeface="Calibri Light"/>
                <a:cs typeface="Calibri Light"/>
              </a:rPr>
              <a:t>name</a:t>
            </a:r>
            <a:endParaRPr sz="1500">
              <a:latin typeface="Calibri Light"/>
              <a:cs typeface="Calibri Light"/>
            </a:endParaRPr>
          </a:p>
          <a:p>
            <a:pPr marR="90484" algn="ctr">
              <a:spcBef>
                <a:spcPts val="200"/>
              </a:spcBef>
            </a:pPr>
            <a:r>
              <a:rPr sz="2500" b="1" spc="-8">
                <a:solidFill>
                  <a:srgbClr val="672A40"/>
                </a:solidFill>
                <a:latin typeface="Calibri"/>
                <a:cs typeface="Calibri"/>
              </a:rPr>
              <a:t>xxx</a:t>
            </a:r>
            <a:r>
              <a:rPr sz="2500" b="1" spc="-25">
                <a:solidFill>
                  <a:srgbClr val="672A40"/>
                </a:solidFill>
                <a:latin typeface="Calibri"/>
                <a:cs typeface="Calibri"/>
              </a:rPr>
              <a:t> </a:t>
            </a:r>
            <a:r>
              <a:rPr sz="2500" b="1" spc="-8">
                <a:solidFill>
                  <a:srgbClr val="672A40"/>
                </a:solidFill>
                <a:latin typeface="Calibri"/>
                <a:cs typeface="Calibri"/>
              </a:rPr>
              <a:t>xxx</a:t>
            </a:r>
            <a:r>
              <a:rPr sz="2500" b="1" spc="-21">
                <a:solidFill>
                  <a:srgbClr val="672A40"/>
                </a:solidFill>
                <a:latin typeface="Calibri"/>
                <a:cs typeface="Calibri"/>
              </a:rPr>
              <a:t> </a:t>
            </a:r>
            <a:r>
              <a:rPr sz="2500" b="1" spc="-8">
                <a:solidFill>
                  <a:srgbClr val="672A40"/>
                </a:solidFill>
                <a:latin typeface="Calibri"/>
                <a:cs typeface="Calibri"/>
              </a:rPr>
              <a:t>xxx</a:t>
            </a:r>
            <a:endParaRPr sz="2500">
              <a:latin typeface="Calibri"/>
              <a:cs typeface="Calibri"/>
            </a:endParaRPr>
          </a:p>
          <a:p>
            <a:pPr marL="10583" marR="4233">
              <a:spcBef>
                <a:spcPts val="625"/>
              </a:spcBef>
            </a:pPr>
            <a:r>
              <a:rPr sz="1500" spc="-4">
                <a:solidFill>
                  <a:srgbClr val="231F20"/>
                </a:solidFill>
                <a:latin typeface="Calibri Light"/>
                <a:cs typeface="Calibri Light"/>
              </a:rPr>
              <a:t>Input </a:t>
            </a:r>
            <a:r>
              <a:rPr sz="1500" spc="-17">
                <a:solidFill>
                  <a:srgbClr val="231F20"/>
                </a:solidFill>
                <a:latin typeface="Calibri Light"/>
                <a:cs typeface="Calibri Light"/>
              </a:rPr>
              <a:t>state </a:t>
            </a:r>
            <a:r>
              <a:rPr sz="1500" spc="-4">
                <a:solidFill>
                  <a:srgbClr val="231F20"/>
                </a:solidFill>
                <a:latin typeface="Calibri Light"/>
                <a:cs typeface="Calibri Light"/>
              </a:rPr>
              <a:t>or </a:t>
            </a:r>
            <a:r>
              <a:rPr sz="1500" spc="-12">
                <a:solidFill>
                  <a:srgbClr val="231F20"/>
                </a:solidFill>
                <a:latin typeface="Calibri Light"/>
                <a:cs typeface="Calibri Light"/>
              </a:rPr>
              <a:t>university- </a:t>
            </a:r>
            <a:r>
              <a:rPr sz="1500" spc="-329">
                <a:solidFill>
                  <a:srgbClr val="231F20"/>
                </a:solidFill>
                <a:latin typeface="Calibri Light"/>
                <a:cs typeface="Calibri Light"/>
              </a:rPr>
              <a:t> </a:t>
            </a:r>
            <a:r>
              <a:rPr sz="1500" spc="-4">
                <a:solidFill>
                  <a:srgbClr val="231F20"/>
                </a:solidFill>
                <a:latin typeface="Calibri Light"/>
                <a:cs typeface="Calibri Light"/>
              </a:rPr>
              <a:t>specific </a:t>
            </a:r>
            <a:r>
              <a:rPr sz="1500">
                <a:solidFill>
                  <a:srgbClr val="231F20"/>
                </a:solidFill>
                <a:latin typeface="Calibri Light"/>
                <a:cs typeface="Calibri Light"/>
              </a:rPr>
              <a:t>services.</a:t>
            </a:r>
            <a:endParaRPr sz="1500">
              <a:latin typeface="Calibri Light"/>
              <a:cs typeface="Calibri Light"/>
            </a:endParaRPr>
          </a:p>
        </p:txBody>
      </p:sp>
      <p:sp>
        <p:nvSpPr>
          <p:cNvPr id="13" name="object 13"/>
          <p:cNvSpPr txBox="1"/>
          <p:nvPr/>
        </p:nvSpPr>
        <p:spPr>
          <a:xfrm>
            <a:off x="8569346" y="5556778"/>
            <a:ext cx="615421" cy="241519"/>
          </a:xfrm>
          <a:prstGeom prst="rect">
            <a:avLst/>
          </a:prstGeom>
        </p:spPr>
        <p:txBody>
          <a:bodyPr vert="horz" wrap="square" lIns="0" tIns="10583" rIns="0" bIns="0" rtlCol="0">
            <a:spAutoFit/>
          </a:bodyPr>
          <a:lstStyle/>
          <a:p>
            <a:pPr marL="10583">
              <a:spcBef>
                <a:spcPts val="83"/>
              </a:spcBef>
            </a:pPr>
            <a:r>
              <a:rPr sz="1500" spc="-17">
                <a:solidFill>
                  <a:srgbClr val="231F20"/>
                </a:solidFill>
                <a:latin typeface="Calibri Light"/>
                <a:cs typeface="Calibri Light"/>
              </a:rPr>
              <a:t>w</a:t>
            </a:r>
            <a:r>
              <a:rPr sz="1500" spc="-4">
                <a:solidFill>
                  <a:srgbClr val="231F20"/>
                </a:solidFill>
                <a:latin typeface="Calibri Light"/>
                <a:cs typeface="Calibri Light"/>
              </a:rPr>
              <a:t>e</a:t>
            </a:r>
            <a:r>
              <a:rPr sz="1500" spc="-8">
                <a:solidFill>
                  <a:srgbClr val="231F20"/>
                </a:solidFill>
                <a:latin typeface="Calibri Light"/>
                <a:cs typeface="Calibri Light"/>
              </a:rPr>
              <a:t>b</a:t>
            </a:r>
            <a:r>
              <a:rPr sz="1500">
                <a:solidFill>
                  <a:srgbClr val="231F20"/>
                </a:solidFill>
                <a:latin typeface="Calibri Light"/>
                <a:cs typeface="Calibri Light"/>
              </a:rPr>
              <a:t>si</a:t>
            </a:r>
            <a:r>
              <a:rPr sz="1500" spc="-17">
                <a:solidFill>
                  <a:srgbClr val="231F20"/>
                </a:solidFill>
                <a:latin typeface="Calibri Light"/>
                <a:cs typeface="Calibri Light"/>
              </a:rPr>
              <a:t>t</a:t>
            </a:r>
            <a:r>
              <a:rPr sz="1500">
                <a:solidFill>
                  <a:srgbClr val="231F20"/>
                </a:solidFill>
                <a:latin typeface="Calibri Light"/>
                <a:cs typeface="Calibri Light"/>
              </a:rPr>
              <a:t>e</a:t>
            </a:r>
            <a:endParaRPr sz="1500">
              <a:latin typeface="Calibri Light"/>
              <a:cs typeface="Calibri Ligh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12" dirty="0"/>
              <a:t>SPECTRUM</a:t>
            </a:r>
            <a:r>
              <a:rPr spc="-25" dirty="0"/>
              <a:t> </a:t>
            </a:r>
            <a:r>
              <a:rPr spc="-8" dirty="0"/>
              <a:t>OF</a:t>
            </a:r>
            <a:r>
              <a:rPr spc="-25" dirty="0"/>
              <a:t> </a:t>
            </a:r>
            <a:r>
              <a:rPr spc="-29" dirty="0"/>
              <a:t>RESISTANCE</a:t>
            </a:r>
          </a:p>
        </p:txBody>
      </p:sp>
      <p:grpSp>
        <p:nvGrpSpPr>
          <p:cNvPr id="2" name="object 2" descr="Infographic showing three points along a spectrum of resistance: &#10;&#10;left end of spectrum: entrenched opposition (forms of resistance include denial, inaction, backlash) &#10;&#10;middle of spectrum: moveable middle (open to/curious about gender equality) &#10;&#10;right end of spectrum: fully committed to gender equality"/>
          <p:cNvGrpSpPr/>
          <p:nvPr/>
        </p:nvGrpSpPr>
        <p:grpSpPr>
          <a:xfrm>
            <a:off x="666750" y="2476501"/>
            <a:ext cx="10879667" cy="1905000"/>
            <a:chOff x="800100" y="2971801"/>
            <a:chExt cx="13055600" cy="2286000"/>
          </a:xfrm>
        </p:grpSpPr>
        <p:sp>
          <p:nvSpPr>
            <p:cNvPr id="4" name="object 4"/>
            <p:cNvSpPr/>
            <p:nvPr/>
          </p:nvSpPr>
          <p:spPr>
            <a:xfrm>
              <a:off x="800100" y="3784930"/>
              <a:ext cx="13055600" cy="659765"/>
            </a:xfrm>
            <a:custGeom>
              <a:avLst/>
              <a:gdLst/>
              <a:ahLst/>
              <a:cxnLst/>
              <a:rect l="l" t="t" r="r" b="b"/>
              <a:pathLst>
                <a:path w="13055600" h="659764">
                  <a:moveTo>
                    <a:pt x="12920776" y="0"/>
                  </a:moveTo>
                  <a:lnTo>
                    <a:pt x="8272703" y="0"/>
                  </a:lnTo>
                  <a:lnTo>
                    <a:pt x="8272703" y="659726"/>
                  </a:lnTo>
                  <a:lnTo>
                    <a:pt x="12920776" y="659726"/>
                  </a:lnTo>
                  <a:lnTo>
                    <a:pt x="12963214" y="652882"/>
                  </a:lnTo>
                  <a:lnTo>
                    <a:pt x="13000068" y="633824"/>
                  </a:lnTo>
                  <a:lnTo>
                    <a:pt x="13029128" y="604764"/>
                  </a:lnTo>
                  <a:lnTo>
                    <a:pt x="13048185" y="567914"/>
                  </a:lnTo>
                  <a:lnTo>
                    <a:pt x="13055028" y="525487"/>
                  </a:lnTo>
                  <a:lnTo>
                    <a:pt x="13055028" y="134251"/>
                  </a:lnTo>
                  <a:lnTo>
                    <a:pt x="13048185" y="91818"/>
                  </a:lnTo>
                  <a:lnTo>
                    <a:pt x="13029128" y="54965"/>
                  </a:lnTo>
                  <a:lnTo>
                    <a:pt x="13000068" y="25903"/>
                  </a:lnTo>
                  <a:lnTo>
                    <a:pt x="12963214" y="6844"/>
                  </a:lnTo>
                  <a:lnTo>
                    <a:pt x="12920776" y="0"/>
                  </a:lnTo>
                  <a:close/>
                </a:path>
                <a:path w="13055600" h="659764">
                  <a:moveTo>
                    <a:pt x="4782324" y="0"/>
                  </a:moveTo>
                  <a:lnTo>
                    <a:pt x="134238" y="0"/>
                  </a:lnTo>
                  <a:lnTo>
                    <a:pt x="91812" y="6844"/>
                  </a:lnTo>
                  <a:lnTo>
                    <a:pt x="54962" y="25903"/>
                  </a:lnTo>
                  <a:lnTo>
                    <a:pt x="25902" y="54965"/>
                  </a:lnTo>
                  <a:lnTo>
                    <a:pt x="6844" y="91818"/>
                  </a:lnTo>
                  <a:lnTo>
                    <a:pt x="0" y="134251"/>
                  </a:lnTo>
                  <a:lnTo>
                    <a:pt x="0" y="525487"/>
                  </a:lnTo>
                  <a:lnTo>
                    <a:pt x="6844" y="567914"/>
                  </a:lnTo>
                  <a:lnTo>
                    <a:pt x="25902" y="604764"/>
                  </a:lnTo>
                  <a:lnTo>
                    <a:pt x="54962" y="633824"/>
                  </a:lnTo>
                  <a:lnTo>
                    <a:pt x="91812" y="652882"/>
                  </a:lnTo>
                  <a:lnTo>
                    <a:pt x="134238" y="659726"/>
                  </a:lnTo>
                  <a:lnTo>
                    <a:pt x="4782324" y="659726"/>
                  </a:lnTo>
                  <a:lnTo>
                    <a:pt x="4782324" y="0"/>
                  </a:lnTo>
                  <a:close/>
                </a:path>
              </a:pathLst>
            </a:custGeom>
            <a:solidFill>
              <a:srgbClr val="7F936F"/>
            </a:solidFill>
          </p:spPr>
          <p:txBody>
            <a:bodyPr wrap="square" lIns="0" tIns="0" rIns="0" bIns="0" rtlCol="0"/>
            <a:lstStyle/>
            <a:p>
              <a:endParaRPr sz="1500"/>
            </a:p>
          </p:txBody>
        </p:sp>
        <p:sp>
          <p:nvSpPr>
            <p:cNvPr id="5" name="object 5"/>
            <p:cNvSpPr/>
            <p:nvPr/>
          </p:nvSpPr>
          <p:spPr>
            <a:xfrm>
              <a:off x="5582424" y="2971801"/>
              <a:ext cx="3490595" cy="2286000"/>
            </a:xfrm>
            <a:custGeom>
              <a:avLst/>
              <a:gdLst/>
              <a:ahLst/>
              <a:cxnLst/>
              <a:rect l="l" t="t" r="r" b="b"/>
              <a:pathLst>
                <a:path w="3490595" h="2286000">
                  <a:moveTo>
                    <a:pt x="3490379" y="1472857"/>
                  </a:moveTo>
                  <a:lnTo>
                    <a:pt x="0" y="1472857"/>
                  </a:lnTo>
                  <a:lnTo>
                    <a:pt x="0" y="2099652"/>
                  </a:lnTo>
                  <a:lnTo>
                    <a:pt x="6656" y="2149192"/>
                  </a:lnTo>
                  <a:lnTo>
                    <a:pt x="25440" y="2193707"/>
                  </a:lnTo>
                  <a:lnTo>
                    <a:pt x="54578" y="2231421"/>
                  </a:lnTo>
                  <a:lnTo>
                    <a:pt x="92292" y="2260559"/>
                  </a:lnTo>
                  <a:lnTo>
                    <a:pt x="136807" y="2279343"/>
                  </a:lnTo>
                  <a:lnTo>
                    <a:pt x="186347" y="2286000"/>
                  </a:lnTo>
                  <a:lnTo>
                    <a:pt x="3304032" y="2286000"/>
                  </a:lnTo>
                  <a:lnTo>
                    <a:pt x="3353571" y="2279343"/>
                  </a:lnTo>
                  <a:lnTo>
                    <a:pt x="3398086" y="2260559"/>
                  </a:lnTo>
                  <a:lnTo>
                    <a:pt x="3435800" y="2231421"/>
                  </a:lnTo>
                  <a:lnTo>
                    <a:pt x="3464938" y="2193707"/>
                  </a:lnTo>
                  <a:lnTo>
                    <a:pt x="3483722" y="2149192"/>
                  </a:lnTo>
                  <a:lnTo>
                    <a:pt x="3490379" y="2099652"/>
                  </a:lnTo>
                  <a:lnTo>
                    <a:pt x="3490379" y="1472857"/>
                  </a:lnTo>
                  <a:close/>
                </a:path>
                <a:path w="3490595" h="2286000">
                  <a:moveTo>
                    <a:pt x="3304032" y="0"/>
                  </a:moveTo>
                  <a:lnTo>
                    <a:pt x="186347" y="0"/>
                  </a:lnTo>
                  <a:lnTo>
                    <a:pt x="136807" y="6656"/>
                  </a:lnTo>
                  <a:lnTo>
                    <a:pt x="92292" y="25440"/>
                  </a:lnTo>
                  <a:lnTo>
                    <a:pt x="54578" y="54576"/>
                  </a:lnTo>
                  <a:lnTo>
                    <a:pt x="25440" y="92288"/>
                  </a:lnTo>
                  <a:lnTo>
                    <a:pt x="6656" y="136799"/>
                  </a:lnTo>
                  <a:lnTo>
                    <a:pt x="0" y="186334"/>
                  </a:lnTo>
                  <a:lnTo>
                    <a:pt x="0" y="813130"/>
                  </a:lnTo>
                  <a:lnTo>
                    <a:pt x="3490379" y="813130"/>
                  </a:lnTo>
                  <a:lnTo>
                    <a:pt x="3490379" y="186334"/>
                  </a:lnTo>
                  <a:lnTo>
                    <a:pt x="3483722" y="136799"/>
                  </a:lnTo>
                  <a:lnTo>
                    <a:pt x="3464938" y="92288"/>
                  </a:lnTo>
                  <a:lnTo>
                    <a:pt x="3435800" y="54576"/>
                  </a:lnTo>
                  <a:lnTo>
                    <a:pt x="3398086" y="25440"/>
                  </a:lnTo>
                  <a:lnTo>
                    <a:pt x="3353571" y="6656"/>
                  </a:lnTo>
                  <a:lnTo>
                    <a:pt x="3304032" y="0"/>
                  </a:lnTo>
                  <a:close/>
                </a:path>
              </a:pathLst>
            </a:custGeom>
            <a:solidFill>
              <a:srgbClr val="E1D4C6"/>
            </a:solidFill>
          </p:spPr>
          <p:txBody>
            <a:bodyPr wrap="square" lIns="0" tIns="0" rIns="0" bIns="0" rtlCol="0"/>
            <a:lstStyle/>
            <a:p>
              <a:endParaRPr sz="1500"/>
            </a:p>
          </p:txBody>
        </p:sp>
        <p:pic>
          <p:nvPicPr>
            <p:cNvPr id="6" name="object 6"/>
            <p:cNvPicPr/>
            <p:nvPr/>
          </p:nvPicPr>
          <p:blipFill>
            <a:blip r:embed="rId3" cstate="print"/>
            <a:stretch>
              <a:fillRect/>
            </a:stretch>
          </p:blipFill>
          <p:spPr>
            <a:xfrm>
              <a:off x="5582423" y="3784944"/>
              <a:ext cx="3490379" cy="659726"/>
            </a:xfrm>
            <a:prstGeom prst="rect">
              <a:avLst/>
            </a:prstGeom>
          </p:spPr>
        </p:pic>
        <p:sp>
          <p:nvSpPr>
            <p:cNvPr id="7" name="object 7"/>
            <p:cNvSpPr/>
            <p:nvPr/>
          </p:nvSpPr>
          <p:spPr>
            <a:xfrm>
              <a:off x="9294979" y="4114800"/>
              <a:ext cx="850900" cy="0"/>
            </a:xfrm>
            <a:custGeom>
              <a:avLst/>
              <a:gdLst/>
              <a:ahLst/>
              <a:cxnLst/>
              <a:rect l="l" t="t" r="r" b="b"/>
              <a:pathLst>
                <a:path w="850900">
                  <a:moveTo>
                    <a:pt x="0" y="0"/>
                  </a:moveTo>
                  <a:lnTo>
                    <a:pt x="850849" y="0"/>
                  </a:lnTo>
                </a:path>
              </a:pathLst>
            </a:custGeom>
            <a:ln w="63500">
              <a:solidFill>
                <a:srgbClr val="FFFFFF"/>
              </a:solidFill>
              <a:prstDash val="dot"/>
            </a:ln>
          </p:spPr>
          <p:txBody>
            <a:bodyPr wrap="square" lIns="0" tIns="0" rIns="0" bIns="0" rtlCol="0"/>
            <a:lstStyle/>
            <a:p>
              <a:endParaRPr sz="1500"/>
            </a:p>
          </p:txBody>
        </p:sp>
        <p:sp>
          <p:nvSpPr>
            <p:cNvPr id="8" name="object 8"/>
            <p:cNvSpPr/>
            <p:nvPr/>
          </p:nvSpPr>
          <p:spPr>
            <a:xfrm>
              <a:off x="9074150" y="4083049"/>
              <a:ext cx="1198245" cy="63500"/>
            </a:xfrm>
            <a:custGeom>
              <a:avLst/>
              <a:gdLst/>
              <a:ahLst/>
              <a:cxnLst/>
              <a:rect l="l" t="t" r="r" b="b"/>
              <a:pathLst>
                <a:path w="1198245" h="63500">
                  <a:moveTo>
                    <a:pt x="63500" y="31750"/>
                  </a:moveTo>
                  <a:lnTo>
                    <a:pt x="54190" y="9309"/>
                  </a:lnTo>
                  <a:lnTo>
                    <a:pt x="31750" y="0"/>
                  </a:lnTo>
                  <a:lnTo>
                    <a:pt x="9296" y="9309"/>
                  </a:lnTo>
                  <a:lnTo>
                    <a:pt x="0" y="31750"/>
                  </a:lnTo>
                  <a:lnTo>
                    <a:pt x="9296" y="54203"/>
                  </a:lnTo>
                  <a:lnTo>
                    <a:pt x="31750" y="63500"/>
                  </a:lnTo>
                  <a:lnTo>
                    <a:pt x="54190" y="54203"/>
                  </a:lnTo>
                  <a:lnTo>
                    <a:pt x="63500" y="31750"/>
                  </a:lnTo>
                  <a:close/>
                </a:path>
                <a:path w="1198245" h="63500">
                  <a:moveTo>
                    <a:pt x="1197965" y="31750"/>
                  </a:moveTo>
                  <a:lnTo>
                    <a:pt x="1188656" y="9309"/>
                  </a:lnTo>
                  <a:lnTo>
                    <a:pt x="1166215" y="0"/>
                  </a:lnTo>
                  <a:lnTo>
                    <a:pt x="1143762" y="9309"/>
                  </a:lnTo>
                  <a:lnTo>
                    <a:pt x="1134465" y="31750"/>
                  </a:lnTo>
                  <a:lnTo>
                    <a:pt x="1143762" y="54203"/>
                  </a:lnTo>
                  <a:lnTo>
                    <a:pt x="1166215" y="63500"/>
                  </a:lnTo>
                  <a:lnTo>
                    <a:pt x="1188656" y="54203"/>
                  </a:lnTo>
                  <a:lnTo>
                    <a:pt x="1197965" y="31750"/>
                  </a:lnTo>
                  <a:close/>
                </a:path>
              </a:pathLst>
            </a:custGeom>
            <a:solidFill>
              <a:srgbClr val="FFFFFF"/>
            </a:solidFill>
          </p:spPr>
          <p:txBody>
            <a:bodyPr wrap="square" lIns="0" tIns="0" rIns="0" bIns="0" rtlCol="0"/>
            <a:lstStyle/>
            <a:p>
              <a:endParaRPr sz="1500"/>
            </a:p>
          </p:txBody>
        </p:sp>
        <p:sp>
          <p:nvSpPr>
            <p:cNvPr id="9" name="object 9"/>
            <p:cNvSpPr/>
            <p:nvPr/>
          </p:nvSpPr>
          <p:spPr>
            <a:xfrm>
              <a:off x="10134868" y="4016721"/>
              <a:ext cx="106045" cy="196215"/>
            </a:xfrm>
            <a:custGeom>
              <a:avLst/>
              <a:gdLst/>
              <a:ahLst/>
              <a:cxnLst/>
              <a:rect l="l" t="t" r="r" b="b"/>
              <a:pathLst>
                <a:path w="106045" h="196214">
                  <a:moveTo>
                    <a:pt x="0" y="0"/>
                  </a:moveTo>
                  <a:lnTo>
                    <a:pt x="105498" y="98082"/>
                  </a:lnTo>
                  <a:lnTo>
                    <a:pt x="0" y="196151"/>
                  </a:lnTo>
                </a:path>
              </a:pathLst>
            </a:custGeom>
            <a:ln w="63499">
              <a:solidFill>
                <a:srgbClr val="FFFFFF"/>
              </a:solidFill>
            </a:ln>
          </p:spPr>
          <p:txBody>
            <a:bodyPr wrap="square" lIns="0" tIns="0" rIns="0" bIns="0" rtlCol="0"/>
            <a:lstStyle/>
            <a:p>
              <a:endParaRPr sz="1500"/>
            </a:p>
          </p:txBody>
        </p:sp>
        <p:sp>
          <p:nvSpPr>
            <p:cNvPr id="10" name="object 10"/>
            <p:cNvSpPr/>
            <p:nvPr/>
          </p:nvSpPr>
          <p:spPr>
            <a:xfrm>
              <a:off x="4516322" y="4114800"/>
              <a:ext cx="850900" cy="0"/>
            </a:xfrm>
            <a:custGeom>
              <a:avLst/>
              <a:gdLst/>
              <a:ahLst/>
              <a:cxnLst/>
              <a:rect l="l" t="t" r="r" b="b"/>
              <a:pathLst>
                <a:path w="850900">
                  <a:moveTo>
                    <a:pt x="850849" y="0"/>
                  </a:moveTo>
                  <a:lnTo>
                    <a:pt x="0" y="0"/>
                  </a:lnTo>
                </a:path>
              </a:pathLst>
            </a:custGeom>
            <a:ln w="63500">
              <a:solidFill>
                <a:srgbClr val="FFFFFF"/>
              </a:solidFill>
              <a:prstDash val="dot"/>
            </a:ln>
          </p:spPr>
          <p:txBody>
            <a:bodyPr wrap="square" lIns="0" tIns="0" rIns="0" bIns="0" rtlCol="0"/>
            <a:lstStyle/>
            <a:p>
              <a:endParaRPr sz="1500"/>
            </a:p>
          </p:txBody>
        </p:sp>
        <p:sp>
          <p:nvSpPr>
            <p:cNvPr id="11" name="object 11"/>
            <p:cNvSpPr/>
            <p:nvPr/>
          </p:nvSpPr>
          <p:spPr>
            <a:xfrm>
              <a:off x="4390034" y="4083049"/>
              <a:ext cx="1198245" cy="63500"/>
            </a:xfrm>
            <a:custGeom>
              <a:avLst/>
              <a:gdLst/>
              <a:ahLst/>
              <a:cxnLst/>
              <a:rect l="l" t="t" r="r" b="b"/>
              <a:pathLst>
                <a:path w="1198245" h="63500">
                  <a:moveTo>
                    <a:pt x="63500" y="31750"/>
                  </a:moveTo>
                  <a:lnTo>
                    <a:pt x="54190" y="9309"/>
                  </a:lnTo>
                  <a:lnTo>
                    <a:pt x="31750" y="0"/>
                  </a:lnTo>
                  <a:lnTo>
                    <a:pt x="9296" y="9309"/>
                  </a:lnTo>
                  <a:lnTo>
                    <a:pt x="0" y="31750"/>
                  </a:lnTo>
                  <a:lnTo>
                    <a:pt x="9296" y="54203"/>
                  </a:lnTo>
                  <a:lnTo>
                    <a:pt x="31750" y="63500"/>
                  </a:lnTo>
                  <a:lnTo>
                    <a:pt x="54190" y="54203"/>
                  </a:lnTo>
                  <a:lnTo>
                    <a:pt x="63500" y="31750"/>
                  </a:lnTo>
                  <a:close/>
                </a:path>
                <a:path w="1198245" h="63500">
                  <a:moveTo>
                    <a:pt x="1197965" y="31750"/>
                  </a:moveTo>
                  <a:lnTo>
                    <a:pt x="1188656" y="9309"/>
                  </a:lnTo>
                  <a:lnTo>
                    <a:pt x="1166215" y="0"/>
                  </a:lnTo>
                  <a:lnTo>
                    <a:pt x="1143762" y="9309"/>
                  </a:lnTo>
                  <a:lnTo>
                    <a:pt x="1134465" y="31750"/>
                  </a:lnTo>
                  <a:lnTo>
                    <a:pt x="1143762" y="54203"/>
                  </a:lnTo>
                  <a:lnTo>
                    <a:pt x="1166215" y="63500"/>
                  </a:lnTo>
                  <a:lnTo>
                    <a:pt x="1188656" y="54203"/>
                  </a:lnTo>
                  <a:lnTo>
                    <a:pt x="1197965" y="31750"/>
                  </a:lnTo>
                  <a:close/>
                </a:path>
              </a:pathLst>
            </a:custGeom>
            <a:solidFill>
              <a:srgbClr val="FFFFFF"/>
            </a:solidFill>
          </p:spPr>
          <p:txBody>
            <a:bodyPr wrap="square" lIns="0" tIns="0" rIns="0" bIns="0" rtlCol="0"/>
            <a:lstStyle/>
            <a:p>
              <a:endParaRPr sz="1500"/>
            </a:p>
          </p:txBody>
        </p:sp>
        <p:sp>
          <p:nvSpPr>
            <p:cNvPr id="12" name="object 12"/>
            <p:cNvSpPr/>
            <p:nvPr/>
          </p:nvSpPr>
          <p:spPr>
            <a:xfrm>
              <a:off x="4421783" y="4016726"/>
              <a:ext cx="106045" cy="196215"/>
            </a:xfrm>
            <a:custGeom>
              <a:avLst/>
              <a:gdLst/>
              <a:ahLst/>
              <a:cxnLst/>
              <a:rect l="l" t="t" r="r" b="b"/>
              <a:pathLst>
                <a:path w="106045" h="196214">
                  <a:moveTo>
                    <a:pt x="105498" y="196151"/>
                  </a:moveTo>
                  <a:lnTo>
                    <a:pt x="0" y="98069"/>
                  </a:lnTo>
                  <a:lnTo>
                    <a:pt x="105498" y="0"/>
                  </a:lnTo>
                </a:path>
              </a:pathLst>
            </a:custGeom>
            <a:ln w="63499">
              <a:solidFill>
                <a:srgbClr val="FFFFFF"/>
              </a:solidFill>
            </a:ln>
          </p:spPr>
          <p:txBody>
            <a:bodyPr wrap="square" lIns="0" tIns="0" rIns="0" bIns="0" rtlCol="0"/>
            <a:lstStyle/>
            <a:p>
              <a:endParaRPr sz="1500"/>
            </a:p>
          </p:txBody>
        </p:sp>
      </p:grpSp>
      <p:sp>
        <p:nvSpPr>
          <p:cNvPr id="13" name="object 13">
            <a:extLst>
              <a:ext uri="{C183D7F6-B498-43B3-948B-1728B52AA6E4}">
                <adec:decorative xmlns:adec="http://schemas.microsoft.com/office/drawing/2017/decorative" val="1"/>
              </a:ext>
            </a:extLst>
          </p:cNvPr>
          <p:cNvSpPr txBox="1"/>
          <p:nvPr/>
        </p:nvSpPr>
        <p:spPr>
          <a:xfrm>
            <a:off x="879863" y="3307292"/>
            <a:ext cx="2544423" cy="287685"/>
          </a:xfrm>
          <a:prstGeom prst="rect">
            <a:avLst/>
          </a:prstGeom>
        </p:spPr>
        <p:txBody>
          <a:bodyPr vert="horz" wrap="square" lIns="0" tIns="10583" rIns="0" bIns="0" rtlCol="0">
            <a:spAutoFit/>
          </a:bodyPr>
          <a:lstStyle/>
          <a:p>
            <a:pPr marL="10583">
              <a:spcBef>
                <a:spcPts val="83"/>
              </a:spcBef>
            </a:pPr>
            <a:r>
              <a:rPr b="1" i="1" spc="-4">
                <a:solidFill>
                  <a:srgbClr val="FFFFFF"/>
                </a:solidFill>
                <a:latin typeface="Calibri"/>
                <a:cs typeface="Calibri"/>
              </a:rPr>
              <a:t>Entrenched</a:t>
            </a:r>
            <a:r>
              <a:rPr b="1" i="1" spc="-29">
                <a:solidFill>
                  <a:srgbClr val="FFFFFF"/>
                </a:solidFill>
                <a:latin typeface="Calibri"/>
                <a:cs typeface="Calibri"/>
              </a:rPr>
              <a:t> </a:t>
            </a:r>
            <a:r>
              <a:rPr b="1" i="1" spc="-8">
                <a:solidFill>
                  <a:srgbClr val="FFFFFF"/>
                </a:solidFill>
                <a:latin typeface="Calibri"/>
                <a:cs typeface="Calibri"/>
              </a:rPr>
              <a:t>Opposition</a:t>
            </a:r>
            <a:endParaRPr>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4863789" y="3958229"/>
            <a:ext cx="1409419" cy="287685"/>
          </a:xfrm>
          <a:prstGeom prst="rect">
            <a:avLst/>
          </a:prstGeom>
        </p:spPr>
        <p:txBody>
          <a:bodyPr vert="horz" wrap="square" lIns="0" tIns="10583" rIns="0" bIns="0" rtlCol="0">
            <a:spAutoFit/>
          </a:bodyPr>
          <a:lstStyle/>
          <a:p>
            <a:pPr marL="10583">
              <a:spcBef>
                <a:spcPts val="83"/>
              </a:spcBef>
            </a:pPr>
            <a:r>
              <a:rPr b="1" i="1" spc="-8">
                <a:solidFill>
                  <a:schemeClr val="tx1">
                    <a:lumMod val="65000"/>
                    <a:lumOff val="35000"/>
                  </a:schemeClr>
                </a:solidFill>
                <a:latin typeface="Calibri"/>
                <a:cs typeface="Calibri"/>
              </a:rPr>
              <a:t>Unconvinced</a:t>
            </a:r>
            <a:endParaRPr>
              <a:solidFill>
                <a:schemeClr val="tx1">
                  <a:lumMod val="65000"/>
                  <a:lumOff val="35000"/>
                </a:schemeClr>
              </a:solidFill>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9636406" y="3291480"/>
            <a:ext cx="1675935" cy="287685"/>
          </a:xfrm>
          <a:prstGeom prst="rect">
            <a:avLst/>
          </a:prstGeom>
        </p:spPr>
        <p:txBody>
          <a:bodyPr vert="horz" wrap="square" lIns="0" tIns="10583" rIns="0" bIns="0" rtlCol="0">
            <a:spAutoFit/>
          </a:bodyPr>
          <a:lstStyle/>
          <a:p>
            <a:pPr marL="10583">
              <a:spcBef>
                <a:spcPts val="83"/>
              </a:spcBef>
            </a:pPr>
            <a:r>
              <a:rPr b="1" i="1" spc="-8">
                <a:solidFill>
                  <a:srgbClr val="FFFFFF"/>
                </a:solidFill>
                <a:latin typeface="Calibri"/>
                <a:cs typeface="Calibri"/>
              </a:rPr>
              <a:t>Fully</a:t>
            </a:r>
            <a:r>
              <a:rPr b="1" i="1" spc="-33">
                <a:solidFill>
                  <a:srgbClr val="FFFFFF"/>
                </a:solidFill>
                <a:latin typeface="Calibri"/>
                <a:cs typeface="Calibri"/>
              </a:rPr>
              <a:t> </a:t>
            </a:r>
            <a:r>
              <a:rPr b="1" i="1" spc="-12">
                <a:solidFill>
                  <a:srgbClr val="FFFFFF"/>
                </a:solidFill>
                <a:latin typeface="Calibri"/>
                <a:cs typeface="Calibri"/>
              </a:rPr>
              <a:t>Committed</a:t>
            </a:r>
            <a:endParaRPr>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6422065" y="2608918"/>
            <a:ext cx="907049" cy="287685"/>
          </a:xfrm>
          <a:prstGeom prst="rect">
            <a:avLst/>
          </a:prstGeom>
        </p:spPr>
        <p:txBody>
          <a:bodyPr vert="horz" wrap="square" lIns="0" tIns="10583" rIns="0" bIns="0" rtlCol="0">
            <a:spAutoFit/>
          </a:bodyPr>
          <a:lstStyle/>
          <a:p>
            <a:pPr marL="10583">
              <a:spcBef>
                <a:spcPts val="83"/>
              </a:spcBef>
            </a:pPr>
            <a:r>
              <a:rPr b="1" i="1">
                <a:solidFill>
                  <a:schemeClr val="tx1">
                    <a:lumMod val="65000"/>
                    <a:lumOff val="35000"/>
                  </a:schemeClr>
                </a:solidFill>
                <a:latin typeface="Calibri"/>
                <a:cs typeface="Calibri"/>
              </a:rPr>
              <a:t>Curious</a:t>
            </a:r>
            <a:endParaRPr>
              <a:solidFill>
                <a:schemeClr val="tx1">
                  <a:lumMod val="65000"/>
                  <a:lumOff val="35000"/>
                </a:schemeClr>
              </a:solidFill>
              <a:latin typeface="Calibri"/>
              <a:cs typeface="Calibri"/>
            </a:endParaRPr>
          </a:p>
        </p:txBody>
      </p:sp>
      <p:sp>
        <p:nvSpPr>
          <p:cNvPr id="17" name="object 17">
            <a:extLst>
              <a:ext uri="{C183D7F6-B498-43B3-948B-1728B52AA6E4}">
                <adec:decorative xmlns:adec="http://schemas.microsoft.com/office/drawing/2017/decorative" val="1"/>
              </a:ext>
            </a:extLst>
          </p:cNvPr>
          <p:cNvSpPr txBox="1"/>
          <p:nvPr/>
        </p:nvSpPr>
        <p:spPr>
          <a:xfrm>
            <a:off x="4652020" y="3154121"/>
            <a:ext cx="2908829" cy="442643"/>
          </a:xfrm>
          <a:prstGeom prst="rect">
            <a:avLst/>
          </a:prstGeom>
        </p:spPr>
        <p:txBody>
          <a:bodyPr vert="horz" wrap="square" lIns="0" tIns="164042" rIns="0" bIns="0" rtlCol="0">
            <a:spAutoFit/>
          </a:bodyPr>
          <a:lstStyle/>
          <a:p>
            <a:pPr marL="757207">
              <a:spcBef>
                <a:spcPts val="1292"/>
              </a:spcBef>
            </a:pPr>
            <a:r>
              <a:rPr b="1" i="1" spc="-4">
                <a:solidFill>
                  <a:srgbClr val="FFFFFF"/>
                </a:solidFill>
                <a:latin typeface="Calibri"/>
                <a:cs typeface="Calibri"/>
              </a:rPr>
              <a:t>‘Movable</a:t>
            </a:r>
            <a:r>
              <a:rPr b="1" i="1" spc="-33">
                <a:solidFill>
                  <a:srgbClr val="FFFFFF"/>
                </a:solidFill>
                <a:latin typeface="Calibri"/>
                <a:cs typeface="Calibri"/>
              </a:rPr>
              <a:t> </a:t>
            </a:r>
            <a:r>
              <a:rPr b="1" i="1">
                <a:solidFill>
                  <a:srgbClr val="FFFFFF"/>
                </a:solidFill>
                <a:latin typeface="Calibri"/>
                <a:cs typeface="Calibri"/>
              </a:rPr>
              <a:t>Middle’</a:t>
            </a:r>
            <a:endParaRPr>
              <a:latin typeface="Calibri"/>
              <a:cs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spc="-8" dirty="0"/>
              <a:t>ADDRESSING</a:t>
            </a:r>
            <a:r>
              <a:rPr spc="-46" dirty="0"/>
              <a:t> </a:t>
            </a:r>
            <a:r>
              <a:rPr spc="-29" dirty="0"/>
              <a:t>RESISTANCE</a:t>
            </a:r>
          </a:p>
        </p:txBody>
      </p:sp>
      <p:grpSp>
        <p:nvGrpSpPr>
          <p:cNvPr id="2" name="object 2">
            <a:extLst>
              <a:ext uri="{C183D7F6-B498-43B3-948B-1728B52AA6E4}">
                <adec:decorative xmlns:adec="http://schemas.microsoft.com/office/drawing/2017/decorative" val="1"/>
              </a:ext>
            </a:extLst>
          </p:cNvPr>
          <p:cNvGrpSpPr/>
          <p:nvPr/>
        </p:nvGrpSpPr>
        <p:grpSpPr>
          <a:xfrm>
            <a:off x="5564781" y="2425931"/>
            <a:ext cx="5720334" cy="1434338"/>
            <a:chOff x="6677736" y="2911118"/>
            <a:chExt cx="6864401" cy="1721206"/>
          </a:xfrm>
        </p:grpSpPr>
        <p:sp>
          <p:nvSpPr>
            <p:cNvPr id="4" name="object 4"/>
            <p:cNvSpPr/>
            <p:nvPr/>
          </p:nvSpPr>
          <p:spPr>
            <a:xfrm>
              <a:off x="12289917" y="2945815"/>
              <a:ext cx="1252220" cy="1654175"/>
            </a:xfrm>
            <a:custGeom>
              <a:avLst/>
              <a:gdLst/>
              <a:ahLst/>
              <a:cxnLst/>
              <a:rect l="l" t="t" r="r" b="b"/>
              <a:pathLst>
                <a:path w="1252219" h="1654175">
                  <a:moveTo>
                    <a:pt x="911669" y="187312"/>
                  </a:moveTo>
                  <a:lnTo>
                    <a:pt x="909726" y="177304"/>
                  </a:lnTo>
                  <a:lnTo>
                    <a:pt x="904062" y="168846"/>
                  </a:lnTo>
                  <a:lnTo>
                    <a:pt x="895870" y="163398"/>
                  </a:lnTo>
                  <a:lnTo>
                    <a:pt x="886231" y="161417"/>
                  </a:lnTo>
                  <a:lnTo>
                    <a:pt x="876223" y="163347"/>
                  </a:lnTo>
                  <a:lnTo>
                    <a:pt x="817333" y="183438"/>
                  </a:lnTo>
                  <a:lnTo>
                    <a:pt x="765022" y="192519"/>
                  </a:lnTo>
                  <a:lnTo>
                    <a:pt x="719467" y="190563"/>
                  </a:lnTo>
                  <a:lnTo>
                    <a:pt x="680834" y="177571"/>
                  </a:lnTo>
                  <a:lnTo>
                    <a:pt x="645401" y="148107"/>
                  </a:lnTo>
                  <a:lnTo>
                    <a:pt x="622312" y="119735"/>
                  </a:lnTo>
                  <a:lnTo>
                    <a:pt x="606640" y="102400"/>
                  </a:lnTo>
                  <a:lnTo>
                    <a:pt x="561009" y="63741"/>
                  </a:lnTo>
                  <a:lnTo>
                    <a:pt x="526338" y="40462"/>
                  </a:lnTo>
                  <a:lnTo>
                    <a:pt x="480123" y="16052"/>
                  </a:lnTo>
                  <a:lnTo>
                    <a:pt x="425805" y="0"/>
                  </a:lnTo>
                  <a:lnTo>
                    <a:pt x="366852" y="1727"/>
                  </a:lnTo>
                  <a:lnTo>
                    <a:pt x="327507" y="16878"/>
                  </a:lnTo>
                  <a:lnTo>
                    <a:pt x="292201" y="42735"/>
                  </a:lnTo>
                  <a:lnTo>
                    <a:pt x="261721" y="78155"/>
                  </a:lnTo>
                  <a:lnTo>
                    <a:pt x="236842" y="122021"/>
                  </a:lnTo>
                  <a:lnTo>
                    <a:pt x="218376" y="173202"/>
                  </a:lnTo>
                  <a:lnTo>
                    <a:pt x="207098" y="230555"/>
                  </a:lnTo>
                  <a:lnTo>
                    <a:pt x="207873" y="240728"/>
                  </a:lnTo>
                  <a:lnTo>
                    <a:pt x="212331" y="249491"/>
                  </a:lnTo>
                  <a:lnTo>
                    <a:pt x="219748" y="255955"/>
                  </a:lnTo>
                  <a:lnTo>
                    <a:pt x="229425" y="259168"/>
                  </a:lnTo>
                  <a:lnTo>
                    <a:pt x="232600" y="259372"/>
                  </a:lnTo>
                  <a:lnTo>
                    <a:pt x="241731" y="257683"/>
                  </a:lnTo>
                  <a:lnTo>
                    <a:pt x="249504" y="252996"/>
                  </a:lnTo>
                  <a:lnTo>
                    <a:pt x="255181" y="245859"/>
                  </a:lnTo>
                  <a:lnTo>
                    <a:pt x="258038" y="236855"/>
                  </a:lnTo>
                  <a:lnTo>
                    <a:pt x="269392" y="181698"/>
                  </a:lnTo>
                  <a:lnTo>
                    <a:pt x="288277" y="133781"/>
                  </a:lnTo>
                  <a:lnTo>
                    <a:pt x="313524" y="94932"/>
                  </a:lnTo>
                  <a:lnTo>
                    <a:pt x="343941" y="66979"/>
                  </a:lnTo>
                  <a:lnTo>
                    <a:pt x="378333" y="51752"/>
                  </a:lnTo>
                  <a:lnTo>
                    <a:pt x="422300" y="51523"/>
                  </a:lnTo>
                  <a:lnTo>
                    <a:pt x="464972" y="65570"/>
                  </a:lnTo>
                  <a:lnTo>
                    <a:pt x="502589" y="86194"/>
                  </a:lnTo>
                  <a:lnTo>
                    <a:pt x="553008" y="122389"/>
                  </a:lnTo>
                  <a:lnTo>
                    <a:pt x="583247" y="153022"/>
                  </a:lnTo>
                  <a:lnTo>
                    <a:pt x="607225" y="182460"/>
                  </a:lnTo>
                  <a:lnTo>
                    <a:pt x="620623" y="196837"/>
                  </a:lnTo>
                  <a:lnTo>
                    <a:pt x="636689" y="210413"/>
                  </a:lnTo>
                  <a:lnTo>
                    <a:pt x="656907" y="222986"/>
                  </a:lnTo>
                  <a:lnTo>
                    <a:pt x="695769" y="237909"/>
                  </a:lnTo>
                  <a:lnTo>
                    <a:pt x="739203" y="244157"/>
                  </a:lnTo>
                  <a:lnTo>
                    <a:pt x="787082" y="241706"/>
                  </a:lnTo>
                  <a:lnTo>
                    <a:pt x="839304" y="230593"/>
                  </a:lnTo>
                  <a:lnTo>
                    <a:pt x="895781" y="210807"/>
                  </a:lnTo>
                  <a:lnTo>
                    <a:pt x="904252" y="205143"/>
                  </a:lnTo>
                  <a:lnTo>
                    <a:pt x="909701" y="196951"/>
                  </a:lnTo>
                  <a:lnTo>
                    <a:pt x="911669" y="187312"/>
                  </a:lnTo>
                  <a:close/>
                </a:path>
                <a:path w="1252219" h="1654175">
                  <a:moveTo>
                    <a:pt x="1128737" y="1052233"/>
                  </a:moveTo>
                  <a:lnTo>
                    <a:pt x="1127975" y="1005725"/>
                  </a:lnTo>
                  <a:lnTo>
                    <a:pt x="1122807" y="959167"/>
                  </a:lnTo>
                  <a:lnTo>
                    <a:pt x="1113129" y="912876"/>
                  </a:lnTo>
                  <a:lnTo>
                    <a:pt x="1098854" y="867143"/>
                  </a:lnTo>
                  <a:lnTo>
                    <a:pt x="1094028" y="915022"/>
                  </a:lnTo>
                  <a:lnTo>
                    <a:pt x="1085278" y="962228"/>
                  </a:lnTo>
                  <a:lnTo>
                    <a:pt x="1072705" y="1008519"/>
                  </a:lnTo>
                  <a:lnTo>
                    <a:pt x="1056360" y="1053642"/>
                  </a:lnTo>
                  <a:lnTo>
                    <a:pt x="1036345" y="1097343"/>
                  </a:lnTo>
                  <a:lnTo>
                    <a:pt x="1012698" y="1139355"/>
                  </a:lnTo>
                  <a:lnTo>
                    <a:pt x="985520" y="1179449"/>
                  </a:lnTo>
                  <a:lnTo>
                    <a:pt x="954874" y="1217345"/>
                  </a:lnTo>
                  <a:lnTo>
                    <a:pt x="920826" y="1252816"/>
                  </a:lnTo>
                  <a:lnTo>
                    <a:pt x="883462" y="1285595"/>
                  </a:lnTo>
                  <a:lnTo>
                    <a:pt x="842835" y="1315427"/>
                  </a:lnTo>
                  <a:lnTo>
                    <a:pt x="799045" y="1342072"/>
                  </a:lnTo>
                  <a:lnTo>
                    <a:pt x="753110" y="1364818"/>
                  </a:lnTo>
                  <a:lnTo>
                    <a:pt x="706170" y="1383157"/>
                  </a:lnTo>
                  <a:lnTo>
                    <a:pt x="658482" y="1397190"/>
                  </a:lnTo>
                  <a:lnTo>
                    <a:pt x="610311" y="1406969"/>
                  </a:lnTo>
                  <a:lnTo>
                    <a:pt x="561886" y="1412582"/>
                  </a:lnTo>
                  <a:lnTo>
                    <a:pt x="513473" y="1414094"/>
                  </a:lnTo>
                  <a:lnTo>
                    <a:pt x="465328" y="1411579"/>
                  </a:lnTo>
                  <a:lnTo>
                    <a:pt x="417703" y="1405115"/>
                  </a:lnTo>
                  <a:lnTo>
                    <a:pt x="370840" y="1394764"/>
                  </a:lnTo>
                  <a:lnTo>
                    <a:pt x="325005" y="1380629"/>
                  </a:lnTo>
                  <a:lnTo>
                    <a:pt x="280454" y="1362748"/>
                  </a:lnTo>
                  <a:lnTo>
                    <a:pt x="237413" y="1341208"/>
                  </a:lnTo>
                  <a:lnTo>
                    <a:pt x="268414" y="1377734"/>
                  </a:lnTo>
                  <a:lnTo>
                    <a:pt x="302336" y="1410677"/>
                  </a:lnTo>
                  <a:lnTo>
                    <a:pt x="338899" y="1439964"/>
                  </a:lnTo>
                  <a:lnTo>
                    <a:pt x="377786" y="1465491"/>
                  </a:lnTo>
                  <a:lnTo>
                    <a:pt x="418680" y="1487182"/>
                  </a:lnTo>
                  <a:lnTo>
                    <a:pt x="461302" y="1504950"/>
                  </a:lnTo>
                  <a:lnTo>
                    <a:pt x="505320" y="1518691"/>
                  </a:lnTo>
                  <a:lnTo>
                    <a:pt x="550430" y="1528330"/>
                  </a:lnTo>
                  <a:lnTo>
                    <a:pt x="596341" y="1533766"/>
                  </a:lnTo>
                  <a:lnTo>
                    <a:pt x="642734" y="1534922"/>
                  </a:lnTo>
                  <a:lnTo>
                    <a:pt x="689305" y="1531708"/>
                  </a:lnTo>
                  <a:lnTo>
                    <a:pt x="735761" y="1524025"/>
                  </a:lnTo>
                  <a:lnTo>
                    <a:pt x="781773" y="1511795"/>
                  </a:lnTo>
                  <a:lnTo>
                    <a:pt x="827049" y="1494917"/>
                  </a:lnTo>
                  <a:lnTo>
                    <a:pt x="871270" y="1473314"/>
                  </a:lnTo>
                  <a:lnTo>
                    <a:pt x="913193" y="1447507"/>
                  </a:lnTo>
                  <a:lnTo>
                    <a:pt x="951674" y="1418297"/>
                  </a:lnTo>
                  <a:lnTo>
                    <a:pt x="986624" y="1385963"/>
                  </a:lnTo>
                  <a:lnTo>
                    <a:pt x="1017968" y="1350835"/>
                  </a:lnTo>
                  <a:lnTo>
                    <a:pt x="1045616" y="1313218"/>
                  </a:lnTo>
                  <a:lnTo>
                    <a:pt x="1069467" y="1273403"/>
                  </a:lnTo>
                  <a:lnTo>
                    <a:pt x="1089431" y="1231709"/>
                  </a:lnTo>
                  <a:lnTo>
                    <a:pt x="1105433" y="1188440"/>
                  </a:lnTo>
                  <a:lnTo>
                    <a:pt x="1117371" y="1143901"/>
                  </a:lnTo>
                  <a:lnTo>
                    <a:pt x="1125169" y="1098397"/>
                  </a:lnTo>
                  <a:lnTo>
                    <a:pt x="1128737" y="1052233"/>
                  </a:lnTo>
                  <a:close/>
                </a:path>
                <a:path w="1252219" h="1654175">
                  <a:moveTo>
                    <a:pt x="1251953" y="1043622"/>
                  </a:moveTo>
                  <a:lnTo>
                    <a:pt x="1251508" y="997445"/>
                  </a:lnTo>
                  <a:lnTo>
                    <a:pt x="1247622" y="951204"/>
                  </a:lnTo>
                  <a:lnTo>
                    <a:pt x="1240243" y="905078"/>
                  </a:lnTo>
                  <a:lnTo>
                    <a:pt x="1229321" y="859269"/>
                  </a:lnTo>
                  <a:lnTo>
                    <a:pt x="1214793" y="813955"/>
                  </a:lnTo>
                  <a:lnTo>
                    <a:pt x="1200696" y="779399"/>
                  </a:lnTo>
                  <a:lnTo>
                    <a:pt x="1200696" y="1012659"/>
                  </a:lnTo>
                  <a:lnTo>
                    <a:pt x="1200061" y="1057109"/>
                  </a:lnTo>
                  <a:lnTo>
                    <a:pt x="1196009" y="1101229"/>
                  </a:lnTo>
                  <a:lnTo>
                    <a:pt x="1188618" y="1144828"/>
                  </a:lnTo>
                  <a:lnTo>
                    <a:pt x="1177937" y="1187678"/>
                  </a:lnTo>
                  <a:lnTo>
                    <a:pt x="1164031" y="1229601"/>
                  </a:lnTo>
                  <a:lnTo>
                    <a:pt x="1146949" y="1270381"/>
                  </a:lnTo>
                  <a:lnTo>
                    <a:pt x="1126756" y="1309827"/>
                  </a:lnTo>
                  <a:lnTo>
                    <a:pt x="1103503" y="1347724"/>
                  </a:lnTo>
                  <a:lnTo>
                    <a:pt x="1077264" y="1383868"/>
                  </a:lnTo>
                  <a:lnTo>
                    <a:pt x="1048092" y="1418069"/>
                  </a:lnTo>
                  <a:lnTo>
                    <a:pt x="1016038" y="1450111"/>
                  </a:lnTo>
                  <a:lnTo>
                    <a:pt x="981163" y="1479804"/>
                  </a:lnTo>
                  <a:lnTo>
                    <a:pt x="943533" y="1506943"/>
                  </a:lnTo>
                  <a:lnTo>
                    <a:pt x="903198" y="1531315"/>
                  </a:lnTo>
                  <a:lnTo>
                    <a:pt x="857618" y="1553895"/>
                  </a:lnTo>
                  <a:lnTo>
                    <a:pt x="810729" y="1572234"/>
                  </a:lnTo>
                  <a:lnTo>
                    <a:pt x="762787" y="1586306"/>
                  </a:lnTo>
                  <a:lnTo>
                    <a:pt x="713994" y="1596097"/>
                  </a:lnTo>
                  <a:lnTo>
                    <a:pt x="664616" y="1601571"/>
                  </a:lnTo>
                  <a:lnTo>
                    <a:pt x="614857" y="1602701"/>
                  </a:lnTo>
                  <a:lnTo>
                    <a:pt x="564984" y="1599463"/>
                  </a:lnTo>
                  <a:lnTo>
                    <a:pt x="515226" y="1591843"/>
                  </a:lnTo>
                  <a:lnTo>
                    <a:pt x="465797" y="1579791"/>
                  </a:lnTo>
                  <a:lnTo>
                    <a:pt x="417601" y="1563522"/>
                  </a:lnTo>
                  <a:lnTo>
                    <a:pt x="371487" y="1543342"/>
                  </a:lnTo>
                  <a:lnTo>
                    <a:pt x="327621" y="1519377"/>
                  </a:lnTo>
                  <a:lnTo>
                    <a:pt x="286207" y="1491805"/>
                  </a:lnTo>
                  <a:lnTo>
                    <a:pt x="247421" y="1460754"/>
                  </a:lnTo>
                  <a:lnTo>
                    <a:pt x="211442" y="1426387"/>
                  </a:lnTo>
                  <a:lnTo>
                    <a:pt x="178460" y="1388833"/>
                  </a:lnTo>
                  <a:lnTo>
                    <a:pt x="148666" y="1348257"/>
                  </a:lnTo>
                  <a:lnTo>
                    <a:pt x="122237" y="1304798"/>
                  </a:lnTo>
                  <a:lnTo>
                    <a:pt x="101206" y="1262621"/>
                  </a:lnTo>
                  <a:lnTo>
                    <a:pt x="83934" y="1219568"/>
                  </a:lnTo>
                  <a:lnTo>
                    <a:pt x="70358" y="1175816"/>
                  </a:lnTo>
                  <a:lnTo>
                    <a:pt x="60426" y="1131595"/>
                  </a:lnTo>
                  <a:lnTo>
                    <a:pt x="54076" y="1087094"/>
                  </a:lnTo>
                  <a:lnTo>
                    <a:pt x="51257" y="1042517"/>
                  </a:lnTo>
                  <a:lnTo>
                    <a:pt x="51892" y="998054"/>
                  </a:lnTo>
                  <a:lnTo>
                    <a:pt x="55943" y="953935"/>
                  </a:lnTo>
                  <a:lnTo>
                    <a:pt x="63334" y="910348"/>
                  </a:lnTo>
                  <a:lnTo>
                    <a:pt x="74015" y="867486"/>
                  </a:lnTo>
                  <a:lnTo>
                    <a:pt x="87922" y="825563"/>
                  </a:lnTo>
                  <a:lnTo>
                    <a:pt x="105003" y="784783"/>
                  </a:lnTo>
                  <a:lnTo>
                    <a:pt x="125196" y="745337"/>
                  </a:lnTo>
                  <a:lnTo>
                    <a:pt x="148450" y="707440"/>
                  </a:lnTo>
                  <a:lnTo>
                    <a:pt x="174688" y="671296"/>
                  </a:lnTo>
                  <a:lnTo>
                    <a:pt x="203873" y="637095"/>
                  </a:lnTo>
                  <a:lnTo>
                    <a:pt x="235927" y="605053"/>
                  </a:lnTo>
                  <a:lnTo>
                    <a:pt x="270802" y="575348"/>
                  </a:lnTo>
                  <a:lnTo>
                    <a:pt x="308432" y="548220"/>
                  </a:lnTo>
                  <a:lnTo>
                    <a:pt x="348488" y="524002"/>
                  </a:lnTo>
                  <a:lnTo>
                    <a:pt x="392493" y="502081"/>
                  </a:lnTo>
                  <a:lnTo>
                    <a:pt x="437438" y="484238"/>
                  </a:lnTo>
                  <a:lnTo>
                    <a:pt x="483387" y="470319"/>
                  </a:lnTo>
                  <a:lnTo>
                    <a:pt x="530123" y="460336"/>
                  </a:lnTo>
                  <a:lnTo>
                    <a:pt x="577443" y="454342"/>
                  </a:lnTo>
                  <a:lnTo>
                    <a:pt x="625157" y="452335"/>
                  </a:lnTo>
                  <a:lnTo>
                    <a:pt x="665543" y="453771"/>
                  </a:lnTo>
                  <a:lnTo>
                    <a:pt x="705916" y="458076"/>
                  </a:lnTo>
                  <a:lnTo>
                    <a:pt x="746163" y="465277"/>
                  </a:lnTo>
                  <a:lnTo>
                    <a:pt x="786155" y="475361"/>
                  </a:lnTo>
                  <a:lnTo>
                    <a:pt x="834339" y="491629"/>
                  </a:lnTo>
                  <a:lnTo>
                    <a:pt x="880465" y="511822"/>
                  </a:lnTo>
                  <a:lnTo>
                    <a:pt x="924318" y="535774"/>
                  </a:lnTo>
                  <a:lnTo>
                    <a:pt x="965746" y="563346"/>
                  </a:lnTo>
                  <a:lnTo>
                    <a:pt x="1004531" y="594398"/>
                  </a:lnTo>
                  <a:lnTo>
                    <a:pt x="1040511" y="628777"/>
                  </a:lnTo>
                  <a:lnTo>
                    <a:pt x="1073492" y="666330"/>
                  </a:lnTo>
                  <a:lnTo>
                    <a:pt x="1103287" y="706907"/>
                  </a:lnTo>
                  <a:lnTo>
                    <a:pt x="1129715" y="750366"/>
                  </a:lnTo>
                  <a:lnTo>
                    <a:pt x="1150747" y="792543"/>
                  </a:lnTo>
                  <a:lnTo>
                    <a:pt x="1168019" y="835609"/>
                  </a:lnTo>
                  <a:lnTo>
                    <a:pt x="1181582" y="879348"/>
                  </a:lnTo>
                  <a:lnTo>
                    <a:pt x="1191514" y="923569"/>
                  </a:lnTo>
                  <a:lnTo>
                    <a:pt x="1197864" y="968082"/>
                  </a:lnTo>
                  <a:lnTo>
                    <a:pt x="1200696" y="1012659"/>
                  </a:lnTo>
                  <a:lnTo>
                    <a:pt x="1200696" y="779399"/>
                  </a:lnTo>
                  <a:lnTo>
                    <a:pt x="1174686" y="725614"/>
                  </a:lnTo>
                  <a:lnTo>
                    <a:pt x="1148943" y="682879"/>
                  </a:lnTo>
                  <a:lnTo>
                    <a:pt x="1120216" y="642670"/>
                  </a:lnTo>
                  <a:lnTo>
                    <a:pt x="1088593" y="605053"/>
                  </a:lnTo>
                  <a:lnTo>
                    <a:pt x="1054379" y="570293"/>
                  </a:lnTo>
                  <a:lnTo>
                    <a:pt x="1017574" y="538365"/>
                  </a:lnTo>
                  <a:lnTo>
                    <a:pt x="978357" y="509435"/>
                  </a:lnTo>
                  <a:lnTo>
                    <a:pt x="936891" y="483628"/>
                  </a:lnTo>
                  <a:lnTo>
                    <a:pt x="893318" y="461048"/>
                  </a:lnTo>
                  <a:lnTo>
                    <a:pt x="847788" y="441833"/>
                  </a:lnTo>
                  <a:lnTo>
                    <a:pt x="800455" y="426072"/>
                  </a:lnTo>
                  <a:lnTo>
                    <a:pt x="752030" y="414045"/>
                  </a:lnTo>
                  <a:lnTo>
                    <a:pt x="703275" y="405917"/>
                  </a:lnTo>
                  <a:lnTo>
                    <a:pt x="654392" y="401675"/>
                  </a:lnTo>
                  <a:lnTo>
                    <a:pt x="605548" y="401294"/>
                  </a:lnTo>
                  <a:lnTo>
                    <a:pt x="556945" y="404736"/>
                  </a:lnTo>
                  <a:lnTo>
                    <a:pt x="508762" y="412013"/>
                  </a:lnTo>
                  <a:lnTo>
                    <a:pt x="472325" y="420497"/>
                  </a:lnTo>
                  <a:lnTo>
                    <a:pt x="417550" y="320967"/>
                  </a:lnTo>
                  <a:lnTo>
                    <a:pt x="417550" y="427405"/>
                  </a:lnTo>
                  <a:lnTo>
                    <a:pt x="324332" y="478713"/>
                  </a:lnTo>
                  <a:lnTo>
                    <a:pt x="324015" y="478866"/>
                  </a:lnTo>
                  <a:lnTo>
                    <a:pt x="323697" y="479069"/>
                  </a:lnTo>
                  <a:lnTo>
                    <a:pt x="290283" y="497446"/>
                  </a:lnTo>
                  <a:lnTo>
                    <a:pt x="220243" y="370179"/>
                  </a:lnTo>
                  <a:lnTo>
                    <a:pt x="347510" y="300139"/>
                  </a:lnTo>
                  <a:lnTo>
                    <a:pt x="417550" y="427405"/>
                  </a:lnTo>
                  <a:lnTo>
                    <a:pt x="417550" y="320967"/>
                  </a:lnTo>
                  <a:lnTo>
                    <a:pt x="406095" y="300139"/>
                  </a:lnTo>
                  <a:lnTo>
                    <a:pt x="376834" y="246951"/>
                  </a:lnTo>
                  <a:lnTo>
                    <a:pt x="371309" y="242531"/>
                  </a:lnTo>
                  <a:lnTo>
                    <a:pt x="358241" y="238747"/>
                  </a:lnTo>
                  <a:lnTo>
                    <a:pt x="351218" y="239509"/>
                  </a:lnTo>
                  <a:lnTo>
                    <a:pt x="167043" y="340868"/>
                  </a:lnTo>
                  <a:lnTo>
                    <a:pt x="162636" y="346379"/>
                  </a:lnTo>
                  <a:lnTo>
                    <a:pt x="158851" y="359460"/>
                  </a:lnTo>
                  <a:lnTo>
                    <a:pt x="159626" y="366483"/>
                  </a:lnTo>
                  <a:lnTo>
                    <a:pt x="248513" y="528015"/>
                  </a:lnTo>
                  <a:lnTo>
                    <a:pt x="242862" y="532041"/>
                  </a:lnTo>
                  <a:lnTo>
                    <a:pt x="206349" y="562546"/>
                  </a:lnTo>
                  <a:lnTo>
                    <a:pt x="172593" y="595401"/>
                  </a:lnTo>
                  <a:lnTo>
                    <a:pt x="141681" y="630415"/>
                  </a:lnTo>
                  <a:lnTo>
                    <a:pt x="113665" y="667410"/>
                  </a:lnTo>
                  <a:lnTo>
                    <a:pt x="88569" y="706183"/>
                  </a:lnTo>
                  <a:lnTo>
                    <a:pt x="66484" y="746556"/>
                  </a:lnTo>
                  <a:lnTo>
                    <a:pt x="47447" y="788327"/>
                  </a:lnTo>
                  <a:lnTo>
                    <a:pt x="31521" y="831303"/>
                  </a:lnTo>
                  <a:lnTo>
                    <a:pt x="18757" y="875309"/>
                  </a:lnTo>
                  <a:lnTo>
                    <a:pt x="9220" y="920140"/>
                  </a:lnTo>
                  <a:lnTo>
                    <a:pt x="2946" y="965606"/>
                  </a:lnTo>
                  <a:lnTo>
                    <a:pt x="0" y="1011529"/>
                  </a:lnTo>
                  <a:lnTo>
                    <a:pt x="444" y="1057706"/>
                  </a:lnTo>
                  <a:lnTo>
                    <a:pt x="4330" y="1103960"/>
                  </a:lnTo>
                  <a:lnTo>
                    <a:pt x="11709" y="1150086"/>
                  </a:lnTo>
                  <a:lnTo>
                    <a:pt x="22631" y="1195895"/>
                  </a:lnTo>
                  <a:lnTo>
                    <a:pt x="37160" y="1241196"/>
                  </a:lnTo>
                  <a:lnTo>
                    <a:pt x="55359" y="1285811"/>
                  </a:lnTo>
                  <a:lnTo>
                    <a:pt x="77266" y="1329537"/>
                  </a:lnTo>
                  <a:lnTo>
                    <a:pt x="103009" y="1372285"/>
                  </a:lnTo>
                  <a:lnTo>
                    <a:pt x="131737" y="1412506"/>
                  </a:lnTo>
                  <a:lnTo>
                    <a:pt x="163347" y="1450111"/>
                  </a:lnTo>
                  <a:lnTo>
                    <a:pt x="197561" y="1484884"/>
                  </a:lnTo>
                  <a:lnTo>
                    <a:pt x="234378" y="1516799"/>
                  </a:lnTo>
                  <a:lnTo>
                    <a:pt x="273583" y="1545729"/>
                  </a:lnTo>
                  <a:lnTo>
                    <a:pt x="315048" y="1571536"/>
                  </a:lnTo>
                  <a:lnTo>
                    <a:pt x="358622" y="1594116"/>
                  </a:lnTo>
                  <a:lnTo>
                    <a:pt x="404152" y="1613344"/>
                  </a:lnTo>
                  <a:lnTo>
                    <a:pt x="451497" y="1629092"/>
                  </a:lnTo>
                  <a:lnTo>
                    <a:pt x="495058" y="1640090"/>
                  </a:lnTo>
                  <a:lnTo>
                    <a:pt x="538899" y="1647926"/>
                  </a:lnTo>
                  <a:lnTo>
                    <a:pt x="582879" y="1652612"/>
                  </a:lnTo>
                  <a:lnTo>
                    <a:pt x="626872" y="1654175"/>
                  </a:lnTo>
                  <a:lnTo>
                    <a:pt x="678827" y="1651990"/>
                  </a:lnTo>
                  <a:lnTo>
                    <a:pt x="730377" y="1645450"/>
                  </a:lnTo>
                  <a:lnTo>
                    <a:pt x="781291" y="1634591"/>
                  </a:lnTo>
                  <a:lnTo>
                    <a:pt x="831342" y="1619427"/>
                  </a:lnTo>
                  <a:lnTo>
                    <a:pt x="873455" y="1602701"/>
                  </a:lnTo>
                  <a:lnTo>
                    <a:pt x="880300" y="1599984"/>
                  </a:lnTo>
                  <a:lnTo>
                    <a:pt x="927938" y="1576285"/>
                  </a:lnTo>
                  <a:lnTo>
                    <a:pt x="969848" y="1551063"/>
                  </a:lnTo>
                  <a:lnTo>
                    <a:pt x="1009091" y="1523111"/>
                  </a:lnTo>
                  <a:lnTo>
                    <a:pt x="1045616" y="1492618"/>
                  </a:lnTo>
                  <a:lnTo>
                    <a:pt x="1079360" y="1459763"/>
                  </a:lnTo>
                  <a:lnTo>
                    <a:pt x="1110272" y="1424736"/>
                  </a:lnTo>
                  <a:lnTo>
                    <a:pt x="1138301" y="1387754"/>
                  </a:lnTo>
                  <a:lnTo>
                    <a:pt x="1163383" y="1348968"/>
                  </a:lnTo>
                  <a:lnTo>
                    <a:pt x="1185468" y="1308608"/>
                  </a:lnTo>
                  <a:lnTo>
                    <a:pt x="1204506" y="1266837"/>
                  </a:lnTo>
                  <a:lnTo>
                    <a:pt x="1220431" y="1223848"/>
                  </a:lnTo>
                  <a:lnTo>
                    <a:pt x="1233195" y="1179855"/>
                  </a:lnTo>
                  <a:lnTo>
                    <a:pt x="1242733" y="1135024"/>
                  </a:lnTo>
                  <a:lnTo>
                    <a:pt x="1249006" y="1089545"/>
                  </a:lnTo>
                  <a:lnTo>
                    <a:pt x="1251953" y="1043622"/>
                  </a:lnTo>
                  <a:close/>
                </a:path>
              </a:pathLst>
            </a:custGeom>
            <a:solidFill>
              <a:srgbClr val="506444"/>
            </a:solidFill>
          </p:spPr>
          <p:txBody>
            <a:bodyPr wrap="square" lIns="0" tIns="0" rIns="0" bIns="0" rtlCol="0"/>
            <a:lstStyle/>
            <a:p>
              <a:endParaRPr sz="1500"/>
            </a:p>
          </p:txBody>
        </p:sp>
        <p:pic>
          <p:nvPicPr>
            <p:cNvPr id="5" name="object 5"/>
            <p:cNvPicPr/>
            <p:nvPr/>
          </p:nvPicPr>
          <p:blipFill>
            <a:blip r:embed="rId3" cstate="print"/>
            <a:stretch>
              <a:fillRect/>
            </a:stretch>
          </p:blipFill>
          <p:spPr>
            <a:xfrm>
              <a:off x="13229841" y="3009936"/>
              <a:ext cx="181069" cy="304527"/>
            </a:xfrm>
            <a:prstGeom prst="rect">
              <a:avLst/>
            </a:prstGeom>
          </p:spPr>
        </p:pic>
        <p:sp>
          <p:nvSpPr>
            <p:cNvPr id="6" name="object 6"/>
            <p:cNvSpPr/>
            <p:nvPr/>
          </p:nvSpPr>
          <p:spPr>
            <a:xfrm>
              <a:off x="9905995" y="2911118"/>
              <a:ext cx="1379855" cy="1612265"/>
            </a:xfrm>
            <a:custGeom>
              <a:avLst/>
              <a:gdLst/>
              <a:ahLst/>
              <a:cxnLst/>
              <a:rect l="l" t="t" r="r" b="b"/>
              <a:pathLst>
                <a:path w="1379854" h="1612264">
                  <a:moveTo>
                    <a:pt x="1064133" y="0"/>
                  </a:moveTo>
                  <a:lnTo>
                    <a:pt x="0" y="245833"/>
                  </a:lnTo>
                  <a:lnTo>
                    <a:pt x="315645" y="1612137"/>
                  </a:lnTo>
                  <a:lnTo>
                    <a:pt x="1379778" y="1366304"/>
                  </a:lnTo>
                  <a:lnTo>
                    <a:pt x="1064133" y="0"/>
                  </a:lnTo>
                  <a:close/>
                </a:path>
              </a:pathLst>
            </a:custGeom>
            <a:solidFill>
              <a:srgbClr val="506444"/>
            </a:solidFill>
          </p:spPr>
          <p:txBody>
            <a:bodyPr wrap="square" lIns="0" tIns="0" rIns="0" bIns="0" rtlCol="0"/>
            <a:lstStyle/>
            <a:p>
              <a:endParaRPr sz="1500"/>
            </a:p>
          </p:txBody>
        </p:sp>
        <p:sp>
          <p:nvSpPr>
            <p:cNvPr id="7" name="object 7"/>
            <p:cNvSpPr/>
            <p:nvPr/>
          </p:nvSpPr>
          <p:spPr>
            <a:xfrm>
              <a:off x="10270464" y="2992767"/>
              <a:ext cx="1092200" cy="1402715"/>
            </a:xfrm>
            <a:custGeom>
              <a:avLst/>
              <a:gdLst/>
              <a:ahLst/>
              <a:cxnLst/>
              <a:rect l="l" t="t" r="r" b="b"/>
              <a:pathLst>
                <a:path w="1092200" h="1402714">
                  <a:moveTo>
                    <a:pt x="1092161" y="0"/>
                  </a:moveTo>
                  <a:lnTo>
                    <a:pt x="0" y="0"/>
                  </a:lnTo>
                  <a:lnTo>
                    <a:pt x="0" y="1402295"/>
                  </a:lnTo>
                  <a:lnTo>
                    <a:pt x="1092161" y="1402295"/>
                  </a:lnTo>
                  <a:lnTo>
                    <a:pt x="1092161" y="0"/>
                  </a:lnTo>
                  <a:close/>
                </a:path>
              </a:pathLst>
            </a:custGeom>
            <a:solidFill>
              <a:srgbClr val="FFFFFF"/>
            </a:solidFill>
          </p:spPr>
          <p:txBody>
            <a:bodyPr wrap="square" lIns="0" tIns="0" rIns="0" bIns="0" rtlCol="0"/>
            <a:lstStyle/>
            <a:p>
              <a:endParaRPr sz="1500"/>
            </a:p>
          </p:txBody>
        </p:sp>
        <p:sp>
          <p:nvSpPr>
            <p:cNvPr id="8" name="object 8"/>
            <p:cNvSpPr/>
            <p:nvPr/>
          </p:nvSpPr>
          <p:spPr>
            <a:xfrm>
              <a:off x="10249319" y="2971799"/>
              <a:ext cx="1443990" cy="1660525"/>
            </a:xfrm>
            <a:custGeom>
              <a:avLst/>
              <a:gdLst/>
              <a:ahLst/>
              <a:cxnLst/>
              <a:rect l="l" t="t" r="r" b="b"/>
              <a:pathLst>
                <a:path w="1443990" h="1660525">
                  <a:moveTo>
                    <a:pt x="1032738" y="1276007"/>
                  </a:moveTo>
                  <a:lnTo>
                    <a:pt x="105054" y="1276007"/>
                  </a:lnTo>
                  <a:lnTo>
                    <a:pt x="105054" y="1353350"/>
                  </a:lnTo>
                  <a:lnTo>
                    <a:pt x="1032738" y="1353350"/>
                  </a:lnTo>
                  <a:lnTo>
                    <a:pt x="1032738" y="1276007"/>
                  </a:lnTo>
                  <a:close/>
                </a:path>
                <a:path w="1443990" h="1660525">
                  <a:moveTo>
                    <a:pt x="1032738" y="1157490"/>
                  </a:moveTo>
                  <a:lnTo>
                    <a:pt x="105054" y="1157490"/>
                  </a:lnTo>
                  <a:lnTo>
                    <a:pt x="105054" y="1234833"/>
                  </a:lnTo>
                  <a:lnTo>
                    <a:pt x="1032738" y="1234833"/>
                  </a:lnTo>
                  <a:lnTo>
                    <a:pt x="1032738" y="1157490"/>
                  </a:lnTo>
                  <a:close/>
                </a:path>
                <a:path w="1443990" h="1660525">
                  <a:moveTo>
                    <a:pt x="1032738" y="1038974"/>
                  </a:moveTo>
                  <a:lnTo>
                    <a:pt x="105054" y="1038974"/>
                  </a:lnTo>
                  <a:lnTo>
                    <a:pt x="105054" y="1116330"/>
                  </a:lnTo>
                  <a:lnTo>
                    <a:pt x="1032738" y="1116330"/>
                  </a:lnTo>
                  <a:lnTo>
                    <a:pt x="1032738" y="1038974"/>
                  </a:lnTo>
                  <a:close/>
                </a:path>
                <a:path w="1443990" h="1660525">
                  <a:moveTo>
                    <a:pt x="1032738" y="920470"/>
                  </a:moveTo>
                  <a:lnTo>
                    <a:pt x="105054" y="920470"/>
                  </a:lnTo>
                  <a:lnTo>
                    <a:pt x="105054" y="997813"/>
                  </a:lnTo>
                  <a:lnTo>
                    <a:pt x="1032738" y="997813"/>
                  </a:lnTo>
                  <a:lnTo>
                    <a:pt x="1032738" y="920470"/>
                  </a:lnTo>
                  <a:close/>
                </a:path>
                <a:path w="1443990" h="1660525">
                  <a:moveTo>
                    <a:pt x="1032738" y="801941"/>
                  </a:moveTo>
                  <a:lnTo>
                    <a:pt x="105054" y="801941"/>
                  </a:lnTo>
                  <a:lnTo>
                    <a:pt x="105054" y="879297"/>
                  </a:lnTo>
                  <a:lnTo>
                    <a:pt x="1032738" y="879297"/>
                  </a:lnTo>
                  <a:lnTo>
                    <a:pt x="1032738" y="801941"/>
                  </a:lnTo>
                  <a:close/>
                </a:path>
                <a:path w="1443990" h="1660525">
                  <a:moveTo>
                    <a:pt x="1032738" y="683450"/>
                  </a:moveTo>
                  <a:lnTo>
                    <a:pt x="105054" y="683450"/>
                  </a:lnTo>
                  <a:lnTo>
                    <a:pt x="105054" y="760793"/>
                  </a:lnTo>
                  <a:lnTo>
                    <a:pt x="1032738" y="760793"/>
                  </a:lnTo>
                  <a:lnTo>
                    <a:pt x="1032738" y="683450"/>
                  </a:lnTo>
                  <a:close/>
                </a:path>
                <a:path w="1443990" h="1660525">
                  <a:moveTo>
                    <a:pt x="1032738" y="564921"/>
                  </a:moveTo>
                  <a:lnTo>
                    <a:pt x="105054" y="564921"/>
                  </a:lnTo>
                  <a:lnTo>
                    <a:pt x="105054" y="642277"/>
                  </a:lnTo>
                  <a:lnTo>
                    <a:pt x="1032738" y="642277"/>
                  </a:lnTo>
                  <a:lnTo>
                    <a:pt x="1032738" y="564921"/>
                  </a:lnTo>
                  <a:close/>
                </a:path>
                <a:path w="1443990" h="1660525">
                  <a:moveTo>
                    <a:pt x="1032738" y="446405"/>
                  </a:moveTo>
                  <a:lnTo>
                    <a:pt x="101714" y="446405"/>
                  </a:lnTo>
                  <a:lnTo>
                    <a:pt x="101714" y="523760"/>
                  </a:lnTo>
                  <a:lnTo>
                    <a:pt x="1032738" y="523760"/>
                  </a:lnTo>
                  <a:lnTo>
                    <a:pt x="1032738" y="446405"/>
                  </a:lnTo>
                  <a:close/>
                </a:path>
                <a:path w="1443990" h="1660525">
                  <a:moveTo>
                    <a:pt x="1032738" y="327926"/>
                  </a:moveTo>
                  <a:lnTo>
                    <a:pt x="105054" y="327926"/>
                  </a:lnTo>
                  <a:lnTo>
                    <a:pt x="105054" y="405257"/>
                  </a:lnTo>
                  <a:lnTo>
                    <a:pt x="1032738" y="405257"/>
                  </a:lnTo>
                  <a:lnTo>
                    <a:pt x="1032738" y="327926"/>
                  </a:lnTo>
                  <a:close/>
                </a:path>
                <a:path w="1443990" h="1660525">
                  <a:moveTo>
                    <a:pt x="1032738" y="209397"/>
                  </a:moveTo>
                  <a:lnTo>
                    <a:pt x="105054" y="209397"/>
                  </a:lnTo>
                  <a:lnTo>
                    <a:pt x="105054" y="286740"/>
                  </a:lnTo>
                  <a:lnTo>
                    <a:pt x="1032738" y="286740"/>
                  </a:lnTo>
                  <a:lnTo>
                    <a:pt x="1032738" y="209397"/>
                  </a:lnTo>
                  <a:close/>
                </a:path>
                <a:path w="1443990" h="1660525">
                  <a:moveTo>
                    <a:pt x="1032738" y="90881"/>
                  </a:moveTo>
                  <a:lnTo>
                    <a:pt x="105054" y="90881"/>
                  </a:lnTo>
                  <a:lnTo>
                    <a:pt x="105054" y="168224"/>
                  </a:lnTo>
                  <a:lnTo>
                    <a:pt x="1032738" y="168224"/>
                  </a:lnTo>
                  <a:lnTo>
                    <a:pt x="1032738" y="90881"/>
                  </a:lnTo>
                  <a:close/>
                </a:path>
                <a:path w="1443990" h="1660525">
                  <a:moveTo>
                    <a:pt x="1134452" y="0"/>
                  </a:moveTo>
                  <a:lnTo>
                    <a:pt x="0" y="0"/>
                  </a:lnTo>
                  <a:lnTo>
                    <a:pt x="0" y="41910"/>
                  </a:lnTo>
                  <a:lnTo>
                    <a:pt x="0" y="1402080"/>
                  </a:lnTo>
                  <a:lnTo>
                    <a:pt x="0" y="1443990"/>
                  </a:lnTo>
                  <a:lnTo>
                    <a:pt x="1134452" y="1443990"/>
                  </a:lnTo>
                  <a:lnTo>
                    <a:pt x="1134452" y="1402118"/>
                  </a:lnTo>
                  <a:lnTo>
                    <a:pt x="1134452" y="42125"/>
                  </a:lnTo>
                  <a:lnTo>
                    <a:pt x="1092161" y="42125"/>
                  </a:lnTo>
                  <a:lnTo>
                    <a:pt x="1092161" y="1402080"/>
                  </a:lnTo>
                  <a:lnTo>
                    <a:pt x="42291" y="1402080"/>
                  </a:lnTo>
                  <a:lnTo>
                    <a:pt x="42291" y="41910"/>
                  </a:lnTo>
                  <a:lnTo>
                    <a:pt x="1134452" y="41910"/>
                  </a:lnTo>
                  <a:lnTo>
                    <a:pt x="1134452" y="0"/>
                  </a:lnTo>
                  <a:close/>
                </a:path>
                <a:path w="1443990" h="1660525">
                  <a:moveTo>
                    <a:pt x="1443939" y="1645335"/>
                  </a:moveTo>
                  <a:lnTo>
                    <a:pt x="1422692" y="1571447"/>
                  </a:lnTo>
                  <a:lnTo>
                    <a:pt x="1398955" y="1517370"/>
                  </a:lnTo>
                  <a:lnTo>
                    <a:pt x="1367866" y="1455343"/>
                  </a:lnTo>
                  <a:lnTo>
                    <a:pt x="1330452" y="1387944"/>
                  </a:lnTo>
                  <a:lnTo>
                    <a:pt x="1290408" y="1322070"/>
                  </a:lnTo>
                  <a:lnTo>
                    <a:pt x="1251902" y="1264348"/>
                  </a:lnTo>
                  <a:lnTo>
                    <a:pt x="1216672" y="1216952"/>
                  </a:lnTo>
                  <a:lnTo>
                    <a:pt x="1186459" y="1182090"/>
                  </a:lnTo>
                  <a:lnTo>
                    <a:pt x="1148029" y="1158646"/>
                  </a:lnTo>
                  <a:lnTo>
                    <a:pt x="1143457" y="1173276"/>
                  </a:lnTo>
                  <a:lnTo>
                    <a:pt x="1164717" y="1247152"/>
                  </a:lnTo>
                  <a:lnTo>
                    <a:pt x="1188453" y="1301229"/>
                  </a:lnTo>
                  <a:lnTo>
                    <a:pt x="1219542" y="1363256"/>
                  </a:lnTo>
                  <a:lnTo>
                    <a:pt x="1256957" y="1430655"/>
                  </a:lnTo>
                  <a:lnTo>
                    <a:pt x="1296987" y="1496529"/>
                  </a:lnTo>
                  <a:lnTo>
                    <a:pt x="1335493" y="1554251"/>
                  </a:lnTo>
                  <a:lnTo>
                    <a:pt x="1370723" y="1601647"/>
                  </a:lnTo>
                  <a:lnTo>
                    <a:pt x="1400937" y="1636522"/>
                  </a:lnTo>
                  <a:lnTo>
                    <a:pt x="1439379" y="1659966"/>
                  </a:lnTo>
                  <a:lnTo>
                    <a:pt x="1443939" y="1645335"/>
                  </a:lnTo>
                  <a:close/>
                </a:path>
              </a:pathLst>
            </a:custGeom>
            <a:solidFill>
              <a:srgbClr val="506444"/>
            </a:solidFill>
          </p:spPr>
          <p:txBody>
            <a:bodyPr wrap="square" lIns="0" tIns="0" rIns="0" bIns="0" rtlCol="0"/>
            <a:lstStyle/>
            <a:p>
              <a:endParaRPr sz="1500"/>
            </a:p>
          </p:txBody>
        </p:sp>
        <p:sp>
          <p:nvSpPr>
            <p:cNvPr id="9" name="object 9"/>
            <p:cNvSpPr/>
            <p:nvPr/>
          </p:nvSpPr>
          <p:spPr>
            <a:xfrm>
              <a:off x="10937001" y="3584958"/>
              <a:ext cx="636905" cy="636905"/>
            </a:xfrm>
            <a:custGeom>
              <a:avLst/>
              <a:gdLst/>
              <a:ahLst/>
              <a:cxnLst/>
              <a:rect l="l" t="t" r="r" b="b"/>
              <a:pathLst>
                <a:path w="636904" h="636904">
                  <a:moveTo>
                    <a:pt x="335967" y="0"/>
                  </a:moveTo>
                  <a:lnTo>
                    <a:pt x="289916" y="726"/>
                  </a:lnTo>
                  <a:lnTo>
                    <a:pt x="245217" y="7949"/>
                  </a:lnTo>
                  <a:lnTo>
                    <a:pt x="202451" y="21288"/>
                  </a:lnTo>
                  <a:lnTo>
                    <a:pt x="162201" y="40358"/>
                  </a:lnTo>
                  <a:lnTo>
                    <a:pt x="125049" y="64777"/>
                  </a:lnTo>
                  <a:lnTo>
                    <a:pt x="91578" y="94162"/>
                  </a:lnTo>
                  <a:lnTo>
                    <a:pt x="62371" y="128130"/>
                  </a:lnTo>
                  <a:lnTo>
                    <a:pt x="38009" y="166298"/>
                  </a:lnTo>
                  <a:lnTo>
                    <a:pt x="19076" y="208283"/>
                  </a:lnTo>
                  <a:lnTo>
                    <a:pt x="6154" y="253702"/>
                  </a:lnTo>
                  <a:lnTo>
                    <a:pt x="0" y="300521"/>
                  </a:lnTo>
                  <a:lnTo>
                    <a:pt x="726" y="346571"/>
                  </a:lnTo>
                  <a:lnTo>
                    <a:pt x="7949" y="391270"/>
                  </a:lnTo>
                  <a:lnTo>
                    <a:pt x="21288" y="434036"/>
                  </a:lnTo>
                  <a:lnTo>
                    <a:pt x="40358" y="474287"/>
                  </a:lnTo>
                  <a:lnTo>
                    <a:pt x="64777" y="511438"/>
                  </a:lnTo>
                  <a:lnTo>
                    <a:pt x="94162" y="544909"/>
                  </a:lnTo>
                  <a:lnTo>
                    <a:pt x="128130" y="574117"/>
                  </a:lnTo>
                  <a:lnTo>
                    <a:pt x="166298" y="598478"/>
                  </a:lnTo>
                  <a:lnTo>
                    <a:pt x="208283" y="617411"/>
                  </a:lnTo>
                  <a:lnTo>
                    <a:pt x="253702" y="630334"/>
                  </a:lnTo>
                  <a:lnTo>
                    <a:pt x="300521" y="636488"/>
                  </a:lnTo>
                  <a:lnTo>
                    <a:pt x="346571" y="635762"/>
                  </a:lnTo>
                  <a:lnTo>
                    <a:pt x="391270" y="628538"/>
                  </a:lnTo>
                  <a:lnTo>
                    <a:pt x="434036" y="615200"/>
                  </a:lnTo>
                  <a:lnTo>
                    <a:pt x="474287" y="596129"/>
                  </a:lnTo>
                  <a:lnTo>
                    <a:pt x="511438" y="571710"/>
                  </a:lnTo>
                  <a:lnTo>
                    <a:pt x="531898" y="553748"/>
                  </a:lnTo>
                  <a:lnTo>
                    <a:pt x="317993" y="553748"/>
                  </a:lnTo>
                  <a:lnTo>
                    <a:pt x="270555" y="548825"/>
                  </a:lnTo>
                  <a:lnTo>
                    <a:pt x="225055" y="534529"/>
                  </a:lnTo>
                  <a:lnTo>
                    <a:pt x="184553" y="512141"/>
                  </a:lnTo>
                  <a:lnTo>
                    <a:pt x="149784" y="482780"/>
                  </a:lnTo>
                  <a:lnTo>
                    <a:pt x="121483" y="447566"/>
                  </a:lnTo>
                  <a:lnTo>
                    <a:pt x="100385" y="407618"/>
                  </a:lnTo>
                  <a:lnTo>
                    <a:pt x="87225" y="364054"/>
                  </a:lnTo>
                  <a:lnTo>
                    <a:pt x="82739" y="317993"/>
                  </a:lnTo>
                  <a:lnTo>
                    <a:pt x="87663" y="270555"/>
                  </a:lnTo>
                  <a:lnTo>
                    <a:pt x="101959" y="225055"/>
                  </a:lnTo>
                  <a:lnTo>
                    <a:pt x="124347" y="184553"/>
                  </a:lnTo>
                  <a:lnTo>
                    <a:pt x="153707" y="149784"/>
                  </a:lnTo>
                  <a:lnTo>
                    <a:pt x="188921" y="121483"/>
                  </a:lnTo>
                  <a:lnTo>
                    <a:pt x="228870" y="100385"/>
                  </a:lnTo>
                  <a:lnTo>
                    <a:pt x="272434" y="87225"/>
                  </a:lnTo>
                  <a:lnTo>
                    <a:pt x="318494" y="82739"/>
                  </a:lnTo>
                  <a:lnTo>
                    <a:pt x="532046" y="82739"/>
                  </a:lnTo>
                  <a:lnTo>
                    <a:pt x="508357" y="62371"/>
                  </a:lnTo>
                  <a:lnTo>
                    <a:pt x="470189" y="38009"/>
                  </a:lnTo>
                  <a:lnTo>
                    <a:pt x="428204" y="19076"/>
                  </a:lnTo>
                  <a:lnTo>
                    <a:pt x="382785" y="6154"/>
                  </a:lnTo>
                  <a:lnTo>
                    <a:pt x="335967" y="0"/>
                  </a:lnTo>
                  <a:close/>
                </a:path>
                <a:path w="636904" h="636904">
                  <a:moveTo>
                    <a:pt x="532046" y="82739"/>
                  </a:moveTo>
                  <a:lnTo>
                    <a:pt x="318494" y="82739"/>
                  </a:lnTo>
                  <a:lnTo>
                    <a:pt x="365932" y="87663"/>
                  </a:lnTo>
                  <a:lnTo>
                    <a:pt x="411432" y="101959"/>
                  </a:lnTo>
                  <a:lnTo>
                    <a:pt x="451934" y="124347"/>
                  </a:lnTo>
                  <a:lnTo>
                    <a:pt x="486704" y="153707"/>
                  </a:lnTo>
                  <a:lnTo>
                    <a:pt x="515005" y="188921"/>
                  </a:lnTo>
                  <a:lnTo>
                    <a:pt x="536103" y="228870"/>
                  </a:lnTo>
                  <a:lnTo>
                    <a:pt x="549262" y="272434"/>
                  </a:lnTo>
                  <a:lnTo>
                    <a:pt x="553748" y="318494"/>
                  </a:lnTo>
                  <a:lnTo>
                    <a:pt x="548825" y="365932"/>
                  </a:lnTo>
                  <a:lnTo>
                    <a:pt x="534529" y="411432"/>
                  </a:lnTo>
                  <a:lnTo>
                    <a:pt x="512141" y="451934"/>
                  </a:lnTo>
                  <a:lnTo>
                    <a:pt x="482780" y="486704"/>
                  </a:lnTo>
                  <a:lnTo>
                    <a:pt x="447566" y="515005"/>
                  </a:lnTo>
                  <a:lnTo>
                    <a:pt x="407618" y="536103"/>
                  </a:lnTo>
                  <a:lnTo>
                    <a:pt x="364054" y="549262"/>
                  </a:lnTo>
                  <a:lnTo>
                    <a:pt x="317993" y="553748"/>
                  </a:lnTo>
                  <a:lnTo>
                    <a:pt x="531898" y="553748"/>
                  </a:lnTo>
                  <a:lnTo>
                    <a:pt x="574117" y="508357"/>
                  </a:lnTo>
                  <a:lnTo>
                    <a:pt x="598478" y="470189"/>
                  </a:lnTo>
                  <a:lnTo>
                    <a:pt x="617411" y="428204"/>
                  </a:lnTo>
                  <a:lnTo>
                    <a:pt x="630334" y="382785"/>
                  </a:lnTo>
                  <a:lnTo>
                    <a:pt x="636488" y="335967"/>
                  </a:lnTo>
                  <a:lnTo>
                    <a:pt x="635762" y="289916"/>
                  </a:lnTo>
                  <a:lnTo>
                    <a:pt x="628538" y="245217"/>
                  </a:lnTo>
                  <a:lnTo>
                    <a:pt x="615200" y="202451"/>
                  </a:lnTo>
                  <a:lnTo>
                    <a:pt x="596129" y="162201"/>
                  </a:lnTo>
                  <a:lnTo>
                    <a:pt x="571710" y="125049"/>
                  </a:lnTo>
                  <a:lnTo>
                    <a:pt x="542325" y="91578"/>
                  </a:lnTo>
                  <a:lnTo>
                    <a:pt x="532046" y="82739"/>
                  </a:lnTo>
                  <a:close/>
                </a:path>
              </a:pathLst>
            </a:custGeom>
            <a:solidFill>
              <a:srgbClr val="FFFFFF"/>
            </a:solidFill>
          </p:spPr>
          <p:txBody>
            <a:bodyPr wrap="square" lIns="0" tIns="0" rIns="0" bIns="0" rtlCol="0"/>
            <a:lstStyle/>
            <a:p>
              <a:endParaRPr sz="1500"/>
            </a:p>
          </p:txBody>
        </p:sp>
        <p:sp>
          <p:nvSpPr>
            <p:cNvPr id="10" name="object 10"/>
            <p:cNvSpPr/>
            <p:nvPr/>
          </p:nvSpPr>
          <p:spPr>
            <a:xfrm>
              <a:off x="10916087" y="3563629"/>
              <a:ext cx="678815" cy="679450"/>
            </a:xfrm>
            <a:custGeom>
              <a:avLst/>
              <a:gdLst/>
              <a:ahLst/>
              <a:cxnLst/>
              <a:rect l="l" t="t" r="r" b="b"/>
              <a:pathLst>
                <a:path w="678815" h="679450">
                  <a:moveTo>
                    <a:pt x="354561" y="0"/>
                  </a:moveTo>
                  <a:lnTo>
                    <a:pt x="301497" y="1648"/>
                  </a:lnTo>
                  <a:lnTo>
                    <a:pt x="249600" y="11562"/>
                  </a:lnTo>
                  <a:lnTo>
                    <a:pt x="199669" y="29590"/>
                  </a:lnTo>
                  <a:lnTo>
                    <a:pt x="152505" y="55578"/>
                  </a:lnTo>
                  <a:lnTo>
                    <a:pt x="109942" y="88568"/>
                  </a:lnTo>
                  <a:lnTo>
                    <a:pt x="73587" y="127256"/>
                  </a:lnTo>
                  <a:lnTo>
                    <a:pt x="43899" y="170967"/>
                  </a:lnTo>
                  <a:lnTo>
                    <a:pt x="21339" y="219025"/>
                  </a:lnTo>
                  <a:lnTo>
                    <a:pt x="6367" y="270754"/>
                  </a:lnTo>
                  <a:lnTo>
                    <a:pt x="84" y="316480"/>
                  </a:lnTo>
                  <a:lnTo>
                    <a:pt x="0" y="361584"/>
                  </a:lnTo>
                  <a:lnTo>
                    <a:pt x="5796" y="405585"/>
                  </a:lnTo>
                  <a:lnTo>
                    <a:pt x="17156" y="447999"/>
                  </a:lnTo>
                  <a:lnTo>
                    <a:pt x="33764" y="488346"/>
                  </a:lnTo>
                  <a:lnTo>
                    <a:pt x="55303" y="526143"/>
                  </a:lnTo>
                  <a:lnTo>
                    <a:pt x="81455" y="560907"/>
                  </a:lnTo>
                  <a:lnTo>
                    <a:pt x="111904" y="592157"/>
                  </a:lnTo>
                  <a:lnTo>
                    <a:pt x="146334" y="619410"/>
                  </a:lnTo>
                  <a:lnTo>
                    <a:pt x="184427" y="642184"/>
                  </a:lnTo>
                  <a:lnTo>
                    <a:pt x="225867" y="659997"/>
                  </a:lnTo>
                  <a:lnTo>
                    <a:pt x="270336" y="672366"/>
                  </a:lnTo>
                  <a:lnTo>
                    <a:pt x="322139" y="679019"/>
                  </a:lnTo>
                  <a:lnTo>
                    <a:pt x="339246" y="679453"/>
                  </a:lnTo>
                  <a:lnTo>
                    <a:pt x="385993" y="676194"/>
                  </a:lnTo>
                  <a:lnTo>
                    <a:pt x="431229" y="666660"/>
                  </a:lnTo>
                  <a:lnTo>
                    <a:pt x="474398" y="651218"/>
                  </a:lnTo>
                  <a:lnTo>
                    <a:pt x="501556" y="637162"/>
                  </a:lnTo>
                  <a:lnTo>
                    <a:pt x="339234" y="637162"/>
                  </a:lnTo>
                  <a:lnTo>
                    <a:pt x="324260" y="636776"/>
                  </a:lnTo>
                  <a:lnTo>
                    <a:pt x="278896" y="630964"/>
                  </a:lnTo>
                  <a:lnTo>
                    <a:pt x="232485" y="617380"/>
                  </a:lnTo>
                  <a:lnTo>
                    <a:pt x="189973" y="597054"/>
                  </a:lnTo>
                  <a:lnTo>
                    <a:pt x="151839" y="570717"/>
                  </a:lnTo>
                  <a:lnTo>
                    <a:pt x="118563" y="539098"/>
                  </a:lnTo>
                  <a:lnTo>
                    <a:pt x="90625" y="502926"/>
                  </a:lnTo>
                  <a:lnTo>
                    <a:pt x="68503" y="462931"/>
                  </a:lnTo>
                  <a:lnTo>
                    <a:pt x="52679" y="419843"/>
                  </a:lnTo>
                  <a:lnTo>
                    <a:pt x="43630" y="374391"/>
                  </a:lnTo>
                  <a:lnTo>
                    <a:pt x="41838" y="327305"/>
                  </a:lnTo>
                  <a:lnTo>
                    <a:pt x="47781" y="279314"/>
                  </a:lnTo>
                  <a:lnTo>
                    <a:pt x="60891" y="234026"/>
                  </a:lnTo>
                  <a:lnTo>
                    <a:pt x="80643" y="191950"/>
                  </a:lnTo>
                  <a:lnTo>
                    <a:pt x="106635" y="153679"/>
                  </a:lnTo>
                  <a:lnTo>
                    <a:pt x="138466" y="119805"/>
                  </a:lnTo>
                  <a:lnTo>
                    <a:pt x="175734" y="90922"/>
                  </a:lnTo>
                  <a:lnTo>
                    <a:pt x="213818" y="69647"/>
                  </a:lnTo>
                  <a:lnTo>
                    <a:pt x="254017" y="54317"/>
                  </a:lnTo>
                  <a:lnTo>
                    <a:pt x="295777" y="45041"/>
                  </a:lnTo>
                  <a:lnTo>
                    <a:pt x="338548" y="41925"/>
                  </a:lnTo>
                  <a:lnTo>
                    <a:pt x="502678" y="41925"/>
                  </a:lnTo>
                  <a:lnTo>
                    <a:pt x="459713" y="21751"/>
                  </a:lnTo>
                  <a:lnTo>
                    <a:pt x="407991" y="6772"/>
                  </a:lnTo>
                  <a:lnTo>
                    <a:pt x="354561" y="0"/>
                  </a:lnTo>
                  <a:close/>
                </a:path>
                <a:path w="678815" h="679450">
                  <a:moveTo>
                    <a:pt x="502678" y="41925"/>
                  </a:moveTo>
                  <a:lnTo>
                    <a:pt x="338548" y="41925"/>
                  </a:lnTo>
                  <a:lnTo>
                    <a:pt x="353743" y="42314"/>
                  </a:lnTo>
                  <a:lnTo>
                    <a:pt x="368969" y="43484"/>
                  </a:lnTo>
                  <a:lnTo>
                    <a:pt x="444710" y="61302"/>
                  </a:lnTo>
                  <a:lnTo>
                    <a:pt x="486784" y="81058"/>
                  </a:lnTo>
                  <a:lnTo>
                    <a:pt x="525052" y="107052"/>
                  </a:lnTo>
                  <a:lnTo>
                    <a:pt x="558924" y="138884"/>
                  </a:lnTo>
                  <a:lnTo>
                    <a:pt x="587811" y="176152"/>
                  </a:lnTo>
                  <a:lnTo>
                    <a:pt x="610581" y="217498"/>
                  </a:lnTo>
                  <a:lnTo>
                    <a:pt x="626344" y="261160"/>
                  </a:lnTo>
                  <a:lnTo>
                    <a:pt x="635026" y="306599"/>
                  </a:lnTo>
                  <a:lnTo>
                    <a:pt x="636471" y="353059"/>
                  </a:lnTo>
                  <a:lnTo>
                    <a:pt x="630546" y="399837"/>
                  </a:lnTo>
                  <a:lnTo>
                    <a:pt x="617453" y="444963"/>
                  </a:lnTo>
                  <a:lnTo>
                    <a:pt x="597983" y="486426"/>
                  </a:lnTo>
                  <a:lnTo>
                    <a:pt x="572803" y="523785"/>
                  </a:lnTo>
                  <a:lnTo>
                    <a:pt x="542583" y="556601"/>
                  </a:lnTo>
                  <a:lnTo>
                    <a:pt x="507988" y="584434"/>
                  </a:lnTo>
                  <a:lnTo>
                    <a:pt x="469688" y="606847"/>
                  </a:lnTo>
                  <a:lnTo>
                    <a:pt x="428350" y="623398"/>
                  </a:lnTo>
                  <a:lnTo>
                    <a:pt x="384643" y="633650"/>
                  </a:lnTo>
                  <a:lnTo>
                    <a:pt x="339234" y="637162"/>
                  </a:lnTo>
                  <a:lnTo>
                    <a:pt x="501556" y="637162"/>
                  </a:lnTo>
                  <a:lnTo>
                    <a:pt x="552309" y="604070"/>
                  </a:lnTo>
                  <a:lnTo>
                    <a:pt x="585939" y="573096"/>
                  </a:lnTo>
                  <a:lnTo>
                    <a:pt x="615275" y="537676"/>
                  </a:lnTo>
                  <a:lnTo>
                    <a:pt x="639762" y="498176"/>
                  </a:lnTo>
                  <a:lnTo>
                    <a:pt x="658842" y="454961"/>
                  </a:lnTo>
                  <a:lnTo>
                    <a:pt x="671961" y="408397"/>
                  </a:lnTo>
                  <a:lnTo>
                    <a:pt x="678728" y="354977"/>
                  </a:lnTo>
                  <a:lnTo>
                    <a:pt x="677079" y="301917"/>
                  </a:lnTo>
                  <a:lnTo>
                    <a:pt x="667164" y="250018"/>
                  </a:lnTo>
                  <a:lnTo>
                    <a:pt x="649135" y="200082"/>
                  </a:lnTo>
                  <a:lnTo>
                    <a:pt x="623142" y="152911"/>
                  </a:lnTo>
                  <a:lnTo>
                    <a:pt x="590153" y="110353"/>
                  </a:lnTo>
                  <a:lnTo>
                    <a:pt x="551469" y="74001"/>
                  </a:lnTo>
                  <a:lnTo>
                    <a:pt x="507764" y="44314"/>
                  </a:lnTo>
                  <a:lnTo>
                    <a:pt x="502678" y="41925"/>
                  </a:lnTo>
                  <a:close/>
                </a:path>
                <a:path w="678815" h="679450">
                  <a:moveTo>
                    <a:pt x="345164" y="83017"/>
                  </a:moveTo>
                  <a:lnTo>
                    <a:pt x="300257" y="85921"/>
                  </a:lnTo>
                  <a:lnTo>
                    <a:pt x="257269" y="96437"/>
                  </a:lnTo>
                  <a:lnTo>
                    <a:pt x="217060" y="113998"/>
                  </a:lnTo>
                  <a:lnTo>
                    <a:pt x="180492" y="138035"/>
                  </a:lnTo>
                  <a:lnTo>
                    <a:pt x="148428" y="167982"/>
                  </a:lnTo>
                  <a:lnTo>
                    <a:pt x="121729" y="203272"/>
                  </a:lnTo>
                  <a:lnTo>
                    <a:pt x="101257" y="243336"/>
                  </a:lnTo>
                  <a:lnTo>
                    <a:pt x="87875" y="287607"/>
                  </a:lnTo>
                  <a:lnTo>
                    <a:pt x="82603" y="333556"/>
                  </a:lnTo>
                  <a:lnTo>
                    <a:pt x="85508" y="378455"/>
                  </a:lnTo>
                  <a:lnTo>
                    <a:pt x="96025" y="421441"/>
                  </a:lnTo>
                  <a:lnTo>
                    <a:pt x="113585" y="461652"/>
                  </a:lnTo>
                  <a:lnTo>
                    <a:pt x="137621" y="498224"/>
                  </a:lnTo>
                  <a:lnTo>
                    <a:pt x="167567" y="530294"/>
                  </a:lnTo>
                  <a:lnTo>
                    <a:pt x="202855" y="556998"/>
                  </a:lnTo>
                  <a:lnTo>
                    <a:pt x="242918" y="577474"/>
                  </a:lnTo>
                  <a:lnTo>
                    <a:pt x="287189" y="590858"/>
                  </a:lnTo>
                  <a:lnTo>
                    <a:pt x="326312" y="595876"/>
                  </a:lnTo>
                  <a:lnTo>
                    <a:pt x="339234" y="596204"/>
                  </a:lnTo>
                  <a:lnTo>
                    <a:pt x="389328" y="591218"/>
                  </a:lnTo>
                  <a:lnTo>
                    <a:pt x="436728" y="576807"/>
                  </a:lnTo>
                  <a:lnTo>
                    <a:pt x="480112" y="553828"/>
                  </a:lnTo>
                  <a:lnTo>
                    <a:pt x="344952" y="553828"/>
                  </a:lnTo>
                  <a:lnTo>
                    <a:pt x="295749" y="549443"/>
                  </a:lnTo>
                  <a:lnTo>
                    <a:pt x="248834" y="533952"/>
                  </a:lnTo>
                  <a:lnTo>
                    <a:pt x="207953" y="509010"/>
                  </a:lnTo>
                  <a:lnTo>
                    <a:pt x="174112" y="476149"/>
                  </a:lnTo>
                  <a:lnTo>
                    <a:pt x="148318" y="436902"/>
                  </a:lnTo>
                  <a:lnTo>
                    <a:pt x="131578" y="392801"/>
                  </a:lnTo>
                  <a:lnTo>
                    <a:pt x="124900" y="345378"/>
                  </a:lnTo>
                  <a:lnTo>
                    <a:pt x="129290" y="296167"/>
                  </a:lnTo>
                  <a:lnTo>
                    <a:pt x="145186" y="248386"/>
                  </a:lnTo>
                  <a:lnTo>
                    <a:pt x="170876" y="206899"/>
                  </a:lnTo>
                  <a:lnTo>
                    <a:pt x="204736" y="172774"/>
                  </a:lnTo>
                  <a:lnTo>
                    <a:pt x="245141" y="147076"/>
                  </a:lnTo>
                  <a:lnTo>
                    <a:pt x="290468" y="130875"/>
                  </a:lnTo>
                  <a:lnTo>
                    <a:pt x="339094" y="125237"/>
                  </a:lnTo>
                  <a:lnTo>
                    <a:pt x="479536" y="125237"/>
                  </a:lnTo>
                  <a:lnTo>
                    <a:pt x="475460" y="122153"/>
                  </a:lnTo>
                  <a:lnTo>
                    <a:pt x="435397" y="101677"/>
                  </a:lnTo>
                  <a:lnTo>
                    <a:pt x="391126" y="88293"/>
                  </a:lnTo>
                  <a:lnTo>
                    <a:pt x="345164" y="83017"/>
                  </a:lnTo>
                  <a:close/>
                </a:path>
                <a:path w="678815" h="679450">
                  <a:moveTo>
                    <a:pt x="479536" y="125237"/>
                  </a:moveTo>
                  <a:lnTo>
                    <a:pt x="339094" y="125237"/>
                  </a:lnTo>
                  <a:lnTo>
                    <a:pt x="349885" y="125511"/>
                  </a:lnTo>
                  <a:lnTo>
                    <a:pt x="360738" y="126339"/>
                  </a:lnTo>
                  <a:lnTo>
                    <a:pt x="429468" y="145199"/>
                  </a:lnTo>
                  <a:lnTo>
                    <a:pt x="470351" y="170140"/>
                  </a:lnTo>
                  <a:lnTo>
                    <a:pt x="504195" y="203000"/>
                  </a:lnTo>
                  <a:lnTo>
                    <a:pt x="529992" y="242246"/>
                  </a:lnTo>
                  <a:lnTo>
                    <a:pt x="546734" y="286345"/>
                  </a:lnTo>
                  <a:lnTo>
                    <a:pt x="553414" y="333764"/>
                  </a:lnTo>
                  <a:lnTo>
                    <a:pt x="549025" y="382971"/>
                  </a:lnTo>
                  <a:lnTo>
                    <a:pt x="533533" y="429886"/>
                  </a:lnTo>
                  <a:lnTo>
                    <a:pt x="508588" y="470767"/>
                  </a:lnTo>
                  <a:lnTo>
                    <a:pt x="475723" y="504609"/>
                  </a:lnTo>
                  <a:lnTo>
                    <a:pt x="436473" y="530404"/>
                  </a:lnTo>
                  <a:lnTo>
                    <a:pt x="392372" y="547146"/>
                  </a:lnTo>
                  <a:lnTo>
                    <a:pt x="344952" y="553828"/>
                  </a:lnTo>
                  <a:lnTo>
                    <a:pt x="480112" y="553828"/>
                  </a:lnTo>
                  <a:lnTo>
                    <a:pt x="518547" y="522930"/>
                  </a:lnTo>
                  <a:lnTo>
                    <a:pt x="550515" y="485072"/>
                  </a:lnTo>
                  <a:lnTo>
                    <a:pt x="574887" y="441009"/>
                  </a:lnTo>
                  <a:lnTo>
                    <a:pt x="590440" y="391544"/>
                  </a:lnTo>
                  <a:lnTo>
                    <a:pt x="595712" y="345595"/>
                  </a:lnTo>
                  <a:lnTo>
                    <a:pt x="592806" y="300696"/>
                  </a:lnTo>
                  <a:lnTo>
                    <a:pt x="582290" y="257709"/>
                  </a:lnTo>
                  <a:lnTo>
                    <a:pt x="564694" y="217443"/>
                  </a:lnTo>
                  <a:lnTo>
                    <a:pt x="540693" y="180927"/>
                  </a:lnTo>
                  <a:lnTo>
                    <a:pt x="510748" y="148857"/>
                  </a:lnTo>
                  <a:lnTo>
                    <a:pt x="479536" y="125237"/>
                  </a:lnTo>
                  <a:close/>
                </a:path>
              </a:pathLst>
            </a:custGeom>
            <a:solidFill>
              <a:srgbClr val="506444"/>
            </a:solidFill>
          </p:spPr>
          <p:txBody>
            <a:bodyPr wrap="square" lIns="0" tIns="0" rIns="0" bIns="0" rtlCol="0"/>
            <a:lstStyle/>
            <a:p>
              <a:endParaRPr sz="1500"/>
            </a:p>
          </p:txBody>
        </p:sp>
        <p:sp>
          <p:nvSpPr>
            <p:cNvPr id="11" name="object 11"/>
            <p:cNvSpPr/>
            <p:nvPr/>
          </p:nvSpPr>
          <p:spPr>
            <a:xfrm>
              <a:off x="8068881" y="3289299"/>
              <a:ext cx="776605" cy="965200"/>
            </a:xfrm>
            <a:custGeom>
              <a:avLst/>
              <a:gdLst/>
              <a:ahLst/>
              <a:cxnLst/>
              <a:rect l="l" t="t" r="r" b="b"/>
              <a:pathLst>
                <a:path w="776604" h="965200">
                  <a:moveTo>
                    <a:pt x="776478" y="0"/>
                  </a:moveTo>
                  <a:lnTo>
                    <a:pt x="750912" y="0"/>
                  </a:lnTo>
                  <a:lnTo>
                    <a:pt x="750912" y="25400"/>
                  </a:lnTo>
                  <a:lnTo>
                    <a:pt x="750912" y="939800"/>
                  </a:lnTo>
                  <a:lnTo>
                    <a:pt x="25577" y="939800"/>
                  </a:lnTo>
                  <a:lnTo>
                    <a:pt x="25577" y="25400"/>
                  </a:lnTo>
                  <a:lnTo>
                    <a:pt x="750912" y="25400"/>
                  </a:lnTo>
                  <a:lnTo>
                    <a:pt x="750912" y="0"/>
                  </a:lnTo>
                  <a:lnTo>
                    <a:pt x="0" y="0"/>
                  </a:lnTo>
                  <a:lnTo>
                    <a:pt x="0" y="25400"/>
                  </a:lnTo>
                  <a:lnTo>
                    <a:pt x="0" y="939800"/>
                  </a:lnTo>
                  <a:lnTo>
                    <a:pt x="0" y="965200"/>
                  </a:lnTo>
                  <a:lnTo>
                    <a:pt x="776478" y="965200"/>
                  </a:lnTo>
                  <a:lnTo>
                    <a:pt x="776478" y="939990"/>
                  </a:lnTo>
                  <a:lnTo>
                    <a:pt x="776478" y="939800"/>
                  </a:lnTo>
                  <a:lnTo>
                    <a:pt x="776478" y="25400"/>
                  </a:lnTo>
                  <a:lnTo>
                    <a:pt x="776478" y="25222"/>
                  </a:lnTo>
                  <a:lnTo>
                    <a:pt x="776478" y="0"/>
                  </a:lnTo>
                  <a:close/>
                </a:path>
              </a:pathLst>
            </a:custGeom>
            <a:solidFill>
              <a:srgbClr val="506444"/>
            </a:solidFill>
          </p:spPr>
          <p:txBody>
            <a:bodyPr wrap="square" lIns="0" tIns="0" rIns="0" bIns="0" rtlCol="0"/>
            <a:lstStyle/>
            <a:p>
              <a:endParaRPr sz="1500"/>
            </a:p>
          </p:txBody>
        </p:sp>
        <p:sp>
          <p:nvSpPr>
            <p:cNvPr id="12" name="object 12"/>
            <p:cNvSpPr/>
            <p:nvPr/>
          </p:nvSpPr>
          <p:spPr>
            <a:xfrm>
              <a:off x="8068881" y="3288830"/>
              <a:ext cx="776605" cy="966469"/>
            </a:xfrm>
            <a:custGeom>
              <a:avLst/>
              <a:gdLst/>
              <a:ahLst/>
              <a:cxnLst/>
              <a:rect l="l" t="t" r="r" b="b"/>
              <a:pathLst>
                <a:path w="776604" h="966470">
                  <a:moveTo>
                    <a:pt x="776477" y="966152"/>
                  </a:moveTo>
                  <a:lnTo>
                    <a:pt x="0" y="966152"/>
                  </a:lnTo>
                  <a:lnTo>
                    <a:pt x="0" y="0"/>
                  </a:lnTo>
                  <a:lnTo>
                    <a:pt x="776477" y="0"/>
                  </a:lnTo>
                  <a:lnTo>
                    <a:pt x="776477" y="966152"/>
                  </a:lnTo>
                  <a:close/>
                </a:path>
                <a:path w="776604" h="966470">
                  <a:moveTo>
                    <a:pt x="25577" y="940460"/>
                  </a:moveTo>
                  <a:lnTo>
                    <a:pt x="750912" y="940460"/>
                  </a:lnTo>
                  <a:lnTo>
                    <a:pt x="750912" y="25692"/>
                  </a:lnTo>
                  <a:lnTo>
                    <a:pt x="25577" y="25692"/>
                  </a:lnTo>
                  <a:lnTo>
                    <a:pt x="25577" y="940460"/>
                  </a:lnTo>
                  <a:close/>
                </a:path>
              </a:pathLst>
            </a:custGeom>
            <a:ln w="38100">
              <a:solidFill>
                <a:srgbClr val="506444"/>
              </a:solidFill>
            </a:ln>
          </p:spPr>
          <p:txBody>
            <a:bodyPr wrap="square" lIns="0" tIns="0" rIns="0" bIns="0" rtlCol="0"/>
            <a:lstStyle/>
            <a:p>
              <a:endParaRPr sz="1500"/>
            </a:p>
          </p:txBody>
        </p:sp>
        <p:sp>
          <p:nvSpPr>
            <p:cNvPr id="13" name="object 13"/>
            <p:cNvSpPr/>
            <p:nvPr/>
          </p:nvSpPr>
          <p:spPr>
            <a:xfrm>
              <a:off x="7855400" y="3041122"/>
              <a:ext cx="1206500" cy="1473200"/>
            </a:xfrm>
            <a:custGeom>
              <a:avLst/>
              <a:gdLst/>
              <a:ahLst/>
              <a:cxnLst/>
              <a:rect l="l" t="t" r="r" b="b"/>
              <a:pathLst>
                <a:path w="1206500" h="1473200">
                  <a:moveTo>
                    <a:pt x="39268" y="1358900"/>
                  </a:moveTo>
                  <a:lnTo>
                    <a:pt x="6844" y="1358900"/>
                  </a:lnTo>
                  <a:lnTo>
                    <a:pt x="6384" y="1371600"/>
                  </a:lnTo>
                  <a:lnTo>
                    <a:pt x="5635" y="1384300"/>
                  </a:lnTo>
                  <a:lnTo>
                    <a:pt x="8199" y="1409700"/>
                  </a:lnTo>
                  <a:lnTo>
                    <a:pt x="16495" y="1422400"/>
                  </a:lnTo>
                  <a:lnTo>
                    <a:pt x="32940" y="1447800"/>
                  </a:lnTo>
                  <a:lnTo>
                    <a:pt x="49784" y="1460500"/>
                  </a:lnTo>
                  <a:lnTo>
                    <a:pt x="64893" y="1473200"/>
                  </a:lnTo>
                  <a:lnTo>
                    <a:pt x="154379" y="1473200"/>
                  </a:lnTo>
                  <a:lnTo>
                    <a:pt x="165441" y="1460500"/>
                  </a:lnTo>
                  <a:lnTo>
                    <a:pt x="181965" y="1460500"/>
                  </a:lnTo>
                  <a:lnTo>
                    <a:pt x="189620" y="1447800"/>
                  </a:lnTo>
                  <a:lnTo>
                    <a:pt x="74356" y="1447800"/>
                  </a:lnTo>
                  <a:lnTo>
                    <a:pt x="67269" y="1435100"/>
                  </a:lnTo>
                  <a:lnTo>
                    <a:pt x="58289" y="1422400"/>
                  </a:lnTo>
                  <a:lnTo>
                    <a:pt x="45855" y="1409700"/>
                  </a:lnTo>
                  <a:lnTo>
                    <a:pt x="39755" y="1397000"/>
                  </a:lnTo>
                  <a:lnTo>
                    <a:pt x="38049" y="1384300"/>
                  </a:lnTo>
                  <a:lnTo>
                    <a:pt x="38795" y="1371600"/>
                  </a:lnTo>
                  <a:lnTo>
                    <a:pt x="39268" y="1358900"/>
                  </a:lnTo>
                  <a:close/>
                </a:path>
                <a:path w="1206500" h="1473200">
                  <a:moveTo>
                    <a:pt x="339506" y="1460500"/>
                  </a:moveTo>
                  <a:lnTo>
                    <a:pt x="254936" y="1460500"/>
                  </a:lnTo>
                  <a:lnTo>
                    <a:pt x="266001" y="1473200"/>
                  </a:lnTo>
                  <a:lnTo>
                    <a:pt x="328442" y="1473200"/>
                  </a:lnTo>
                  <a:lnTo>
                    <a:pt x="339506" y="1460500"/>
                  </a:lnTo>
                  <a:close/>
                </a:path>
                <a:path w="1206500" h="1473200">
                  <a:moveTo>
                    <a:pt x="513554" y="1460500"/>
                  </a:moveTo>
                  <a:lnTo>
                    <a:pt x="428988" y="1460500"/>
                  </a:lnTo>
                  <a:lnTo>
                    <a:pt x="440048" y="1473200"/>
                  </a:lnTo>
                  <a:lnTo>
                    <a:pt x="502492" y="1473200"/>
                  </a:lnTo>
                  <a:lnTo>
                    <a:pt x="513554" y="1460500"/>
                  </a:lnTo>
                  <a:close/>
                </a:path>
                <a:path w="1206500" h="1473200">
                  <a:moveTo>
                    <a:pt x="687589" y="1460500"/>
                  </a:moveTo>
                  <a:lnTo>
                    <a:pt x="603030" y="1460500"/>
                  </a:lnTo>
                  <a:lnTo>
                    <a:pt x="614094" y="1473200"/>
                  </a:lnTo>
                  <a:lnTo>
                    <a:pt x="676529" y="1473200"/>
                  </a:lnTo>
                  <a:lnTo>
                    <a:pt x="687589" y="1460500"/>
                  </a:lnTo>
                  <a:close/>
                </a:path>
                <a:path w="1206500" h="1473200">
                  <a:moveTo>
                    <a:pt x="861604" y="1460500"/>
                  </a:moveTo>
                  <a:lnTo>
                    <a:pt x="777049" y="1460500"/>
                  </a:lnTo>
                  <a:lnTo>
                    <a:pt x="788106" y="1473200"/>
                  </a:lnTo>
                  <a:lnTo>
                    <a:pt x="850544" y="1473200"/>
                  </a:lnTo>
                  <a:lnTo>
                    <a:pt x="861604" y="1460500"/>
                  </a:lnTo>
                  <a:close/>
                </a:path>
                <a:path w="1206500" h="1473200">
                  <a:moveTo>
                    <a:pt x="1035625" y="1460500"/>
                  </a:moveTo>
                  <a:lnTo>
                    <a:pt x="951072" y="1460500"/>
                  </a:lnTo>
                  <a:lnTo>
                    <a:pt x="962132" y="1473200"/>
                  </a:lnTo>
                  <a:lnTo>
                    <a:pt x="1024562" y="1473200"/>
                  </a:lnTo>
                  <a:lnTo>
                    <a:pt x="1035625" y="1460500"/>
                  </a:lnTo>
                  <a:close/>
                </a:path>
                <a:path w="1206500" h="1473200">
                  <a:moveTo>
                    <a:pt x="1138589" y="0"/>
                  </a:moveTo>
                  <a:lnTo>
                    <a:pt x="1049108" y="0"/>
                  </a:lnTo>
                  <a:lnTo>
                    <a:pt x="1038044" y="12700"/>
                  </a:lnTo>
                  <a:lnTo>
                    <a:pt x="1028874" y="12700"/>
                  </a:lnTo>
                  <a:lnTo>
                    <a:pt x="1021519" y="25400"/>
                  </a:lnTo>
                  <a:lnTo>
                    <a:pt x="1121310" y="25400"/>
                  </a:lnTo>
                  <a:lnTo>
                    <a:pt x="1129137" y="38100"/>
                  </a:lnTo>
                  <a:lnTo>
                    <a:pt x="1136226" y="38100"/>
                  </a:lnTo>
                  <a:lnTo>
                    <a:pt x="1145206" y="50800"/>
                  </a:lnTo>
                  <a:lnTo>
                    <a:pt x="1157639" y="63500"/>
                  </a:lnTo>
                  <a:lnTo>
                    <a:pt x="1163735" y="76200"/>
                  </a:lnTo>
                  <a:lnTo>
                    <a:pt x="1165441" y="88900"/>
                  </a:lnTo>
                  <a:lnTo>
                    <a:pt x="1164701" y="101600"/>
                  </a:lnTo>
                  <a:lnTo>
                    <a:pt x="1164222" y="114300"/>
                  </a:lnTo>
                  <a:lnTo>
                    <a:pt x="1163775" y="114300"/>
                  </a:lnTo>
                  <a:lnTo>
                    <a:pt x="1163445" y="127000"/>
                  </a:lnTo>
                  <a:lnTo>
                    <a:pt x="1163316" y="139700"/>
                  </a:lnTo>
                  <a:lnTo>
                    <a:pt x="1162446" y="152400"/>
                  </a:lnTo>
                  <a:lnTo>
                    <a:pt x="1160100" y="165100"/>
                  </a:lnTo>
                  <a:lnTo>
                    <a:pt x="1156673" y="177800"/>
                  </a:lnTo>
                  <a:lnTo>
                    <a:pt x="1147737" y="203200"/>
                  </a:lnTo>
                  <a:lnTo>
                    <a:pt x="1143357" y="215900"/>
                  </a:lnTo>
                  <a:lnTo>
                    <a:pt x="1140174" y="228600"/>
                  </a:lnTo>
                  <a:lnTo>
                    <a:pt x="1138945" y="241300"/>
                  </a:lnTo>
                  <a:lnTo>
                    <a:pt x="1140174" y="266700"/>
                  </a:lnTo>
                  <a:lnTo>
                    <a:pt x="1143357" y="279400"/>
                  </a:lnTo>
                  <a:lnTo>
                    <a:pt x="1147737" y="292100"/>
                  </a:lnTo>
                  <a:lnTo>
                    <a:pt x="1156673" y="317500"/>
                  </a:lnTo>
                  <a:lnTo>
                    <a:pt x="1160100" y="330200"/>
                  </a:lnTo>
                  <a:lnTo>
                    <a:pt x="1162446" y="342900"/>
                  </a:lnTo>
                  <a:lnTo>
                    <a:pt x="1163316" y="355600"/>
                  </a:lnTo>
                  <a:lnTo>
                    <a:pt x="1162446" y="368300"/>
                  </a:lnTo>
                  <a:lnTo>
                    <a:pt x="1160100" y="381000"/>
                  </a:lnTo>
                  <a:lnTo>
                    <a:pt x="1156673" y="393700"/>
                  </a:lnTo>
                  <a:lnTo>
                    <a:pt x="1147737" y="419100"/>
                  </a:lnTo>
                  <a:lnTo>
                    <a:pt x="1143357" y="431800"/>
                  </a:lnTo>
                  <a:lnTo>
                    <a:pt x="1140174" y="444500"/>
                  </a:lnTo>
                  <a:lnTo>
                    <a:pt x="1138945" y="469900"/>
                  </a:lnTo>
                  <a:lnTo>
                    <a:pt x="1140174" y="482600"/>
                  </a:lnTo>
                  <a:lnTo>
                    <a:pt x="1143357" y="508000"/>
                  </a:lnTo>
                  <a:lnTo>
                    <a:pt x="1147737" y="520700"/>
                  </a:lnTo>
                  <a:lnTo>
                    <a:pt x="1156673" y="533400"/>
                  </a:lnTo>
                  <a:lnTo>
                    <a:pt x="1160100" y="546100"/>
                  </a:lnTo>
                  <a:lnTo>
                    <a:pt x="1162446" y="558800"/>
                  </a:lnTo>
                  <a:lnTo>
                    <a:pt x="1163316" y="571500"/>
                  </a:lnTo>
                  <a:lnTo>
                    <a:pt x="1162446" y="584200"/>
                  </a:lnTo>
                  <a:lnTo>
                    <a:pt x="1160100" y="596900"/>
                  </a:lnTo>
                  <a:lnTo>
                    <a:pt x="1156673" y="609600"/>
                  </a:lnTo>
                  <a:lnTo>
                    <a:pt x="1147737" y="635000"/>
                  </a:lnTo>
                  <a:lnTo>
                    <a:pt x="1143357" y="647700"/>
                  </a:lnTo>
                  <a:lnTo>
                    <a:pt x="1140174" y="660400"/>
                  </a:lnTo>
                  <a:lnTo>
                    <a:pt x="1138945" y="685800"/>
                  </a:lnTo>
                  <a:lnTo>
                    <a:pt x="1140174" y="698500"/>
                  </a:lnTo>
                  <a:lnTo>
                    <a:pt x="1143357" y="723900"/>
                  </a:lnTo>
                  <a:lnTo>
                    <a:pt x="1147737" y="736600"/>
                  </a:lnTo>
                  <a:lnTo>
                    <a:pt x="1156673" y="749300"/>
                  </a:lnTo>
                  <a:lnTo>
                    <a:pt x="1160100" y="762000"/>
                  </a:lnTo>
                  <a:lnTo>
                    <a:pt x="1162446" y="774700"/>
                  </a:lnTo>
                  <a:lnTo>
                    <a:pt x="1163316" y="787400"/>
                  </a:lnTo>
                  <a:lnTo>
                    <a:pt x="1162446" y="812800"/>
                  </a:lnTo>
                  <a:lnTo>
                    <a:pt x="1160100" y="825500"/>
                  </a:lnTo>
                  <a:lnTo>
                    <a:pt x="1156673" y="825500"/>
                  </a:lnTo>
                  <a:lnTo>
                    <a:pt x="1147737" y="850900"/>
                  </a:lnTo>
                  <a:lnTo>
                    <a:pt x="1143357" y="863600"/>
                  </a:lnTo>
                  <a:lnTo>
                    <a:pt x="1140174" y="876300"/>
                  </a:lnTo>
                  <a:lnTo>
                    <a:pt x="1138945" y="901700"/>
                  </a:lnTo>
                  <a:lnTo>
                    <a:pt x="1140174" y="914400"/>
                  </a:lnTo>
                  <a:lnTo>
                    <a:pt x="1143357" y="939800"/>
                  </a:lnTo>
                  <a:lnTo>
                    <a:pt x="1147737" y="952500"/>
                  </a:lnTo>
                  <a:lnTo>
                    <a:pt x="1156673" y="965200"/>
                  </a:lnTo>
                  <a:lnTo>
                    <a:pt x="1160100" y="977900"/>
                  </a:lnTo>
                  <a:lnTo>
                    <a:pt x="1162446" y="990600"/>
                  </a:lnTo>
                  <a:lnTo>
                    <a:pt x="1163316" y="1003300"/>
                  </a:lnTo>
                  <a:lnTo>
                    <a:pt x="1162446" y="1028700"/>
                  </a:lnTo>
                  <a:lnTo>
                    <a:pt x="1160100" y="1041400"/>
                  </a:lnTo>
                  <a:lnTo>
                    <a:pt x="1156673" y="1041400"/>
                  </a:lnTo>
                  <a:lnTo>
                    <a:pt x="1147737" y="1066800"/>
                  </a:lnTo>
                  <a:lnTo>
                    <a:pt x="1143357" y="1079500"/>
                  </a:lnTo>
                  <a:lnTo>
                    <a:pt x="1140174" y="1092200"/>
                  </a:lnTo>
                  <a:lnTo>
                    <a:pt x="1138945" y="1117600"/>
                  </a:lnTo>
                  <a:lnTo>
                    <a:pt x="1140174" y="1143000"/>
                  </a:lnTo>
                  <a:lnTo>
                    <a:pt x="1143357" y="1155700"/>
                  </a:lnTo>
                  <a:lnTo>
                    <a:pt x="1147737" y="1168400"/>
                  </a:lnTo>
                  <a:lnTo>
                    <a:pt x="1156673" y="1193800"/>
                  </a:lnTo>
                  <a:lnTo>
                    <a:pt x="1160100" y="1193800"/>
                  </a:lnTo>
                  <a:lnTo>
                    <a:pt x="1162446" y="1206500"/>
                  </a:lnTo>
                  <a:lnTo>
                    <a:pt x="1163316" y="1231900"/>
                  </a:lnTo>
                  <a:lnTo>
                    <a:pt x="1162237" y="1244600"/>
                  </a:lnTo>
                  <a:lnTo>
                    <a:pt x="1159365" y="1257300"/>
                  </a:lnTo>
                  <a:lnTo>
                    <a:pt x="1155253" y="1257300"/>
                  </a:lnTo>
                  <a:lnTo>
                    <a:pt x="1150451" y="1270000"/>
                  </a:lnTo>
                  <a:lnTo>
                    <a:pt x="1143863" y="1282700"/>
                  </a:lnTo>
                  <a:lnTo>
                    <a:pt x="1138656" y="1295400"/>
                  </a:lnTo>
                  <a:lnTo>
                    <a:pt x="1136664" y="1320800"/>
                  </a:lnTo>
                  <a:lnTo>
                    <a:pt x="1139720" y="1346200"/>
                  </a:lnTo>
                  <a:lnTo>
                    <a:pt x="1144757" y="1358900"/>
                  </a:lnTo>
                  <a:lnTo>
                    <a:pt x="1150723" y="1371600"/>
                  </a:lnTo>
                  <a:lnTo>
                    <a:pt x="1157067" y="1384300"/>
                  </a:lnTo>
                  <a:lnTo>
                    <a:pt x="1163240" y="1397000"/>
                  </a:lnTo>
                  <a:lnTo>
                    <a:pt x="1170506" y="1409700"/>
                  </a:lnTo>
                  <a:lnTo>
                    <a:pt x="1173638" y="1422400"/>
                  </a:lnTo>
                  <a:lnTo>
                    <a:pt x="1171813" y="1435100"/>
                  </a:lnTo>
                  <a:lnTo>
                    <a:pt x="1164205" y="1447800"/>
                  </a:lnTo>
                  <a:lnTo>
                    <a:pt x="1100172" y="1447800"/>
                  </a:lnTo>
                  <a:lnTo>
                    <a:pt x="1109617" y="1460500"/>
                  </a:lnTo>
                  <a:lnTo>
                    <a:pt x="1127390" y="1473200"/>
                  </a:lnTo>
                  <a:lnTo>
                    <a:pt x="1181715" y="1473200"/>
                  </a:lnTo>
                  <a:lnTo>
                    <a:pt x="1189555" y="1460500"/>
                  </a:lnTo>
                  <a:lnTo>
                    <a:pt x="1203599" y="1435100"/>
                  </a:lnTo>
                  <a:lnTo>
                    <a:pt x="1205942" y="1422400"/>
                  </a:lnTo>
                  <a:lnTo>
                    <a:pt x="1200540" y="1397000"/>
                  </a:lnTo>
                  <a:lnTo>
                    <a:pt x="1191345" y="1384300"/>
                  </a:lnTo>
                  <a:lnTo>
                    <a:pt x="1185862" y="1371600"/>
                  </a:lnTo>
                  <a:lnTo>
                    <a:pt x="1180426" y="1358900"/>
                  </a:lnTo>
                  <a:lnTo>
                    <a:pt x="1175443" y="1346200"/>
                  </a:lnTo>
                  <a:lnTo>
                    <a:pt x="1171317" y="1333500"/>
                  </a:lnTo>
                  <a:lnTo>
                    <a:pt x="1169143" y="1320800"/>
                  </a:lnTo>
                  <a:lnTo>
                    <a:pt x="1170217" y="1308100"/>
                  </a:lnTo>
                  <a:lnTo>
                    <a:pt x="1173794" y="1295400"/>
                  </a:lnTo>
                  <a:lnTo>
                    <a:pt x="1179128" y="1282700"/>
                  </a:lnTo>
                  <a:lnTo>
                    <a:pt x="1184868" y="1270000"/>
                  </a:lnTo>
                  <a:lnTo>
                    <a:pt x="1190251" y="1257300"/>
                  </a:lnTo>
                  <a:lnTo>
                    <a:pt x="1194242" y="1244600"/>
                  </a:lnTo>
                  <a:lnTo>
                    <a:pt x="1195803" y="1231900"/>
                  </a:lnTo>
                  <a:lnTo>
                    <a:pt x="1194574" y="1206500"/>
                  </a:lnTo>
                  <a:lnTo>
                    <a:pt x="1191391" y="1193800"/>
                  </a:lnTo>
                  <a:lnTo>
                    <a:pt x="1187011" y="1181100"/>
                  </a:lnTo>
                  <a:lnTo>
                    <a:pt x="1178075" y="1155700"/>
                  </a:lnTo>
                  <a:lnTo>
                    <a:pt x="1174648" y="1143000"/>
                  </a:lnTo>
                  <a:lnTo>
                    <a:pt x="1172302" y="1130300"/>
                  </a:lnTo>
                  <a:lnTo>
                    <a:pt x="1171432" y="1117600"/>
                  </a:lnTo>
                  <a:lnTo>
                    <a:pt x="1172302" y="1104900"/>
                  </a:lnTo>
                  <a:lnTo>
                    <a:pt x="1174648" y="1092200"/>
                  </a:lnTo>
                  <a:lnTo>
                    <a:pt x="1178075" y="1079500"/>
                  </a:lnTo>
                  <a:lnTo>
                    <a:pt x="1187011" y="1054100"/>
                  </a:lnTo>
                  <a:lnTo>
                    <a:pt x="1191391" y="1041400"/>
                  </a:lnTo>
                  <a:lnTo>
                    <a:pt x="1194574" y="1028700"/>
                  </a:lnTo>
                  <a:lnTo>
                    <a:pt x="1195803" y="1003300"/>
                  </a:lnTo>
                  <a:lnTo>
                    <a:pt x="1194574" y="990600"/>
                  </a:lnTo>
                  <a:lnTo>
                    <a:pt x="1191391" y="977900"/>
                  </a:lnTo>
                  <a:lnTo>
                    <a:pt x="1187011" y="965200"/>
                  </a:lnTo>
                  <a:lnTo>
                    <a:pt x="1178075" y="939800"/>
                  </a:lnTo>
                  <a:lnTo>
                    <a:pt x="1174648" y="927100"/>
                  </a:lnTo>
                  <a:lnTo>
                    <a:pt x="1172302" y="914400"/>
                  </a:lnTo>
                  <a:lnTo>
                    <a:pt x="1171432" y="901700"/>
                  </a:lnTo>
                  <a:lnTo>
                    <a:pt x="1172302" y="889000"/>
                  </a:lnTo>
                  <a:lnTo>
                    <a:pt x="1174648" y="876300"/>
                  </a:lnTo>
                  <a:lnTo>
                    <a:pt x="1178075" y="863600"/>
                  </a:lnTo>
                  <a:lnTo>
                    <a:pt x="1187011" y="838200"/>
                  </a:lnTo>
                  <a:lnTo>
                    <a:pt x="1191391" y="825500"/>
                  </a:lnTo>
                  <a:lnTo>
                    <a:pt x="1194574" y="812800"/>
                  </a:lnTo>
                  <a:lnTo>
                    <a:pt x="1195803" y="787400"/>
                  </a:lnTo>
                  <a:lnTo>
                    <a:pt x="1194574" y="774700"/>
                  </a:lnTo>
                  <a:lnTo>
                    <a:pt x="1191391" y="749300"/>
                  </a:lnTo>
                  <a:lnTo>
                    <a:pt x="1187011" y="736600"/>
                  </a:lnTo>
                  <a:lnTo>
                    <a:pt x="1178075" y="723900"/>
                  </a:lnTo>
                  <a:lnTo>
                    <a:pt x="1174648" y="711200"/>
                  </a:lnTo>
                  <a:lnTo>
                    <a:pt x="1172302" y="698500"/>
                  </a:lnTo>
                  <a:lnTo>
                    <a:pt x="1171432" y="685800"/>
                  </a:lnTo>
                  <a:lnTo>
                    <a:pt x="1172302" y="673100"/>
                  </a:lnTo>
                  <a:lnTo>
                    <a:pt x="1174648" y="660400"/>
                  </a:lnTo>
                  <a:lnTo>
                    <a:pt x="1178075" y="647700"/>
                  </a:lnTo>
                  <a:lnTo>
                    <a:pt x="1187011" y="622300"/>
                  </a:lnTo>
                  <a:lnTo>
                    <a:pt x="1191391" y="609600"/>
                  </a:lnTo>
                  <a:lnTo>
                    <a:pt x="1194574" y="596900"/>
                  </a:lnTo>
                  <a:lnTo>
                    <a:pt x="1195803" y="571500"/>
                  </a:lnTo>
                  <a:lnTo>
                    <a:pt x="1194574" y="558800"/>
                  </a:lnTo>
                  <a:lnTo>
                    <a:pt x="1191391" y="533400"/>
                  </a:lnTo>
                  <a:lnTo>
                    <a:pt x="1187011" y="520700"/>
                  </a:lnTo>
                  <a:lnTo>
                    <a:pt x="1178075" y="508000"/>
                  </a:lnTo>
                  <a:lnTo>
                    <a:pt x="1174648" y="495300"/>
                  </a:lnTo>
                  <a:lnTo>
                    <a:pt x="1172302" y="482600"/>
                  </a:lnTo>
                  <a:lnTo>
                    <a:pt x="1171432" y="469900"/>
                  </a:lnTo>
                  <a:lnTo>
                    <a:pt x="1172302" y="444500"/>
                  </a:lnTo>
                  <a:lnTo>
                    <a:pt x="1174648" y="431800"/>
                  </a:lnTo>
                  <a:lnTo>
                    <a:pt x="1178075" y="431800"/>
                  </a:lnTo>
                  <a:lnTo>
                    <a:pt x="1187011" y="406400"/>
                  </a:lnTo>
                  <a:lnTo>
                    <a:pt x="1191391" y="393700"/>
                  </a:lnTo>
                  <a:lnTo>
                    <a:pt x="1194574" y="381000"/>
                  </a:lnTo>
                  <a:lnTo>
                    <a:pt x="1195803" y="355600"/>
                  </a:lnTo>
                  <a:lnTo>
                    <a:pt x="1194574" y="330200"/>
                  </a:lnTo>
                  <a:lnTo>
                    <a:pt x="1191391" y="317500"/>
                  </a:lnTo>
                  <a:lnTo>
                    <a:pt x="1187011" y="304800"/>
                  </a:lnTo>
                  <a:lnTo>
                    <a:pt x="1178075" y="279400"/>
                  </a:lnTo>
                  <a:lnTo>
                    <a:pt x="1174648" y="279400"/>
                  </a:lnTo>
                  <a:lnTo>
                    <a:pt x="1172302" y="266700"/>
                  </a:lnTo>
                  <a:lnTo>
                    <a:pt x="1171432" y="241300"/>
                  </a:lnTo>
                  <a:lnTo>
                    <a:pt x="1172302" y="228600"/>
                  </a:lnTo>
                  <a:lnTo>
                    <a:pt x="1174648" y="215900"/>
                  </a:lnTo>
                  <a:lnTo>
                    <a:pt x="1178075" y="203200"/>
                  </a:lnTo>
                  <a:lnTo>
                    <a:pt x="1187011" y="190500"/>
                  </a:lnTo>
                  <a:lnTo>
                    <a:pt x="1191391" y="177800"/>
                  </a:lnTo>
                  <a:lnTo>
                    <a:pt x="1194574" y="165100"/>
                  </a:lnTo>
                  <a:lnTo>
                    <a:pt x="1195803" y="139700"/>
                  </a:lnTo>
                  <a:lnTo>
                    <a:pt x="1195920" y="127000"/>
                  </a:lnTo>
                  <a:lnTo>
                    <a:pt x="1196222" y="127000"/>
                  </a:lnTo>
                  <a:lnTo>
                    <a:pt x="1196639" y="114300"/>
                  </a:lnTo>
                  <a:lnTo>
                    <a:pt x="1197098" y="101600"/>
                  </a:lnTo>
                  <a:lnTo>
                    <a:pt x="1197848" y="88900"/>
                  </a:lnTo>
                  <a:lnTo>
                    <a:pt x="1195284" y="63500"/>
                  </a:lnTo>
                  <a:lnTo>
                    <a:pt x="1186988" y="50800"/>
                  </a:lnTo>
                  <a:lnTo>
                    <a:pt x="1170543" y="25400"/>
                  </a:lnTo>
                  <a:lnTo>
                    <a:pt x="1153699" y="12700"/>
                  </a:lnTo>
                  <a:lnTo>
                    <a:pt x="1138589" y="0"/>
                  </a:lnTo>
                  <a:close/>
                </a:path>
                <a:path w="1206500" h="1473200">
                  <a:moveTo>
                    <a:pt x="363675" y="1447800"/>
                  </a:moveTo>
                  <a:lnTo>
                    <a:pt x="230766" y="1447800"/>
                  </a:lnTo>
                  <a:lnTo>
                    <a:pt x="238417" y="1460500"/>
                  </a:lnTo>
                  <a:lnTo>
                    <a:pt x="356024" y="1460500"/>
                  </a:lnTo>
                  <a:lnTo>
                    <a:pt x="363675" y="1447800"/>
                  </a:lnTo>
                  <a:close/>
                </a:path>
                <a:path w="1206500" h="1473200">
                  <a:moveTo>
                    <a:pt x="537722" y="1447800"/>
                  </a:moveTo>
                  <a:lnTo>
                    <a:pt x="404820" y="1447800"/>
                  </a:lnTo>
                  <a:lnTo>
                    <a:pt x="412471" y="1460500"/>
                  </a:lnTo>
                  <a:lnTo>
                    <a:pt x="530071" y="1460500"/>
                  </a:lnTo>
                  <a:lnTo>
                    <a:pt x="537722" y="1447800"/>
                  </a:lnTo>
                  <a:close/>
                </a:path>
                <a:path w="1206500" h="1473200">
                  <a:moveTo>
                    <a:pt x="711757" y="1447800"/>
                  </a:moveTo>
                  <a:lnTo>
                    <a:pt x="578867" y="1447800"/>
                  </a:lnTo>
                  <a:lnTo>
                    <a:pt x="586513" y="1460500"/>
                  </a:lnTo>
                  <a:lnTo>
                    <a:pt x="704106" y="1460500"/>
                  </a:lnTo>
                  <a:lnTo>
                    <a:pt x="711757" y="1447800"/>
                  </a:lnTo>
                  <a:close/>
                </a:path>
                <a:path w="1206500" h="1473200">
                  <a:moveTo>
                    <a:pt x="885772" y="1447800"/>
                  </a:moveTo>
                  <a:lnTo>
                    <a:pt x="752890" y="1447800"/>
                  </a:lnTo>
                  <a:lnTo>
                    <a:pt x="760540" y="1460500"/>
                  </a:lnTo>
                  <a:lnTo>
                    <a:pt x="878121" y="1460500"/>
                  </a:lnTo>
                  <a:lnTo>
                    <a:pt x="885772" y="1447800"/>
                  </a:lnTo>
                  <a:close/>
                </a:path>
                <a:path w="1206500" h="1473200">
                  <a:moveTo>
                    <a:pt x="1059794" y="1447800"/>
                  </a:moveTo>
                  <a:lnTo>
                    <a:pt x="926911" y="1447800"/>
                  </a:lnTo>
                  <a:lnTo>
                    <a:pt x="934557" y="1460500"/>
                  </a:lnTo>
                  <a:lnTo>
                    <a:pt x="1052147" y="1460500"/>
                  </a:lnTo>
                  <a:lnTo>
                    <a:pt x="1059794" y="1447800"/>
                  </a:lnTo>
                  <a:close/>
                </a:path>
                <a:path w="1206500" h="1473200">
                  <a:moveTo>
                    <a:pt x="1136176" y="1435100"/>
                  </a:moveTo>
                  <a:lnTo>
                    <a:pt x="106481" y="1435100"/>
                  </a:lnTo>
                  <a:lnTo>
                    <a:pt x="99526" y="1447800"/>
                  </a:lnTo>
                  <a:lnTo>
                    <a:pt x="1148793" y="1447800"/>
                  </a:lnTo>
                  <a:lnTo>
                    <a:pt x="1136176" y="1435100"/>
                  </a:lnTo>
                  <a:close/>
                </a:path>
                <a:path w="1206500" h="1473200">
                  <a:moveTo>
                    <a:pt x="252474" y="1422400"/>
                  </a:moveTo>
                  <a:lnTo>
                    <a:pt x="167908" y="1422400"/>
                  </a:lnTo>
                  <a:lnTo>
                    <a:pt x="158734" y="1435100"/>
                  </a:lnTo>
                  <a:lnTo>
                    <a:pt x="261642" y="1435100"/>
                  </a:lnTo>
                  <a:lnTo>
                    <a:pt x="252474" y="1422400"/>
                  </a:lnTo>
                  <a:close/>
                </a:path>
                <a:path w="1206500" h="1473200">
                  <a:moveTo>
                    <a:pt x="426528" y="1422400"/>
                  </a:moveTo>
                  <a:lnTo>
                    <a:pt x="341967" y="1422400"/>
                  </a:lnTo>
                  <a:lnTo>
                    <a:pt x="332800" y="1435100"/>
                  </a:lnTo>
                  <a:lnTo>
                    <a:pt x="435695" y="1435100"/>
                  </a:lnTo>
                  <a:lnTo>
                    <a:pt x="426528" y="1422400"/>
                  </a:lnTo>
                  <a:close/>
                </a:path>
                <a:path w="1206500" h="1473200">
                  <a:moveTo>
                    <a:pt x="600571" y="1422400"/>
                  </a:moveTo>
                  <a:lnTo>
                    <a:pt x="516015" y="1422400"/>
                  </a:lnTo>
                  <a:lnTo>
                    <a:pt x="506853" y="1435100"/>
                  </a:lnTo>
                  <a:lnTo>
                    <a:pt x="609736" y="1435100"/>
                  </a:lnTo>
                  <a:lnTo>
                    <a:pt x="600571" y="1422400"/>
                  </a:lnTo>
                  <a:close/>
                </a:path>
                <a:path w="1206500" h="1473200">
                  <a:moveTo>
                    <a:pt x="774597" y="1422400"/>
                  </a:moveTo>
                  <a:lnTo>
                    <a:pt x="690049" y="1422400"/>
                  </a:lnTo>
                  <a:lnTo>
                    <a:pt x="680881" y="1435100"/>
                  </a:lnTo>
                  <a:lnTo>
                    <a:pt x="783764" y="1435100"/>
                  </a:lnTo>
                  <a:lnTo>
                    <a:pt x="774597" y="1422400"/>
                  </a:lnTo>
                  <a:close/>
                </a:path>
                <a:path w="1206500" h="1473200">
                  <a:moveTo>
                    <a:pt x="948618" y="1422400"/>
                  </a:moveTo>
                  <a:lnTo>
                    <a:pt x="864064" y="1422400"/>
                  </a:lnTo>
                  <a:lnTo>
                    <a:pt x="854897" y="1435100"/>
                  </a:lnTo>
                  <a:lnTo>
                    <a:pt x="957780" y="1435100"/>
                  </a:lnTo>
                  <a:lnTo>
                    <a:pt x="948618" y="1422400"/>
                  </a:lnTo>
                  <a:close/>
                </a:path>
                <a:path w="1206500" h="1473200">
                  <a:moveTo>
                    <a:pt x="1111464" y="1422400"/>
                  </a:moveTo>
                  <a:lnTo>
                    <a:pt x="1038080" y="1422400"/>
                  </a:lnTo>
                  <a:lnTo>
                    <a:pt x="1028912" y="1435100"/>
                  </a:lnTo>
                  <a:lnTo>
                    <a:pt x="1124553" y="1435100"/>
                  </a:lnTo>
                  <a:lnTo>
                    <a:pt x="1111464" y="1422400"/>
                  </a:lnTo>
                  <a:close/>
                </a:path>
                <a:path w="1206500" h="1473200">
                  <a:moveTo>
                    <a:pt x="210194" y="1409700"/>
                  </a:moveTo>
                  <a:lnTo>
                    <a:pt x="192783" y="1422400"/>
                  </a:lnTo>
                  <a:lnTo>
                    <a:pt x="227605" y="1422400"/>
                  </a:lnTo>
                  <a:lnTo>
                    <a:pt x="210194" y="1409700"/>
                  </a:lnTo>
                  <a:close/>
                </a:path>
                <a:path w="1206500" h="1473200">
                  <a:moveTo>
                    <a:pt x="384248" y="1409700"/>
                  </a:moveTo>
                  <a:lnTo>
                    <a:pt x="366836" y="1422400"/>
                  </a:lnTo>
                  <a:lnTo>
                    <a:pt x="401659" y="1422400"/>
                  </a:lnTo>
                  <a:lnTo>
                    <a:pt x="384248" y="1409700"/>
                  </a:lnTo>
                  <a:close/>
                </a:path>
                <a:path w="1206500" h="1473200">
                  <a:moveTo>
                    <a:pt x="558301" y="1409700"/>
                  </a:moveTo>
                  <a:lnTo>
                    <a:pt x="540888" y="1422400"/>
                  </a:lnTo>
                  <a:lnTo>
                    <a:pt x="575710" y="1422400"/>
                  </a:lnTo>
                  <a:lnTo>
                    <a:pt x="558301" y="1409700"/>
                  </a:lnTo>
                  <a:close/>
                </a:path>
                <a:path w="1206500" h="1473200">
                  <a:moveTo>
                    <a:pt x="732329" y="1409700"/>
                  </a:moveTo>
                  <a:lnTo>
                    <a:pt x="714918" y="1422400"/>
                  </a:lnTo>
                  <a:lnTo>
                    <a:pt x="749733" y="1422400"/>
                  </a:lnTo>
                  <a:lnTo>
                    <a:pt x="732329" y="1409700"/>
                  </a:lnTo>
                  <a:close/>
                </a:path>
                <a:path w="1206500" h="1473200">
                  <a:moveTo>
                    <a:pt x="906345" y="1409700"/>
                  </a:moveTo>
                  <a:lnTo>
                    <a:pt x="888933" y="1422400"/>
                  </a:lnTo>
                  <a:lnTo>
                    <a:pt x="923750" y="1422400"/>
                  </a:lnTo>
                  <a:lnTo>
                    <a:pt x="906345" y="1409700"/>
                  </a:lnTo>
                  <a:close/>
                </a:path>
                <a:path w="1206500" h="1473200">
                  <a:moveTo>
                    <a:pt x="1080360" y="1409700"/>
                  </a:moveTo>
                  <a:lnTo>
                    <a:pt x="1062949" y="1422400"/>
                  </a:lnTo>
                  <a:lnTo>
                    <a:pt x="1096777" y="1422400"/>
                  </a:lnTo>
                  <a:lnTo>
                    <a:pt x="1080360" y="1409700"/>
                  </a:lnTo>
                  <a:close/>
                </a:path>
                <a:path w="1206500" h="1473200">
                  <a:moveTo>
                    <a:pt x="69369" y="0"/>
                  </a:moveTo>
                  <a:lnTo>
                    <a:pt x="32869" y="0"/>
                  </a:lnTo>
                  <a:lnTo>
                    <a:pt x="13941" y="12700"/>
                  </a:lnTo>
                  <a:lnTo>
                    <a:pt x="1193" y="38100"/>
                  </a:lnTo>
                  <a:lnTo>
                    <a:pt x="0" y="50800"/>
                  </a:lnTo>
                  <a:lnTo>
                    <a:pt x="6126" y="76200"/>
                  </a:lnTo>
                  <a:lnTo>
                    <a:pt x="15338" y="88900"/>
                  </a:lnTo>
                  <a:lnTo>
                    <a:pt x="21577" y="101600"/>
                  </a:lnTo>
                  <a:lnTo>
                    <a:pt x="26919" y="114300"/>
                  </a:lnTo>
                  <a:lnTo>
                    <a:pt x="30649" y="127000"/>
                  </a:lnTo>
                  <a:lnTo>
                    <a:pt x="32051" y="139700"/>
                  </a:lnTo>
                  <a:lnTo>
                    <a:pt x="31183" y="152400"/>
                  </a:lnTo>
                  <a:lnTo>
                    <a:pt x="28840" y="165100"/>
                  </a:lnTo>
                  <a:lnTo>
                    <a:pt x="25413" y="177800"/>
                  </a:lnTo>
                  <a:lnTo>
                    <a:pt x="16477" y="203200"/>
                  </a:lnTo>
                  <a:lnTo>
                    <a:pt x="12096" y="215900"/>
                  </a:lnTo>
                  <a:lnTo>
                    <a:pt x="8911" y="228600"/>
                  </a:lnTo>
                  <a:lnTo>
                    <a:pt x="7680" y="241300"/>
                  </a:lnTo>
                  <a:lnTo>
                    <a:pt x="8911" y="266700"/>
                  </a:lnTo>
                  <a:lnTo>
                    <a:pt x="12096" y="279400"/>
                  </a:lnTo>
                  <a:lnTo>
                    <a:pt x="16477" y="292100"/>
                  </a:lnTo>
                  <a:lnTo>
                    <a:pt x="25413" y="317500"/>
                  </a:lnTo>
                  <a:lnTo>
                    <a:pt x="28840" y="330200"/>
                  </a:lnTo>
                  <a:lnTo>
                    <a:pt x="31183" y="342900"/>
                  </a:lnTo>
                  <a:lnTo>
                    <a:pt x="32051" y="355600"/>
                  </a:lnTo>
                  <a:lnTo>
                    <a:pt x="31183" y="368300"/>
                  </a:lnTo>
                  <a:lnTo>
                    <a:pt x="28840" y="381000"/>
                  </a:lnTo>
                  <a:lnTo>
                    <a:pt x="25413" y="393700"/>
                  </a:lnTo>
                  <a:lnTo>
                    <a:pt x="16477" y="419100"/>
                  </a:lnTo>
                  <a:lnTo>
                    <a:pt x="12096" y="431800"/>
                  </a:lnTo>
                  <a:lnTo>
                    <a:pt x="8911" y="444500"/>
                  </a:lnTo>
                  <a:lnTo>
                    <a:pt x="7680" y="469900"/>
                  </a:lnTo>
                  <a:lnTo>
                    <a:pt x="8911" y="482600"/>
                  </a:lnTo>
                  <a:lnTo>
                    <a:pt x="12096" y="508000"/>
                  </a:lnTo>
                  <a:lnTo>
                    <a:pt x="16477" y="520700"/>
                  </a:lnTo>
                  <a:lnTo>
                    <a:pt x="25413" y="533400"/>
                  </a:lnTo>
                  <a:lnTo>
                    <a:pt x="28840" y="546100"/>
                  </a:lnTo>
                  <a:lnTo>
                    <a:pt x="31183" y="558800"/>
                  </a:lnTo>
                  <a:lnTo>
                    <a:pt x="32051" y="571500"/>
                  </a:lnTo>
                  <a:lnTo>
                    <a:pt x="31183" y="584200"/>
                  </a:lnTo>
                  <a:lnTo>
                    <a:pt x="28840" y="596900"/>
                  </a:lnTo>
                  <a:lnTo>
                    <a:pt x="25413" y="609600"/>
                  </a:lnTo>
                  <a:lnTo>
                    <a:pt x="16477" y="635000"/>
                  </a:lnTo>
                  <a:lnTo>
                    <a:pt x="12096" y="647700"/>
                  </a:lnTo>
                  <a:lnTo>
                    <a:pt x="8911" y="660400"/>
                  </a:lnTo>
                  <a:lnTo>
                    <a:pt x="7680" y="685800"/>
                  </a:lnTo>
                  <a:lnTo>
                    <a:pt x="8911" y="698500"/>
                  </a:lnTo>
                  <a:lnTo>
                    <a:pt x="12096" y="723900"/>
                  </a:lnTo>
                  <a:lnTo>
                    <a:pt x="16477" y="736600"/>
                  </a:lnTo>
                  <a:lnTo>
                    <a:pt x="25413" y="749300"/>
                  </a:lnTo>
                  <a:lnTo>
                    <a:pt x="28840" y="762000"/>
                  </a:lnTo>
                  <a:lnTo>
                    <a:pt x="31183" y="774700"/>
                  </a:lnTo>
                  <a:lnTo>
                    <a:pt x="32051" y="787400"/>
                  </a:lnTo>
                  <a:lnTo>
                    <a:pt x="31183" y="812800"/>
                  </a:lnTo>
                  <a:lnTo>
                    <a:pt x="28840" y="825500"/>
                  </a:lnTo>
                  <a:lnTo>
                    <a:pt x="25413" y="825500"/>
                  </a:lnTo>
                  <a:lnTo>
                    <a:pt x="16477" y="850900"/>
                  </a:lnTo>
                  <a:lnTo>
                    <a:pt x="12096" y="863600"/>
                  </a:lnTo>
                  <a:lnTo>
                    <a:pt x="8911" y="876300"/>
                  </a:lnTo>
                  <a:lnTo>
                    <a:pt x="7680" y="901700"/>
                  </a:lnTo>
                  <a:lnTo>
                    <a:pt x="8911" y="927100"/>
                  </a:lnTo>
                  <a:lnTo>
                    <a:pt x="12096" y="939800"/>
                  </a:lnTo>
                  <a:lnTo>
                    <a:pt x="16477" y="952500"/>
                  </a:lnTo>
                  <a:lnTo>
                    <a:pt x="25413" y="965200"/>
                  </a:lnTo>
                  <a:lnTo>
                    <a:pt x="28840" y="977900"/>
                  </a:lnTo>
                  <a:lnTo>
                    <a:pt x="31183" y="990600"/>
                  </a:lnTo>
                  <a:lnTo>
                    <a:pt x="32051" y="1003300"/>
                  </a:lnTo>
                  <a:lnTo>
                    <a:pt x="31183" y="1028700"/>
                  </a:lnTo>
                  <a:lnTo>
                    <a:pt x="28840" y="1041400"/>
                  </a:lnTo>
                  <a:lnTo>
                    <a:pt x="25413" y="1041400"/>
                  </a:lnTo>
                  <a:lnTo>
                    <a:pt x="16477" y="1066800"/>
                  </a:lnTo>
                  <a:lnTo>
                    <a:pt x="12096" y="1079500"/>
                  </a:lnTo>
                  <a:lnTo>
                    <a:pt x="8911" y="1092200"/>
                  </a:lnTo>
                  <a:lnTo>
                    <a:pt x="7680" y="1117600"/>
                  </a:lnTo>
                  <a:lnTo>
                    <a:pt x="8911" y="1143000"/>
                  </a:lnTo>
                  <a:lnTo>
                    <a:pt x="12096" y="1155700"/>
                  </a:lnTo>
                  <a:lnTo>
                    <a:pt x="16477" y="1168400"/>
                  </a:lnTo>
                  <a:lnTo>
                    <a:pt x="25413" y="1193800"/>
                  </a:lnTo>
                  <a:lnTo>
                    <a:pt x="28840" y="1193800"/>
                  </a:lnTo>
                  <a:lnTo>
                    <a:pt x="31183" y="1206500"/>
                  </a:lnTo>
                  <a:lnTo>
                    <a:pt x="32051" y="1231900"/>
                  </a:lnTo>
                  <a:lnTo>
                    <a:pt x="31183" y="1244600"/>
                  </a:lnTo>
                  <a:lnTo>
                    <a:pt x="28840" y="1257300"/>
                  </a:lnTo>
                  <a:lnTo>
                    <a:pt x="25413" y="1270000"/>
                  </a:lnTo>
                  <a:lnTo>
                    <a:pt x="16477" y="1282700"/>
                  </a:lnTo>
                  <a:lnTo>
                    <a:pt x="12096" y="1295400"/>
                  </a:lnTo>
                  <a:lnTo>
                    <a:pt x="8911" y="1320800"/>
                  </a:lnTo>
                  <a:lnTo>
                    <a:pt x="7680" y="1333500"/>
                  </a:lnTo>
                  <a:lnTo>
                    <a:pt x="7563" y="1346200"/>
                  </a:lnTo>
                  <a:lnTo>
                    <a:pt x="7261" y="1358900"/>
                  </a:lnTo>
                  <a:lnTo>
                    <a:pt x="39716" y="1358900"/>
                  </a:lnTo>
                  <a:lnTo>
                    <a:pt x="40049" y="1346200"/>
                  </a:lnTo>
                  <a:lnTo>
                    <a:pt x="40179" y="1333500"/>
                  </a:lnTo>
                  <a:lnTo>
                    <a:pt x="41047" y="1320800"/>
                  </a:lnTo>
                  <a:lnTo>
                    <a:pt x="43389" y="1308100"/>
                  </a:lnTo>
                  <a:lnTo>
                    <a:pt x="46812" y="1295400"/>
                  </a:lnTo>
                  <a:lnTo>
                    <a:pt x="55746" y="1282700"/>
                  </a:lnTo>
                  <a:lnTo>
                    <a:pt x="60126" y="1257300"/>
                  </a:lnTo>
                  <a:lnTo>
                    <a:pt x="63309" y="1244600"/>
                  </a:lnTo>
                  <a:lnTo>
                    <a:pt x="64538" y="1231900"/>
                  </a:lnTo>
                  <a:lnTo>
                    <a:pt x="63309" y="1206500"/>
                  </a:lnTo>
                  <a:lnTo>
                    <a:pt x="60126" y="1193800"/>
                  </a:lnTo>
                  <a:lnTo>
                    <a:pt x="55746" y="1181100"/>
                  </a:lnTo>
                  <a:lnTo>
                    <a:pt x="46812" y="1155700"/>
                  </a:lnTo>
                  <a:lnTo>
                    <a:pt x="43389" y="1143000"/>
                  </a:lnTo>
                  <a:lnTo>
                    <a:pt x="41047" y="1130300"/>
                  </a:lnTo>
                  <a:lnTo>
                    <a:pt x="40179" y="1117600"/>
                  </a:lnTo>
                  <a:lnTo>
                    <a:pt x="41047" y="1104900"/>
                  </a:lnTo>
                  <a:lnTo>
                    <a:pt x="43389" y="1092200"/>
                  </a:lnTo>
                  <a:lnTo>
                    <a:pt x="46812" y="1079500"/>
                  </a:lnTo>
                  <a:lnTo>
                    <a:pt x="55746" y="1054100"/>
                  </a:lnTo>
                  <a:lnTo>
                    <a:pt x="60126" y="1041400"/>
                  </a:lnTo>
                  <a:lnTo>
                    <a:pt x="63309" y="1028700"/>
                  </a:lnTo>
                  <a:lnTo>
                    <a:pt x="64538" y="1003300"/>
                  </a:lnTo>
                  <a:lnTo>
                    <a:pt x="63309" y="990600"/>
                  </a:lnTo>
                  <a:lnTo>
                    <a:pt x="60126" y="977900"/>
                  </a:lnTo>
                  <a:lnTo>
                    <a:pt x="55746" y="965200"/>
                  </a:lnTo>
                  <a:lnTo>
                    <a:pt x="46812" y="939800"/>
                  </a:lnTo>
                  <a:lnTo>
                    <a:pt x="43389" y="927100"/>
                  </a:lnTo>
                  <a:lnTo>
                    <a:pt x="41047" y="914400"/>
                  </a:lnTo>
                  <a:lnTo>
                    <a:pt x="40179" y="901700"/>
                  </a:lnTo>
                  <a:lnTo>
                    <a:pt x="41047" y="889000"/>
                  </a:lnTo>
                  <a:lnTo>
                    <a:pt x="43389" y="876300"/>
                  </a:lnTo>
                  <a:lnTo>
                    <a:pt x="46812" y="863600"/>
                  </a:lnTo>
                  <a:lnTo>
                    <a:pt x="55746" y="838200"/>
                  </a:lnTo>
                  <a:lnTo>
                    <a:pt x="60126" y="825500"/>
                  </a:lnTo>
                  <a:lnTo>
                    <a:pt x="63309" y="812800"/>
                  </a:lnTo>
                  <a:lnTo>
                    <a:pt x="64538" y="787400"/>
                  </a:lnTo>
                  <a:lnTo>
                    <a:pt x="63309" y="774700"/>
                  </a:lnTo>
                  <a:lnTo>
                    <a:pt x="60126" y="749300"/>
                  </a:lnTo>
                  <a:lnTo>
                    <a:pt x="55746" y="736600"/>
                  </a:lnTo>
                  <a:lnTo>
                    <a:pt x="46812" y="723900"/>
                  </a:lnTo>
                  <a:lnTo>
                    <a:pt x="43389" y="711200"/>
                  </a:lnTo>
                  <a:lnTo>
                    <a:pt x="41047" y="698500"/>
                  </a:lnTo>
                  <a:lnTo>
                    <a:pt x="40179" y="685800"/>
                  </a:lnTo>
                  <a:lnTo>
                    <a:pt x="41047" y="673100"/>
                  </a:lnTo>
                  <a:lnTo>
                    <a:pt x="43389" y="660400"/>
                  </a:lnTo>
                  <a:lnTo>
                    <a:pt x="46812" y="647700"/>
                  </a:lnTo>
                  <a:lnTo>
                    <a:pt x="55746" y="622300"/>
                  </a:lnTo>
                  <a:lnTo>
                    <a:pt x="60126" y="609600"/>
                  </a:lnTo>
                  <a:lnTo>
                    <a:pt x="63309" y="596900"/>
                  </a:lnTo>
                  <a:lnTo>
                    <a:pt x="64538" y="571500"/>
                  </a:lnTo>
                  <a:lnTo>
                    <a:pt x="63309" y="558800"/>
                  </a:lnTo>
                  <a:lnTo>
                    <a:pt x="60126" y="533400"/>
                  </a:lnTo>
                  <a:lnTo>
                    <a:pt x="55746" y="520700"/>
                  </a:lnTo>
                  <a:lnTo>
                    <a:pt x="46812" y="508000"/>
                  </a:lnTo>
                  <a:lnTo>
                    <a:pt x="43389" y="495300"/>
                  </a:lnTo>
                  <a:lnTo>
                    <a:pt x="41047" y="482600"/>
                  </a:lnTo>
                  <a:lnTo>
                    <a:pt x="40179" y="469900"/>
                  </a:lnTo>
                  <a:lnTo>
                    <a:pt x="41047" y="444500"/>
                  </a:lnTo>
                  <a:lnTo>
                    <a:pt x="43389" y="431800"/>
                  </a:lnTo>
                  <a:lnTo>
                    <a:pt x="46812" y="431800"/>
                  </a:lnTo>
                  <a:lnTo>
                    <a:pt x="55746" y="406400"/>
                  </a:lnTo>
                  <a:lnTo>
                    <a:pt x="60126" y="393700"/>
                  </a:lnTo>
                  <a:lnTo>
                    <a:pt x="63309" y="381000"/>
                  </a:lnTo>
                  <a:lnTo>
                    <a:pt x="64538" y="355600"/>
                  </a:lnTo>
                  <a:lnTo>
                    <a:pt x="63309" y="330200"/>
                  </a:lnTo>
                  <a:lnTo>
                    <a:pt x="60126" y="317500"/>
                  </a:lnTo>
                  <a:lnTo>
                    <a:pt x="55746" y="304800"/>
                  </a:lnTo>
                  <a:lnTo>
                    <a:pt x="46812" y="292100"/>
                  </a:lnTo>
                  <a:lnTo>
                    <a:pt x="43389" y="279400"/>
                  </a:lnTo>
                  <a:lnTo>
                    <a:pt x="41047" y="266700"/>
                  </a:lnTo>
                  <a:lnTo>
                    <a:pt x="40179" y="241300"/>
                  </a:lnTo>
                  <a:lnTo>
                    <a:pt x="41047" y="228600"/>
                  </a:lnTo>
                  <a:lnTo>
                    <a:pt x="43389" y="215900"/>
                  </a:lnTo>
                  <a:lnTo>
                    <a:pt x="46812" y="203200"/>
                  </a:lnTo>
                  <a:lnTo>
                    <a:pt x="55746" y="190500"/>
                  </a:lnTo>
                  <a:lnTo>
                    <a:pt x="60126" y="177800"/>
                  </a:lnTo>
                  <a:lnTo>
                    <a:pt x="63309" y="165100"/>
                  </a:lnTo>
                  <a:lnTo>
                    <a:pt x="64538" y="139700"/>
                  </a:lnTo>
                  <a:lnTo>
                    <a:pt x="62542" y="114300"/>
                  </a:lnTo>
                  <a:lnTo>
                    <a:pt x="57437" y="101600"/>
                  </a:lnTo>
                  <a:lnTo>
                    <a:pt x="50548" y="88900"/>
                  </a:lnTo>
                  <a:lnTo>
                    <a:pt x="43202" y="76200"/>
                  </a:lnTo>
                  <a:lnTo>
                    <a:pt x="35563" y="63500"/>
                  </a:lnTo>
                  <a:lnTo>
                    <a:pt x="32019" y="50800"/>
                  </a:lnTo>
                  <a:lnTo>
                    <a:pt x="33086" y="38100"/>
                  </a:lnTo>
                  <a:lnTo>
                    <a:pt x="39277" y="38100"/>
                  </a:lnTo>
                  <a:lnTo>
                    <a:pt x="43021" y="25400"/>
                  </a:lnTo>
                  <a:lnTo>
                    <a:pt x="103312" y="25400"/>
                  </a:lnTo>
                  <a:lnTo>
                    <a:pt x="93871" y="12700"/>
                  </a:lnTo>
                  <a:lnTo>
                    <a:pt x="84655" y="12700"/>
                  </a:lnTo>
                  <a:lnTo>
                    <a:pt x="69369" y="0"/>
                  </a:lnTo>
                  <a:close/>
                </a:path>
                <a:path w="1206500" h="1473200">
                  <a:moveTo>
                    <a:pt x="140534" y="50800"/>
                  </a:moveTo>
                  <a:lnTo>
                    <a:pt x="106706" y="50800"/>
                  </a:lnTo>
                  <a:lnTo>
                    <a:pt x="123123" y="63500"/>
                  </a:lnTo>
                  <a:lnTo>
                    <a:pt x="140534" y="50800"/>
                  </a:lnTo>
                  <a:close/>
                </a:path>
                <a:path w="1206500" h="1473200">
                  <a:moveTo>
                    <a:pt x="314550" y="50800"/>
                  </a:moveTo>
                  <a:lnTo>
                    <a:pt x="279734" y="50800"/>
                  </a:lnTo>
                  <a:lnTo>
                    <a:pt x="297138" y="63500"/>
                  </a:lnTo>
                  <a:lnTo>
                    <a:pt x="314550" y="50800"/>
                  </a:lnTo>
                  <a:close/>
                </a:path>
                <a:path w="1206500" h="1473200">
                  <a:moveTo>
                    <a:pt x="488570" y="50800"/>
                  </a:moveTo>
                  <a:lnTo>
                    <a:pt x="453755" y="50800"/>
                  </a:lnTo>
                  <a:lnTo>
                    <a:pt x="471166" y="63500"/>
                  </a:lnTo>
                  <a:lnTo>
                    <a:pt x="488570" y="50800"/>
                  </a:lnTo>
                  <a:close/>
                </a:path>
                <a:path w="1206500" h="1473200">
                  <a:moveTo>
                    <a:pt x="662595" y="50800"/>
                  </a:moveTo>
                  <a:lnTo>
                    <a:pt x="627778" y="50800"/>
                  </a:lnTo>
                  <a:lnTo>
                    <a:pt x="645182" y="63500"/>
                  </a:lnTo>
                  <a:lnTo>
                    <a:pt x="662595" y="50800"/>
                  </a:lnTo>
                  <a:close/>
                </a:path>
                <a:path w="1206500" h="1473200">
                  <a:moveTo>
                    <a:pt x="836647" y="50800"/>
                  </a:moveTo>
                  <a:lnTo>
                    <a:pt x="801824" y="50800"/>
                  </a:lnTo>
                  <a:lnTo>
                    <a:pt x="819235" y="63500"/>
                  </a:lnTo>
                  <a:lnTo>
                    <a:pt x="836647" y="50800"/>
                  </a:lnTo>
                  <a:close/>
                </a:path>
                <a:path w="1206500" h="1473200">
                  <a:moveTo>
                    <a:pt x="1010702" y="50800"/>
                  </a:moveTo>
                  <a:lnTo>
                    <a:pt x="975877" y="50800"/>
                  </a:lnTo>
                  <a:lnTo>
                    <a:pt x="993289" y="63500"/>
                  </a:lnTo>
                  <a:lnTo>
                    <a:pt x="1010702" y="50800"/>
                  </a:lnTo>
                  <a:close/>
                </a:path>
                <a:path w="1206500" h="1473200">
                  <a:moveTo>
                    <a:pt x="1121310" y="25400"/>
                  </a:moveTo>
                  <a:lnTo>
                    <a:pt x="54690" y="25400"/>
                  </a:lnTo>
                  <a:lnTo>
                    <a:pt x="67306" y="38100"/>
                  </a:lnTo>
                  <a:lnTo>
                    <a:pt x="78930" y="50800"/>
                  </a:lnTo>
                  <a:lnTo>
                    <a:pt x="165403" y="50800"/>
                  </a:lnTo>
                  <a:lnTo>
                    <a:pt x="174571" y="38100"/>
                  </a:lnTo>
                  <a:lnTo>
                    <a:pt x="1110116" y="38100"/>
                  </a:lnTo>
                  <a:lnTo>
                    <a:pt x="1121310" y="25400"/>
                  </a:lnTo>
                  <a:close/>
                </a:path>
                <a:path w="1206500" h="1473200">
                  <a:moveTo>
                    <a:pt x="348586" y="38100"/>
                  </a:moveTo>
                  <a:lnTo>
                    <a:pt x="245703" y="38100"/>
                  </a:lnTo>
                  <a:lnTo>
                    <a:pt x="254870" y="50800"/>
                  </a:lnTo>
                  <a:lnTo>
                    <a:pt x="339419" y="50800"/>
                  </a:lnTo>
                  <a:lnTo>
                    <a:pt x="348586" y="38100"/>
                  </a:lnTo>
                  <a:close/>
                </a:path>
                <a:path w="1206500" h="1473200">
                  <a:moveTo>
                    <a:pt x="522601" y="38100"/>
                  </a:moveTo>
                  <a:lnTo>
                    <a:pt x="419719" y="38100"/>
                  </a:lnTo>
                  <a:lnTo>
                    <a:pt x="428886" y="50800"/>
                  </a:lnTo>
                  <a:lnTo>
                    <a:pt x="513434" y="50800"/>
                  </a:lnTo>
                  <a:lnTo>
                    <a:pt x="522601" y="38100"/>
                  </a:lnTo>
                  <a:close/>
                </a:path>
                <a:path w="1206500" h="1473200">
                  <a:moveTo>
                    <a:pt x="696629" y="38100"/>
                  </a:moveTo>
                  <a:lnTo>
                    <a:pt x="593747" y="38100"/>
                  </a:lnTo>
                  <a:lnTo>
                    <a:pt x="602914" y="50800"/>
                  </a:lnTo>
                  <a:lnTo>
                    <a:pt x="687467" y="50800"/>
                  </a:lnTo>
                  <a:lnTo>
                    <a:pt x="696629" y="38100"/>
                  </a:lnTo>
                  <a:close/>
                </a:path>
                <a:path w="1206500" h="1473200">
                  <a:moveTo>
                    <a:pt x="870683" y="38100"/>
                  </a:moveTo>
                  <a:lnTo>
                    <a:pt x="767788" y="38100"/>
                  </a:lnTo>
                  <a:lnTo>
                    <a:pt x="776955" y="50800"/>
                  </a:lnTo>
                  <a:lnTo>
                    <a:pt x="861516" y="50800"/>
                  </a:lnTo>
                  <a:lnTo>
                    <a:pt x="870683" y="38100"/>
                  </a:lnTo>
                  <a:close/>
                </a:path>
                <a:path w="1206500" h="1473200">
                  <a:moveTo>
                    <a:pt x="1044749" y="38100"/>
                  </a:moveTo>
                  <a:lnTo>
                    <a:pt x="941841" y="38100"/>
                  </a:lnTo>
                  <a:lnTo>
                    <a:pt x="951008" y="50800"/>
                  </a:lnTo>
                  <a:lnTo>
                    <a:pt x="1035580" y="50800"/>
                  </a:lnTo>
                  <a:lnTo>
                    <a:pt x="1044749" y="38100"/>
                  </a:lnTo>
                  <a:close/>
                </a:path>
                <a:path w="1206500" h="1473200">
                  <a:moveTo>
                    <a:pt x="261578" y="12700"/>
                  </a:moveTo>
                  <a:lnTo>
                    <a:pt x="158696" y="12700"/>
                  </a:lnTo>
                  <a:lnTo>
                    <a:pt x="151346" y="25400"/>
                  </a:lnTo>
                  <a:lnTo>
                    <a:pt x="268928" y="25400"/>
                  </a:lnTo>
                  <a:lnTo>
                    <a:pt x="261578" y="12700"/>
                  </a:lnTo>
                  <a:close/>
                </a:path>
                <a:path w="1206500" h="1473200">
                  <a:moveTo>
                    <a:pt x="435606" y="12700"/>
                  </a:moveTo>
                  <a:lnTo>
                    <a:pt x="332711" y="12700"/>
                  </a:lnTo>
                  <a:lnTo>
                    <a:pt x="325363" y="25400"/>
                  </a:lnTo>
                  <a:lnTo>
                    <a:pt x="442954" y="25400"/>
                  </a:lnTo>
                  <a:lnTo>
                    <a:pt x="435606" y="12700"/>
                  </a:lnTo>
                  <a:close/>
                </a:path>
                <a:path w="1206500" h="1473200">
                  <a:moveTo>
                    <a:pt x="609622" y="12700"/>
                  </a:moveTo>
                  <a:lnTo>
                    <a:pt x="506726" y="12700"/>
                  </a:lnTo>
                  <a:lnTo>
                    <a:pt x="499379" y="25400"/>
                  </a:lnTo>
                  <a:lnTo>
                    <a:pt x="616971" y="25400"/>
                  </a:lnTo>
                  <a:lnTo>
                    <a:pt x="609622" y="12700"/>
                  </a:lnTo>
                  <a:close/>
                </a:path>
                <a:path w="1206500" h="1473200">
                  <a:moveTo>
                    <a:pt x="783663" y="12700"/>
                  </a:moveTo>
                  <a:lnTo>
                    <a:pt x="680767" y="12700"/>
                  </a:lnTo>
                  <a:lnTo>
                    <a:pt x="673412" y="25400"/>
                  </a:lnTo>
                  <a:lnTo>
                    <a:pt x="791012" y="25400"/>
                  </a:lnTo>
                  <a:lnTo>
                    <a:pt x="783663" y="12700"/>
                  </a:lnTo>
                  <a:close/>
                </a:path>
                <a:path w="1206500" h="1473200">
                  <a:moveTo>
                    <a:pt x="957716" y="12700"/>
                  </a:moveTo>
                  <a:lnTo>
                    <a:pt x="854821" y="12700"/>
                  </a:lnTo>
                  <a:lnTo>
                    <a:pt x="847464" y="25400"/>
                  </a:lnTo>
                  <a:lnTo>
                    <a:pt x="965066" y="25400"/>
                  </a:lnTo>
                  <a:lnTo>
                    <a:pt x="957716" y="12700"/>
                  </a:lnTo>
                  <a:close/>
                </a:path>
                <a:path w="1206500" h="1473200">
                  <a:moveTo>
                    <a:pt x="241350" y="0"/>
                  </a:moveTo>
                  <a:lnTo>
                    <a:pt x="178922" y="0"/>
                  </a:lnTo>
                  <a:lnTo>
                    <a:pt x="167863" y="12700"/>
                  </a:lnTo>
                  <a:lnTo>
                    <a:pt x="252411" y="12700"/>
                  </a:lnTo>
                  <a:lnTo>
                    <a:pt x="241350" y="0"/>
                  </a:lnTo>
                  <a:close/>
                </a:path>
                <a:path w="1206500" h="1473200">
                  <a:moveTo>
                    <a:pt x="415374" y="0"/>
                  </a:moveTo>
                  <a:lnTo>
                    <a:pt x="352944" y="0"/>
                  </a:lnTo>
                  <a:lnTo>
                    <a:pt x="341880" y="12700"/>
                  </a:lnTo>
                  <a:lnTo>
                    <a:pt x="426437" y="12700"/>
                  </a:lnTo>
                  <a:lnTo>
                    <a:pt x="415374" y="0"/>
                  </a:lnTo>
                  <a:close/>
                </a:path>
                <a:path w="1206500" h="1473200">
                  <a:moveTo>
                    <a:pt x="589394" y="0"/>
                  </a:moveTo>
                  <a:lnTo>
                    <a:pt x="526954" y="0"/>
                  </a:lnTo>
                  <a:lnTo>
                    <a:pt x="515894" y="12700"/>
                  </a:lnTo>
                  <a:lnTo>
                    <a:pt x="600454" y="12700"/>
                  </a:lnTo>
                  <a:lnTo>
                    <a:pt x="589394" y="0"/>
                  </a:lnTo>
                  <a:close/>
                </a:path>
                <a:path w="1206500" h="1473200">
                  <a:moveTo>
                    <a:pt x="763435" y="0"/>
                  </a:moveTo>
                  <a:lnTo>
                    <a:pt x="700995" y="0"/>
                  </a:lnTo>
                  <a:lnTo>
                    <a:pt x="689935" y="12700"/>
                  </a:lnTo>
                  <a:lnTo>
                    <a:pt x="774495" y="12700"/>
                  </a:lnTo>
                  <a:lnTo>
                    <a:pt x="763435" y="0"/>
                  </a:lnTo>
                  <a:close/>
                </a:path>
                <a:path w="1206500" h="1473200">
                  <a:moveTo>
                    <a:pt x="937488" y="0"/>
                  </a:moveTo>
                  <a:lnTo>
                    <a:pt x="875044" y="0"/>
                  </a:lnTo>
                  <a:lnTo>
                    <a:pt x="863983" y="12700"/>
                  </a:lnTo>
                  <a:lnTo>
                    <a:pt x="948549" y="12700"/>
                  </a:lnTo>
                  <a:lnTo>
                    <a:pt x="937488" y="0"/>
                  </a:lnTo>
                  <a:close/>
                </a:path>
              </a:pathLst>
            </a:custGeom>
            <a:solidFill>
              <a:srgbClr val="506444"/>
            </a:solidFill>
          </p:spPr>
          <p:txBody>
            <a:bodyPr wrap="square" lIns="0" tIns="0" rIns="0" bIns="0" rtlCol="0"/>
            <a:lstStyle/>
            <a:p>
              <a:endParaRPr sz="1500"/>
            </a:p>
          </p:txBody>
        </p:sp>
        <p:sp>
          <p:nvSpPr>
            <p:cNvPr id="14" name="object 14"/>
            <p:cNvSpPr/>
            <p:nvPr/>
          </p:nvSpPr>
          <p:spPr>
            <a:xfrm>
              <a:off x="7855400" y="3029973"/>
              <a:ext cx="1206500" cy="1484630"/>
            </a:xfrm>
            <a:custGeom>
              <a:avLst/>
              <a:gdLst/>
              <a:ahLst/>
              <a:cxnLst/>
              <a:rect l="l" t="t" r="r" b="b"/>
              <a:pathLst>
                <a:path w="1206500" h="1484629">
                  <a:moveTo>
                    <a:pt x="1157919" y="1484349"/>
                  </a:moveTo>
                  <a:lnTo>
                    <a:pt x="1118841" y="1468842"/>
                  </a:lnTo>
                  <a:lnTo>
                    <a:pt x="1109617" y="1463139"/>
                  </a:lnTo>
                  <a:lnTo>
                    <a:pt x="1100172" y="1458109"/>
                  </a:lnTo>
                  <a:lnTo>
                    <a:pt x="1090441" y="1454524"/>
                  </a:lnTo>
                  <a:lnTo>
                    <a:pt x="1080360" y="1453157"/>
                  </a:lnTo>
                  <a:lnTo>
                    <a:pt x="1068833" y="1453946"/>
                  </a:lnTo>
                  <a:lnTo>
                    <a:pt x="1059794" y="1456107"/>
                  </a:lnTo>
                  <a:lnTo>
                    <a:pt x="1052147" y="1459330"/>
                  </a:lnTo>
                  <a:lnTo>
                    <a:pt x="1044800" y="1463305"/>
                  </a:lnTo>
                  <a:lnTo>
                    <a:pt x="1035625" y="1468223"/>
                  </a:lnTo>
                  <a:lnTo>
                    <a:pt x="1024562" y="1472841"/>
                  </a:lnTo>
                  <a:lnTo>
                    <a:pt x="1010756" y="1476265"/>
                  </a:lnTo>
                  <a:lnTo>
                    <a:pt x="993352" y="1477605"/>
                  </a:lnTo>
                  <a:lnTo>
                    <a:pt x="975941" y="1476265"/>
                  </a:lnTo>
                  <a:lnTo>
                    <a:pt x="962132" y="1472841"/>
                  </a:lnTo>
                  <a:lnTo>
                    <a:pt x="951072" y="1468223"/>
                  </a:lnTo>
                  <a:lnTo>
                    <a:pt x="941905" y="1463305"/>
                  </a:lnTo>
                  <a:lnTo>
                    <a:pt x="934557" y="1459330"/>
                  </a:lnTo>
                  <a:lnTo>
                    <a:pt x="926911" y="1456107"/>
                  </a:lnTo>
                  <a:lnTo>
                    <a:pt x="917871" y="1453946"/>
                  </a:lnTo>
                  <a:lnTo>
                    <a:pt x="906345" y="1453157"/>
                  </a:lnTo>
                  <a:lnTo>
                    <a:pt x="894816" y="1453946"/>
                  </a:lnTo>
                  <a:lnTo>
                    <a:pt x="885772" y="1456107"/>
                  </a:lnTo>
                  <a:lnTo>
                    <a:pt x="878121" y="1459330"/>
                  </a:lnTo>
                  <a:lnTo>
                    <a:pt x="870772" y="1463305"/>
                  </a:lnTo>
                  <a:lnTo>
                    <a:pt x="861604" y="1468223"/>
                  </a:lnTo>
                  <a:lnTo>
                    <a:pt x="850544" y="1472841"/>
                  </a:lnTo>
                  <a:lnTo>
                    <a:pt x="836735" y="1476265"/>
                  </a:lnTo>
                  <a:lnTo>
                    <a:pt x="819324" y="1477605"/>
                  </a:lnTo>
                  <a:lnTo>
                    <a:pt x="801913" y="1476265"/>
                  </a:lnTo>
                  <a:lnTo>
                    <a:pt x="788106" y="1472841"/>
                  </a:lnTo>
                  <a:lnTo>
                    <a:pt x="777049" y="1468223"/>
                  </a:lnTo>
                  <a:lnTo>
                    <a:pt x="767889" y="1463305"/>
                  </a:lnTo>
                  <a:lnTo>
                    <a:pt x="760540" y="1459330"/>
                  </a:lnTo>
                  <a:lnTo>
                    <a:pt x="752890" y="1456107"/>
                  </a:lnTo>
                  <a:lnTo>
                    <a:pt x="743850" y="1453946"/>
                  </a:lnTo>
                  <a:lnTo>
                    <a:pt x="732329" y="1453157"/>
                  </a:lnTo>
                  <a:lnTo>
                    <a:pt x="720801" y="1453946"/>
                  </a:lnTo>
                  <a:lnTo>
                    <a:pt x="711757" y="1456107"/>
                  </a:lnTo>
                  <a:lnTo>
                    <a:pt x="704106" y="1459330"/>
                  </a:lnTo>
                  <a:lnTo>
                    <a:pt x="696756" y="1463305"/>
                  </a:lnTo>
                  <a:lnTo>
                    <a:pt x="687589" y="1468223"/>
                  </a:lnTo>
                  <a:lnTo>
                    <a:pt x="676529" y="1472841"/>
                  </a:lnTo>
                  <a:lnTo>
                    <a:pt x="662720" y="1476265"/>
                  </a:lnTo>
                  <a:lnTo>
                    <a:pt x="645309" y="1477605"/>
                  </a:lnTo>
                  <a:lnTo>
                    <a:pt x="627903" y="1476265"/>
                  </a:lnTo>
                  <a:lnTo>
                    <a:pt x="614094" y="1472841"/>
                  </a:lnTo>
                  <a:lnTo>
                    <a:pt x="603030" y="1468223"/>
                  </a:lnTo>
                  <a:lnTo>
                    <a:pt x="593861" y="1463305"/>
                  </a:lnTo>
                  <a:lnTo>
                    <a:pt x="586513" y="1459330"/>
                  </a:lnTo>
                  <a:lnTo>
                    <a:pt x="578867" y="1456107"/>
                  </a:lnTo>
                  <a:lnTo>
                    <a:pt x="569828" y="1453946"/>
                  </a:lnTo>
                  <a:lnTo>
                    <a:pt x="558301" y="1453157"/>
                  </a:lnTo>
                  <a:lnTo>
                    <a:pt x="546767" y="1453946"/>
                  </a:lnTo>
                  <a:lnTo>
                    <a:pt x="537722" y="1456107"/>
                  </a:lnTo>
                  <a:lnTo>
                    <a:pt x="530071" y="1459330"/>
                  </a:lnTo>
                  <a:lnTo>
                    <a:pt x="522716" y="1463305"/>
                  </a:lnTo>
                  <a:lnTo>
                    <a:pt x="513554" y="1468223"/>
                  </a:lnTo>
                  <a:lnTo>
                    <a:pt x="502492" y="1472841"/>
                  </a:lnTo>
                  <a:lnTo>
                    <a:pt x="488681" y="1476265"/>
                  </a:lnTo>
                  <a:lnTo>
                    <a:pt x="471268" y="1477605"/>
                  </a:lnTo>
                  <a:lnTo>
                    <a:pt x="453857" y="1476265"/>
                  </a:lnTo>
                  <a:lnTo>
                    <a:pt x="440048" y="1472841"/>
                  </a:lnTo>
                  <a:lnTo>
                    <a:pt x="428988" y="1468223"/>
                  </a:lnTo>
                  <a:lnTo>
                    <a:pt x="419820" y="1463305"/>
                  </a:lnTo>
                  <a:lnTo>
                    <a:pt x="412471" y="1459330"/>
                  </a:lnTo>
                  <a:lnTo>
                    <a:pt x="404820" y="1456107"/>
                  </a:lnTo>
                  <a:lnTo>
                    <a:pt x="395776" y="1453946"/>
                  </a:lnTo>
                  <a:lnTo>
                    <a:pt x="384248" y="1453157"/>
                  </a:lnTo>
                  <a:lnTo>
                    <a:pt x="372719" y="1453946"/>
                  </a:lnTo>
                  <a:lnTo>
                    <a:pt x="363675" y="1456107"/>
                  </a:lnTo>
                  <a:lnTo>
                    <a:pt x="356024" y="1459330"/>
                  </a:lnTo>
                  <a:lnTo>
                    <a:pt x="348675" y="1463305"/>
                  </a:lnTo>
                  <a:lnTo>
                    <a:pt x="339506" y="1468223"/>
                  </a:lnTo>
                  <a:lnTo>
                    <a:pt x="328442" y="1472841"/>
                  </a:lnTo>
                  <a:lnTo>
                    <a:pt x="314633" y="1476265"/>
                  </a:lnTo>
                  <a:lnTo>
                    <a:pt x="297227" y="1477605"/>
                  </a:lnTo>
                  <a:lnTo>
                    <a:pt x="279814" y="1476265"/>
                  </a:lnTo>
                  <a:lnTo>
                    <a:pt x="266001" y="1472841"/>
                  </a:lnTo>
                  <a:lnTo>
                    <a:pt x="254936" y="1468223"/>
                  </a:lnTo>
                  <a:lnTo>
                    <a:pt x="245767" y="1463305"/>
                  </a:lnTo>
                  <a:lnTo>
                    <a:pt x="238417" y="1459330"/>
                  </a:lnTo>
                  <a:lnTo>
                    <a:pt x="230766" y="1456107"/>
                  </a:lnTo>
                  <a:lnTo>
                    <a:pt x="221723" y="1453946"/>
                  </a:lnTo>
                  <a:lnTo>
                    <a:pt x="210194" y="1453157"/>
                  </a:lnTo>
                  <a:lnTo>
                    <a:pt x="198665" y="1453946"/>
                  </a:lnTo>
                  <a:lnTo>
                    <a:pt x="189620" y="1456107"/>
                  </a:lnTo>
                  <a:lnTo>
                    <a:pt x="181965" y="1459330"/>
                  </a:lnTo>
                  <a:lnTo>
                    <a:pt x="174609" y="1463305"/>
                  </a:lnTo>
                  <a:lnTo>
                    <a:pt x="165441" y="1468223"/>
                  </a:lnTo>
                  <a:lnTo>
                    <a:pt x="154379" y="1472841"/>
                  </a:lnTo>
                  <a:lnTo>
                    <a:pt x="140567" y="1476265"/>
                  </a:lnTo>
                  <a:lnTo>
                    <a:pt x="123148" y="1477605"/>
                  </a:lnTo>
                  <a:lnTo>
                    <a:pt x="115585" y="1477760"/>
                  </a:lnTo>
                  <a:lnTo>
                    <a:pt x="108788" y="1478164"/>
                  </a:lnTo>
                  <a:lnTo>
                    <a:pt x="102624" y="1478719"/>
                  </a:lnTo>
                  <a:lnTo>
                    <a:pt x="96961" y="1479332"/>
                  </a:lnTo>
                  <a:lnTo>
                    <a:pt x="80032" y="1480446"/>
                  </a:lnTo>
                  <a:lnTo>
                    <a:pt x="32940" y="1451646"/>
                  </a:lnTo>
                  <a:lnTo>
                    <a:pt x="8199" y="1409414"/>
                  </a:lnTo>
                  <a:lnTo>
                    <a:pt x="5635" y="1391547"/>
                  </a:lnTo>
                  <a:lnTo>
                    <a:pt x="6384" y="1371344"/>
                  </a:lnTo>
                  <a:lnTo>
                    <a:pt x="6844" y="1364655"/>
                  </a:lnTo>
                  <a:lnTo>
                    <a:pt x="7261" y="1357368"/>
                  </a:lnTo>
                  <a:lnTo>
                    <a:pt x="7563" y="1349309"/>
                  </a:lnTo>
                  <a:lnTo>
                    <a:pt x="7680" y="1340305"/>
                  </a:lnTo>
                  <a:lnTo>
                    <a:pt x="8911" y="1319822"/>
                  </a:lnTo>
                  <a:lnTo>
                    <a:pt x="12096" y="1303605"/>
                  </a:lnTo>
                  <a:lnTo>
                    <a:pt x="16477" y="1290470"/>
                  </a:lnTo>
                  <a:lnTo>
                    <a:pt x="21294" y="1279231"/>
                  </a:lnTo>
                  <a:lnTo>
                    <a:pt x="25413" y="1269677"/>
                  </a:lnTo>
                  <a:lnTo>
                    <a:pt x="28840" y="1259436"/>
                  </a:lnTo>
                  <a:lnTo>
                    <a:pt x="31183" y="1247164"/>
                  </a:lnTo>
                  <a:lnTo>
                    <a:pt x="32051" y="1231517"/>
                  </a:lnTo>
                  <a:lnTo>
                    <a:pt x="31183" y="1215877"/>
                  </a:lnTo>
                  <a:lnTo>
                    <a:pt x="28840" y="1203607"/>
                  </a:lnTo>
                  <a:lnTo>
                    <a:pt x="25413" y="1193364"/>
                  </a:lnTo>
                  <a:lnTo>
                    <a:pt x="21294" y="1183803"/>
                  </a:lnTo>
                  <a:lnTo>
                    <a:pt x="16477" y="1172571"/>
                  </a:lnTo>
                  <a:lnTo>
                    <a:pt x="12096" y="1159438"/>
                  </a:lnTo>
                  <a:lnTo>
                    <a:pt x="8911" y="1143219"/>
                  </a:lnTo>
                  <a:lnTo>
                    <a:pt x="7680" y="1122729"/>
                  </a:lnTo>
                  <a:lnTo>
                    <a:pt x="8911" y="1102245"/>
                  </a:lnTo>
                  <a:lnTo>
                    <a:pt x="12096" y="1086029"/>
                  </a:lnTo>
                  <a:lnTo>
                    <a:pt x="16477" y="1072894"/>
                  </a:lnTo>
                  <a:lnTo>
                    <a:pt x="21294" y="1061654"/>
                  </a:lnTo>
                  <a:lnTo>
                    <a:pt x="25413" y="1052101"/>
                  </a:lnTo>
                  <a:lnTo>
                    <a:pt x="28840" y="1041860"/>
                  </a:lnTo>
                  <a:lnTo>
                    <a:pt x="31183" y="1029588"/>
                  </a:lnTo>
                  <a:lnTo>
                    <a:pt x="32051" y="1013941"/>
                  </a:lnTo>
                  <a:lnTo>
                    <a:pt x="31183" y="998300"/>
                  </a:lnTo>
                  <a:lnTo>
                    <a:pt x="28840" y="986032"/>
                  </a:lnTo>
                  <a:lnTo>
                    <a:pt x="25413" y="975793"/>
                  </a:lnTo>
                  <a:lnTo>
                    <a:pt x="21294" y="966239"/>
                  </a:lnTo>
                  <a:lnTo>
                    <a:pt x="16477" y="955000"/>
                  </a:lnTo>
                  <a:lnTo>
                    <a:pt x="12096" y="941865"/>
                  </a:lnTo>
                  <a:lnTo>
                    <a:pt x="8911" y="925649"/>
                  </a:lnTo>
                  <a:lnTo>
                    <a:pt x="7680" y="905165"/>
                  </a:lnTo>
                  <a:lnTo>
                    <a:pt x="8911" y="884682"/>
                  </a:lnTo>
                  <a:lnTo>
                    <a:pt x="12096" y="868467"/>
                  </a:lnTo>
                  <a:lnTo>
                    <a:pt x="16477" y="855336"/>
                  </a:lnTo>
                  <a:lnTo>
                    <a:pt x="21294" y="844103"/>
                  </a:lnTo>
                  <a:lnTo>
                    <a:pt x="25413" y="834548"/>
                  </a:lnTo>
                  <a:lnTo>
                    <a:pt x="28840" y="824304"/>
                  </a:lnTo>
                  <a:lnTo>
                    <a:pt x="31183" y="812032"/>
                  </a:lnTo>
                  <a:lnTo>
                    <a:pt x="32051" y="796390"/>
                  </a:lnTo>
                  <a:lnTo>
                    <a:pt x="31183" y="780742"/>
                  </a:lnTo>
                  <a:lnTo>
                    <a:pt x="28840" y="768470"/>
                  </a:lnTo>
                  <a:lnTo>
                    <a:pt x="25413" y="758229"/>
                  </a:lnTo>
                  <a:lnTo>
                    <a:pt x="21294" y="748676"/>
                  </a:lnTo>
                  <a:lnTo>
                    <a:pt x="16477" y="737436"/>
                  </a:lnTo>
                  <a:lnTo>
                    <a:pt x="12096" y="724301"/>
                  </a:lnTo>
                  <a:lnTo>
                    <a:pt x="8911" y="708085"/>
                  </a:lnTo>
                  <a:lnTo>
                    <a:pt x="7680" y="687601"/>
                  </a:lnTo>
                  <a:lnTo>
                    <a:pt x="8911" y="667118"/>
                  </a:lnTo>
                  <a:lnTo>
                    <a:pt x="12096" y="650901"/>
                  </a:lnTo>
                  <a:lnTo>
                    <a:pt x="16477" y="637767"/>
                  </a:lnTo>
                  <a:lnTo>
                    <a:pt x="21294" y="626527"/>
                  </a:lnTo>
                  <a:lnTo>
                    <a:pt x="25413" y="616971"/>
                  </a:lnTo>
                  <a:lnTo>
                    <a:pt x="28840" y="606726"/>
                  </a:lnTo>
                  <a:lnTo>
                    <a:pt x="31183" y="594450"/>
                  </a:lnTo>
                  <a:lnTo>
                    <a:pt x="32051" y="578800"/>
                  </a:lnTo>
                  <a:lnTo>
                    <a:pt x="31183" y="563153"/>
                  </a:lnTo>
                  <a:lnTo>
                    <a:pt x="28840" y="550879"/>
                  </a:lnTo>
                  <a:lnTo>
                    <a:pt x="25413" y="540635"/>
                  </a:lnTo>
                  <a:lnTo>
                    <a:pt x="21294" y="531074"/>
                  </a:lnTo>
                  <a:lnTo>
                    <a:pt x="16477" y="519841"/>
                  </a:lnTo>
                  <a:lnTo>
                    <a:pt x="12096" y="506709"/>
                  </a:lnTo>
                  <a:lnTo>
                    <a:pt x="8911" y="490490"/>
                  </a:lnTo>
                  <a:lnTo>
                    <a:pt x="7680" y="470000"/>
                  </a:lnTo>
                  <a:lnTo>
                    <a:pt x="8911" y="449514"/>
                  </a:lnTo>
                  <a:lnTo>
                    <a:pt x="12096" y="433295"/>
                  </a:lnTo>
                  <a:lnTo>
                    <a:pt x="16477" y="420159"/>
                  </a:lnTo>
                  <a:lnTo>
                    <a:pt x="21294" y="408925"/>
                  </a:lnTo>
                  <a:lnTo>
                    <a:pt x="25413" y="399370"/>
                  </a:lnTo>
                  <a:lnTo>
                    <a:pt x="28840" y="389126"/>
                  </a:lnTo>
                  <a:lnTo>
                    <a:pt x="31183" y="376853"/>
                  </a:lnTo>
                  <a:lnTo>
                    <a:pt x="32051" y="361211"/>
                  </a:lnTo>
                  <a:lnTo>
                    <a:pt x="31183" y="345562"/>
                  </a:lnTo>
                  <a:lnTo>
                    <a:pt x="28840" y="333284"/>
                  </a:lnTo>
                  <a:lnTo>
                    <a:pt x="25413" y="323035"/>
                  </a:lnTo>
                  <a:lnTo>
                    <a:pt x="21294" y="313472"/>
                  </a:lnTo>
                  <a:lnTo>
                    <a:pt x="16477" y="302240"/>
                  </a:lnTo>
                  <a:lnTo>
                    <a:pt x="12096" y="289107"/>
                  </a:lnTo>
                  <a:lnTo>
                    <a:pt x="8911" y="272888"/>
                  </a:lnTo>
                  <a:lnTo>
                    <a:pt x="7680" y="252398"/>
                  </a:lnTo>
                  <a:lnTo>
                    <a:pt x="8911" y="231907"/>
                  </a:lnTo>
                  <a:lnTo>
                    <a:pt x="12096" y="215687"/>
                  </a:lnTo>
                  <a:lnTo>
                    <a:pt x="16477" y="202550"/>
                  </a:lnTo>
                  <a:lnTo>
                    <a:pt x="21294" y="191311"/>
                  </a:lnTo>
                  <a:lnTo>
                    <a:pt x="25413" y="181750"/>
                  </a:lnTo>
                  <a:lnTo>
                    <a:pt x="28840" y="171505"/>
                  </a:lnTo>
                  <a:lnTo>
                    <a:pt x="31183" y="159232"/>
                  </a:lnTo>
                  <a:lnTo>
                    <a:pt x="32051" y="143584"/>
                  </a:lnTo>
                  <a:lnTo>
                    <a:pt x="30649" y="130458"/>
                  </a:lnTo>
                  <a:lnTo>
                    <a:pt x="26919" y="118679"/>
                  </a:lnTo>
                  <a:lnTo>
                    <a:pt x="21577" y="107701"/>
                  </a:lnTo>
                  <a:lnTo>
                    <a:pt x="15338" y="96975"/>
                  </a:lnTo>
                  <a:lnTo>
                    <a:pt x="6126" y="80339"/>
                  </a:lnTo>
                  <a:lnTo>
                    <a:pt x="0" y="61590"/>
                  </a:lnTo>
                  <a:lnTo>
                    <a:pt x="1193" y="40522"/>
                  </a:lnTo>
                  <a:lnTo>
                    <a:pt x="13941" y="16927"/>
                  </a:lnTo>
                  <a:lnTo>
                    <a:pt x="32869" y="1920"/>
                  </a:lnTo>
                  <a:lnTo>
                    <a:pt x="51727" y="0"/>
                  </a:lnTo>
                  <a:lnTo>
                    <a:pt x="69369" y="6063"/>
                  </a:lnTo>
                  <a:lnTo>
                    <a:pt x="84655" y="15009"/>
                  </a:lnTo>
                  <a:lnTo>
                    <a:pt x="93871" y="20712"/>
                  </a:lnTo>
                  <a:lnTo>
                    <a:pt x="103312" y="25742"/>
                  </a:lnTo>
                  <a:lnTo>
                    <a:pt x="113042" y="29327"/>
                  </a:lnTo>
                  <a:lnTo>
                    <a:pt x="123123" y="30694"/>
                  </a:lnTo>
                  <a:lnTo>
                    <a:pt x="134651" y="29905"/>
                  </a:lnTo>
                  <a:lnTo>
                    <a:pt x="143695" y="27744"/>
                  </a:lnTo>
                  <a:lnTo>
                    <a:pt x="151346" y="24522"/>
                  </a:lnTo>
                  <a:lnTo>
                    <a:pt x="158696" y="20547"/>
                  </a:lnTo>
                  <a:lnTo>
                    <a:pt x="167863" y="15630"/>
                  </a:lnTo>
                  <a:lnTo>
                    <a:pt x="178922" y="11017"/>
                  </a:lnTo>
                  <a:lnTo>
                    <a:pt x="192727" y="7597"/>
                  </a:lnTo>
                  <a:lnTo>
                    <a:pt x="210131" y="6259"/>
                  </a:lnTo>
                  <a:lnTo>
                    <a:pt x="227542" y="7597"/>
                  </a:lnTo>
                  <a:lnTo>
                    <a:pt x="241350" y="11017"/>
                  </a:lnTo>
                  <a:lnTo>
                    <a:pt x="252411" y="15630"/>
                  </a:lnTo>
                  <a:lnTo>
                    <a:pt x="261578" y="20547"/>
                  </a:lnTo>
                  <a:lnTo>
                    <a:pt x="268928" y="24522"/>
                  </a:lnTo>
                  <a:lnTo>
                    <a:pt x="276577" y="27744"/>
                  </a:lnTo>
                  <a:lnTo>
                    <a:pt x="285617" y="29905"/>
                  </a:lnTo>
                  <a:lnTo>
                    <a:pt x="297138" y="30694"/>
                  </a:lnTo>
                  <a:lnTo>
                    <a:pt x="308672" y="29905"/>
                  </a:lnTo>
                  <a:lnTo>
                    <a:pt x="317715" y="27744"/>
                  </a:lnTo>
                  <a:lnTo>
                    <a:pt x="325363" y="24522"/>
                  </a:lnTo>
                  <a:lnTo>
                    <a:pt x="332711" y="20547"/>
                  </a:lnTo>
                  <a:lnTo>
                    <a:pt x="341880" y="15630"/>
                  </a:lnTo>
                  <a:lnTo>
                    <a:pt x="352944" y="11017"/>
                  </a:lnTo>
                  <a:lnTo>
                    <a:pt x="366753" y="7597"/>
                  </a:lnTo>
                  <a:lnTo>
                    <a:pt x="384159" y="6259"/>
                  </a:lnTo>
                  <a:lnTo>
                    <a:pt x="401565" y="7597"/>
                  </a:lnTo>
                  <a:lnTo>
                    <a:pt x="415374" y="11017"/>
                  </a:lnTo>
                  <a:lnTo>
                    <a:pt x="426437" y="15630"/>
                  </a:lnTo>
                  <a:lnTo>
                    <a:pt x="435606" y="20547"/>
                  </a:lnTo>
                  <a:lnTo>
                    <a:pt x="442954" y="24522"/>
                  </a:lnTo>
                  <a:lnTo>
                    <a:pt x="450600" y="27744"/>
                  </a:lnTo>
                  <a:lnTo>
                    <a:pt x="459640" y="29905"/>
                  </a:lnTo>
                  <a:lnTo>
                    <a:pt x="471166" y="30694"/>
                  </a:lnTo>
                  <a:lnTo>
                    <a:pt x="482693" y="29905"/>
                  </a:lnTo>
                  <a:lnTo>
                    <a:pt x="491732" y="27744"/>
                  </a:lnTo>
                  <a:lnTo>
                    <a:pt x="499379" y="24522"/>
                  </a:lnTo>
                  <a:lnTo>
                    <a:pt x="506726" y="20547"/>
                  </a:lnTo>
                  <a:lnTo>
                    <a:pt x="515894" y="15630"/>
                  </a:lnTo>
                  <a:lnTo>
                    <a:pt x="526954" y="11017"/>
                  </a:lnTo>
                  <a:lnTo>
                    <a:pt x="540763" y="7597"/>
                  </a:lnTo>
                  <a:lnTo>
                    <a:pt x="558174" y="6259"/>
                  </a:lnTo>
                  <a:lnTo>
                    <a:pt x="575585" y="7597"/>
                  </a:lnTo>
                  <a:lnTo>
                    <a:pt x="589394" y="11017"/>
                  </a:lnTo>
                  <a:lnTo>
                    <a:pt x="600454" y="15630"/>
                  </a:lnTo>
                  <a:lnTo>
                    <a:pt x="609622" y="20547"/>
                  </a:lnTo>
                  <a:lnTo>
                    <a:pt x="616971" y="24522"/>
                  </a:lnTo>
                  <a:lnTo>
                    <a:pt x="624620" y="27744"/>
                  </a:lnTo>
                  <a:lnTo>
                    <a:pt x="633660" y="29905"/>
                  </a:lnTo>
                  <a:lnTo>
                    <a:pt x="645182" y="30694"/>
                  </a:lnTo>
                  <a:lnTo>
                    <a:pt x="656716" y="29905"/>
                  </a:lnTo>
                  <a:lnTo>
                    <a:pt x="665760" y="27744"/>
                  </a:lnTo>
                  <a:lnTo>
                    <a:pt x="673412" y="24522"/>
                  </a:lnTo>
                  <a:lnTo>
                    <a:pt x="680767" y="20547"/>
                  </a:lnTo>
                  <a:lnTo>
                    <a:pt x="689935" y="15630"/>
                  </a:lnTo>
                  <a:lnTo>
                    <a:pt x="700995" y="11017"/>
                  </a:lnTo>
                  <a:lnTo>
                    <a:pt x="714804" y="7597"/>
                  </a:lnTo>
                  <a:lnTo>
                    <a:pt x="732215" y="6259"/>
                  </a:lnTo>
                  <a:lnTo>
                    <a:pt x="749626" y="7597"/>
                  </a:lnTo>
                  <a:lnTo>
                    <a:pt x="763435" y="11017"/>
                  </a:lnTo>
                  <a:lnTo>
                    <a:pt x="774495" y="15630"/>
                  </a:lnTo>
                  <a:lnTo>
                    <a:pt x="783663" y="20547"/>
                  </a:lnTo>
                  <a:lnTo>
                    <a:pt x="791012" y="24522"/>
                  </a:lnTo>
                  <a:lnTo>
                    <a:pt x="798663" y="27744"/>
                  </a:lnTo>
                  <a:lnTo>
                    <a:pt x="807707" y="29905"/>
                  </a:lnTo>
                  <a:lnTo>
                    <a:pt x="819235" y="30694"/>
                  </a:lnTo>
                  <a:lnTo>
                    <a:pt x="830764" y="29905"/>
                  </a:lnTo>
                  <a:lnTo>
                    <a:pt x="839809" y="27744"/>
                  </a:lnTo>
                  <a:lnTo>
                    <a:pt x="847464" y="24522"/>
                  </a:lnTo>
                  <a:lnTo>
                    <a:pt x="854821" y="20547"/>
                  </a:lnTo>
                  <a:lnTo>
                    <a:pt x="863983" y="15630"/>
                  </a:lnTo>
                  <a:lnTo>
                    <a:pt x="875044" y="11017"/>
                  </a:lnTo>
                  <a:lnTo>
                    <a:pt x="888855" y="7597"/>
                  </a:lnTo>
                  <a:lnTo>
                    <a:pt x="906268" y="6259"/>
                  </a:lnTo>
                  <a:lnTo>
                    <a:pt x="923680" y="7597"/>
                  </a:lnTo>
                  <a:lnTo>
                    <a:pt x="937488" y="11017"/>
                  </a:lnTo>
                  <a:lnTo>
                    <a:pt x="948549" y="15630"/>
                  </a:lnTo>
                  <a:lnTo>
                    <a:pt x="957716" y="20547"/>
                  </a:lnTo>
                  <a:lnTo>
                    <a:pt x="965066" y="24522"/>
                  </a:lnTo>
                  <a:lnTo>
                    <a:pt x="972716" y="27744"/>
                  </a:lnTo>
                  <a:lnTo>
                    <a:pt x="981760" y="29905"/>
                  </a:lnTo>
                  <a:lnTo>
                    <a:pt x="993289" y="30694"/>
                  </a:lnTo>
                  <a:lnTo>
                    <a:pt x="1004823" y="29905"/>
                  </a:lnTo>
                  <a:lnTo>
                    <a:pt x="1013867" y="27744"/>
                  </a:lnTo>
                  <a:lnTo>
                    <a:pt x="1021519" y="24522"/>
                  </a:lnTo>
                  <a:lnTo>
                    <a:pt x="1028874" y="20547"/>
                  </a:lnTo>
                  <a:lnTo>
                    <a:pt x="1038044" y="15630"/>
                  </a:lnTo>
                  <a:lnTo>
                    <a:pt x="1049108" y="11017"/>
                  </a:lnTo>
                  <a:lnTo>
                    <a:pt x="1062921" y="7597"/>
                  </a:lnTo>
                  <a:lnTo>
                    <a:pt x="1080335" y="6259"/>
                  </a:lnTo>
                  <a:lnTo>
                    <a:pt x="1087898" y="6101"/>
                  </a:lnTo>
                  <a:lnTo>
                    <a:pt x="1094695" y="5694"/>
                  </a:lnTo>
                  <a:lnTo>
                    <a:pt x="1100859" y="5134"/>
                  </a:lnTo>
                  <a:lnTo>
                    <a:pt x="1106522" y="4519"/>
                  </a:lnTo>
                  <a:lnTo>
                    <a:pt x="1123451" y="3407"/>
                  </a:lnTo>
                  <a:lnTo>
                    <a:pt x="1170543" y="32218"/>
                  </a:lnTo>
                  <a:lnTo>
                    <a:pt x="1195284" y="74439"/>
                  </a:lnTo>
                  <a:lnTo>
                    <a:pt x="1197848" y="92304"/>
                  </a:lnTo>
                  <a:lnTo>
                    <a:pt x="1197098" y="112507"/>
                  </a:lnTo>
                  <a:lnTo>
                    <a:pt x="1196639" y="119197"/>
                  </a:lnTo>
                  <a:lnTo>
                    <a:pt x="1196222" y="126484"/>
                  </a:lnTo>
                  <a:lnTo>
                    <a:pt x="1195920" y="134542"/>
                  </a:lnTo>
                  <a:lnTo>
                    <a:pt x="1195803" y="143546"/>
                  </a:lnTo>
                  <a:lnTo>
                    <a:pt x="1194574" y="164030"/>
                  </a:lnTo>
                  <a:lnTo>
                    <a:pt x="1191391" y="180246"/>
                  </a:lnTo>
                  <a:lnTo>
                    <a:pt x="1187011" y="193381"/>
                  </a:lnTo>
                  <a:lnTo>
                    <a:pt x="1182189" y="204620"/>
                  </a:lnTo>
                  <a:lnTo>
                    <a:pt x="1178075" y="214174"/>
                  </a:lnTo>
                  <a:lnTo>
                    <a:pt x="1174648" y="224415"/>
                  </a:lnTo>
                  <a:lnTo>
                    <a:pt x="1172302" y="236687"/>
                  </a:lnTo>
                  <a:lnTo>
                    <a:pt x="1171432" y="252334"/>
                  </a:lnTo>
                  <a:lnTo>
                    <a:pt x="1172302" y="267976"/>
                  </a:lnTo>
                  <a:lnTo>
                    <a:pt x="1174648" y="280249"/>
                  </a:lnTo>
                  <a:lnTo>
                    <a:pt x="1178075" y="290493"/>
                  </a:lnTo>
                  <a:lnTo>
                    <a:pt x="1182189" y="300048"/>
                  </a:lnTo>
                  <a:lnTo>
                    <a:pt x="1187011" y="311280"/>
                  </a:lnTo>
                  <a:lnTo>
                    <a:pt x="1191391" y="324413"/>
                  </a:lnTo>
                  <a:lnTo>
                    <a:pt x="1194574" y="340632"/>
                  </a:lnTo>
                  <a:lnTo>
                    <a:pt x="1195803" y="361122"/>
                  </a:lnTo>
                  <a:lnTo>
                    <a:pt x="1194574" y="381606"/>
                  </a:lnTo>
                  <a:lnTo>
                    <a:pt x="1191391" y="397822"/>
                  </a:lnTo>
                  <a:lnTo>
                    <a:pt x="1187011" y="410957"/>
                  </a:lnTo>
                  <a:lnTo>
                    <a:pt x="1182189" y="422197"/>
                  </a:lnTo>
                  <a:lnTo>
                    <a:pt x="1178075" y="431750"/>
                  </a:lnTo>
                  <a:lnTo>
                    <a:pt x="1174648" y="441991"/>
                  </a:lnTo>
                  <a:lnTo>
                    <a:pt x="1172302" y="454263"/>
                  </a:lnTo>
                  <a:lnTo>
                    <a:pt x="1171432" y="469911"/>
                  </a:lnTo>
                  <a:lnTo>
                    <a:pt x="1172302" y="485551"/>
                  </a:lnTo>
                  <a:lnTo>
                    <a:pt x="1174648" y="497820"/>
                  </a:lnTo>
                  <a:lnTo>
                    <a:pt x="1178075" y="508064"/>
                  </a:lnTo>
                  <a:lnTo>
                    <a:pt x="1182189" y="517625"/>
                  </a:lnTo>
                  <a:lnTo>
                    <a:pt x="1187011" y="528857"/>
                  </a:lnTo>
                  <a:lnTo>
                    <a:pt x="1191391" y="541988"/>
                  </a:lnTo>
                  <a:lnTo>
                    <a:pt x="1194574" y="558203"/>
                  </a:lnTo>
                  <a:lnTo>
                    <a:pt x="1195803" y="578686"/>
                  </a:lnTo>
                  <a:lnTo>
                    <a:pt x="1194574" y="599169"/>
                  </a:lnTo>
                  <a:lnTo>
                    <a:pt x="1191391" y="615384"/>
                  </a:lnTo>
                  <a:lnTo>
                    <a:pt x="1187011" y="628516"/>
                  </a:lnTo>
                  <a:lnTo>
                    <a:pt x="1182189" y="639748"/>
                  </a:lnTo>
                  <a:lnTo>
                    <a:pt x="1178075" y="649309"/>
                  </a:lnTo>
                  <a:lnTo>
                    <a:pt x="1174648" y="659552"/>
                  </a:lnTo>
                  <a:lnTo>
                    <a:pt x="1172302" y="671821"/>
                  </a:lnTo>
                  <a:lnTo>
                    <a:pt x="1171432" y="687462"/>
                  </a:lnTo>
                  <a:lnTo>
                    <a:pt x="1172302" y="703109"/>
                  </a:lnTo>
                  <a:lnTo>
                    <a:pt x="1174648" y="715381"/>
                  </a:lnTo>
                  <a:lnTo>
                    <a:pt x="1178075" y="725622"/>
                  </a:lnTo>
                  <a:lnTo>
                    <a:pt x="1182189" y="735176"/>
                  </a:lnTo>
                  <a:lnTo>
                    <a:pt x="1187011" y="746415"/>
                  </a:lnTo>
                  <a:lnTo>
                    <a:pt x="1191391" y="759550"/>
                  </a:lnTo>
                  <a:lnTo>
                    <a:pt x="1194574" y="775766"/>
                  </a:lnTo>
                  <a:lnTo>
                    <a:pt x="1195803" y="796250"/>
                  </a:lnTo>
                  <a:lnTo>
                    <a:pt x="1194574" y="816740"/>
                  </a:lnTo>
                  <a:lnTo>
                    <a:pt x="1191391" y="832959"/>
                  </a:lnTo>
                  <a:lnTo>
                    <a:pt x="1187011" y="846092"/>
                  </a:lnTo>
                  <a:lnTo>
                    <a:pt x="1182189" y="857324"/>
                  </a:lnTo>
                  <a:lnTo>
                    <a:pt x="1178075" y="866885"/>
                  </a:lnTo>
                  <a:lnTo>
                    <a:pt x="1174648" y="877130"/>
                  </a:lnTo>
                  <a:lnTo>
                    <a:pt x="1172302" y="889403"/>
                  </a:lnTo>
                  <a:lnTo>
                    <a:pt x="1171432" y="905051"/>
                  </a:lnTo>
                  <a:lnTo>
                    <a:pt x="1172302" y="920698"/>
                  </a:lnTo>
                  <a:lnTo>
                    <a:pt x="1174648" y="932972"/>
                  </a:lnTo>
                  <a:lnTo>
                    <a:pt x="1178075" y="943216"/>
                  </a:lnTo>
                  <a:lnTo>
                    <a:pt x="1182189" y="952777"/>
                  </a:lnTo>
                  <a:lnTo>
                    <a:pt x="1187011" y="964010"/>
                  </a:lnTo>
                  <a:lnTo>
                    <a:pt x="1191391" y="977142"/>
                  </a:lnTo>
                  <a:lnTo>
                    <a:pt x="1194574" y="993361"/>
                  </a:lnTo>
                  <a:lnTo>
                    <a:pt x="1195803" y="1013852"/>
                  </a:lnTo>
                  <a:lnTo>
                    <a:pt x="1194574" y="1034342"/>
                  </a:lnTo>
                  <a:lnTo>
                    <a:pt x="1191391" y="1050561"/>
                  </a:lnTo>
                  <a:lnTo>
                    <a:pt x="1187011" y="1063694"/>
                  </a:lnTo>
                  <a:lnTo>
                    <a:pt x="1182189" y="1074926"/>
                  </a:lnTo>
                  <a:lnTo>
                    <a:pt x="1178075" y="1084482"/>
                  </a:lnTo>
                  <a:lnTo>
                    <a:pt x="1174648" y="1094727"/>
                  </a:lnTo>
                  <a:lnTo>
                    <a:pt x="1172302" y="1107003"/>
                  </a:lnTo>
                  <a:lnTo>
                    <a:pt x="1171432" y="1122653"/>
                  </a:lnTo>
                  <a:lnTo>
                    <a:pt x="1172302" y="1138300"/>
                  </a:lnTo>
                  <a:lnTo>
                    <a:pt x="1174648" y="1150573"/>
                  </a:lnTo>
                  <a:lnTo>
                    <a:pt x="1178075" y="1160818"/>
                  </a:lnTo>
                  <a:lnTo>
                    <a:pt x="1182189" y="1170379"/>
                  </a:lnTo>
                  <a:lnTo>
                    <a:pt x="1187011" y="1181611"/>
                  </a:lnTo>
                  <a:lnTo>
                    <a:pt x="1191391" y="1194744"/>
                  </a:lnTo>
                  <a:lnTo>
                    <a:pt x="1194574" y="1210963"/>
                  </a:lnTo>
                  <a:lnTo>
                    <a:pt x="1195803" y="1231453"/>
                  </a:lnTo>
                  <a:lnTo>
                    <a:pt x="1194242" y="1251130"/>
                  </a:lnTo>
                  <a:lnTo>
                    <a:pt x="1190251" y="1267236"/>
                  </a:lnTo>
                  <a:lnTo>
                    <a:pt x="1184868" y="1280531"/>
                  </a:lnTo>
                  <a:lnTo>
                    <a:pt x="1179128" y="1291778"/>
                  </a:lnTo>
                  <a:lnTo>
                    <a:pt x="1173794" y="1302319"/>
                  </a:lnTo>
                  <a:lnTo>
                    <a:pt x="1170217" y="1312638"/>
                  </a:lnTo>
                  <a:lnTo>
                    <a:pt x="1169143" y="1324415"/>
                  </a:lnTo>
                  <a:lnTo>
                    <a:pt x="1171317" y="1339327"/>
                  </a:lnTo>
                  <a:lnTo>
                    <a:pt x="1175443" y="1353262"/>
                  </a:lnTo>
                  <a:lnTo>
                    <a:pt x="1180426" y="1365370"/>
                  </a:lnTo>
                  <a:lnTo>
                    <a:pt x="1185862" y="1376051"/>
                  </a:lnTo>
                  <a:lnTo>
                    <a:pt x="1191345" y="1385708"/>
                  </a:lnTo>
                  <a:lnTo>
                    <a:pt x="1200540" y="1402927"/>
                  </a:lnTo>
                  <a:lnTo>
                    <a:pt x="1205942" y="1421496"/>
                  </a:lnTo>
                  <a:lnTo>
                    <a:pt x="1203599" y="1442475"/>
                  </a:lnTo>
                  <a:lnTo>
                    <a:pt x="1189555" y="1466924"/>
                  </a:lnTo>
                  <a:lnTo>
                    <a:pt x="1181715" y="1475101"/>
                  </a:lnTo>
                  <a:lnTo>
                    <a:pt x="1173775" y="1480485"/>
                  </a:lnTo>
                  <a:lnTo>
                    <a:pt x="1165816" y="1483444"/>
                  </a:lnTo>
                  <a:lnTo>
                    <a:pt x="1157919" y="1484349"/>
                  </a:lnTo>
                  <a:close/>
                </a:path>
                <a:path w="1206500" h="1484629">
                  <a:moveTo>
                    <a:pt x="1080360" y="1420582"/>
                  </a:moveTo>
                  <a:lnTo>
                    <a:pt x="1096777" y="1422520"/>
                  </a:lnTo>
                  <a:lnTo>
                    <a:pt x="1111464" y="1427476"/>
                  </a:lnTo>
                  <a:lnTo>
                    <a:pt x="1124553" y="1434164"/>
                  </a:lnTo>
                  <a:lnTo>
                    <a:pt x="1136176" y="1441296"/>
                  </a:lnTo>
                  <a:lnTo>
                    <a:pt x="1148793" y="1448819"/>
                  </a:lnTo>
                  <a:lnTo>
                    <a:pt x="1156106" y="1451633"/>
                  </a:lnTo>
                  <a:lnTo>
                    <a:pt x="1160462" y="1450590"/>
                  </a:lnTo>
                  <a:lnTo>
                    <a:pt x="1164205" y="1446541"/>
                  </a:lnTo>
                  <a:lnTo>
                    <a:pt x="1171813" y="1434948"/>
                  </a:lnTo>
                  <a:lnTo>
                    <a:pt x="1173638" y="1425397"/>
                  </a:lnTo>
                  <a:lnTo>
                    <a:pt x="1170506" y="1415296"/>
                  </a:lnTo>
                  <a:lnTo>
                    <a:pt x="1163240" y="1402053"/>
                  </a:lnTo>
                  <a:lnTo>
                    <a:pt x="1157067" y="1391157"/>
                  </a:lnTo>
                  <a:lnTo>
                    <a:pt x="1150723" y="1378602"/>
                  </a:lnTo>
                  <a:lnTo>
                    <a:pt x="1144757" y="1363980"/>
                  </a:lnTo>
                  <a:lnTo>
                    <a:pt x="1139720" y="1346884"/>
                  </a:lnTo>
                  <a:lnTo>
                    <a:pt x="1136664" y="1323584"/>
                  </a:lnTo>
                  <a:lnTo>
                    <a:pt x="1138656" y="1304923"/>
                  </a:lnTo>
                  <a:lnTo>
                    <a:pt x="1143863" y="1289634"/>
                  </a:lnTo>
                  <a:lnTo>
                    <a:pt x="1150451" y="1276450"/>
                  </a:lnTo>
                  <a:lnTo>
                    <a:pt x="1155253" y="1267101"/>
                  </a:lnTo>
                  <a:lnTo>
                    <a:pt x="1159365" y="1257095"/>
                  </a:lnTo>
                  <a:lnTo>
                    <a:pt x="1162237" y="1245517"/>
                  </a:lnTo>
                  <a:lnTo>
                    <a:pt x="1163316" y="1231453"/>
                  </a:lnTo>
                  <a:lnTo>
                    <a:pt x="1162446" y="1215806"/>
                  </a:lnTo>
                  <a:lnTo>
                    <a:pt x="1160100" y="1203532"/>
                  </a:lnTo>
                  <a:lnTo>
                    <a:pt x="1156673" y="1193288"/>
                  </a:lnTo>
                  <a:lnTo>
                    <a:pt x="1152559" y="1183727"/>
                  </a:lnTo>
                  <a:lnTo>
                    <a:pt x="1147737" y="1172487"/>
                  </a:lnTo>
                  <a:lnTo>
                    <a:pt x="1143357" y="1159352"/>
                  </a:lnTo>
                  <a:lnTo>
                    <a:pt x="1140174" y="1143136"/>
                  </a:lnTo>
                  <a:lnTo>
                    <a:pt x="1138945" y="1122653"/>
                  </a:lnTo>
                  <a:lnTo>
                    <a:pt x="1140174" y="1102162"/>
                  </a:lnTo>
                  <a:lnTo>
                    <a:pt x="1143357" y="1085943"/>
                  </a:lnTo>
                  <a:lnTo>
                    <a:pt x="1147737" y="1072811"/>
                  </a:lnTo>
                  <a:lnTo>
                    <a:pt x="1152559" y="1061578"/>
                  </a:lnTo>
                  <a:lnTo>
                    <a:pt x="1156673" y="1052017"/>
                  </a:lnTo>
                  <a:lnTo>
                    <a:pt x="1160100" y="1041773"/>
                  </a:lnTo>
                  <a:lnTo>
                    <a:pt x="1162446" y="1029499"/>
                  </a:lnTo>
                  <a:lnTo>
                    <a:pt x="1163316" y="1013852"/>
                  </a:lnTo>
                  <a:lnTo>
                    <a:pt x="1162446" y="998204"/>
                  </a:lnTo>
                  <a:lnTo>
                    <a:pt x="1160100" y="985931"/>
                  </a:lnTo>
                  <a:lnTo>
                    <a:pt x="1156673" y="975686"/>
                  </a:lnTo>
                  <a:lnTo>
                    <a:pt x="1152559" y="966125"/>
                  </a:lnTo>
                  <a:lnTo>
                    <a:pt x="1147737" y="954893"/>
                  </a:lnTo>
                  <a:lnTo>
                    <a:pt x="1143357" y="941760"/>
                  </a:lnTo>
                  <a:lnTo>
                    <a:pt x="1140174" y="925541"/>
                  </a:lnTo>
                  <a:lnTo>
                    <a:pt x="1138945" y="905051"/>
                  </a:lnTo>
                  <a:lnTo>
                    <a:pt x="1140174" y="884560"/>
                  </a:lnTo>
                  <a:lnTo>
                    <a:pt x="1143357" y="868341"/>
                  </a:lnTo>
                  <a:lnTo>
                    <a:pt x="1147737" y="855209"/>
                  </a:lnTo>
                  <a:lnTo>
                    <a:pt x="1152559" y="843976"/>
                  </a:lnTo>
                  <a:lnTo>
                    <a:pt x="1156673" y="834415"/>
                  </a:lnTo>
                  <a:lnTo>
                    <a:pt x="1160100" y="824171"/>
                  </a:lnTo>
                  <a:lnTo>
                    <a:pt x="1162446" y="811897"/>
                  </a:lnTo>
                  <a:lnTo>
                    <a:pt x="1163316" y="796250"/>
                  </a:lnTo>
                  <a:lnTo>
                    <a:pt x="1162446" y="780608"/>
                  </a:lnTo>
                  <a:lnTo>
                    <a:pt x="1160100" y="768335"/>
                  </a:lnTo>
                  <a:lnTo>
                    <a:pt x="1156673" y="758091"/>
                  </a:lnTo>
                  <a:lnTo>
                    <a:pt x="1152559" y="748536"/>
                  </a:lnTo>
                  <a:lnTo>
                    <a:pt x="1147737" y="737304"/>
                  </a:lnTo>
                  <a:lnTo>
                    <a:pt x="1143357" y="724171"/>
                  </a:lnTo>
                  <a:lnTo>
                    <a:pt x="1140174" y="707952"/>
                  </a:lnTo>
                  <a:lnTo>
                    <a:pt x="1138945" y="687462"/>
                  </a:lnTo>
                  <a:lnTo>
                    <a:pt x="1140174" y="666978"/>
                  </a:lnTo>
                  <a:lnTo>
                    <a:pt x="1143357" y="650763"/>
                  </a:lnTo>
                  <a:lnTo>
                    <a:pt x="1147737" y="637632"/>
                  </a:lnTo>
                  <a:lnTo>
                    <a:pt x="1152559" y="626400"/>
                  </a:lnTo>
                  <a:lnTo>
                    <a:pt x="1156673" y="616839"/>
                  </a:lnTo>
                  <a:lnTo>
                    <a:pt x="1160100" y="606596"/>
                  </a:lnTo>
                  <a:lnTo>
                    <a:pt x="1162446" y="594326"/>
                  </a:lnTo>
                  <a:lnTo>
                    <a:pt x="1163316" y="578686"/>
                  </a:lnTo>
                  <a:lnTo>
                    <a:pt x="1162446" y="563046"/>
                  </a:lnTo>
                  <a:lnTo>
                    <a:pt x="1160100" y="550776"/>
                  </a:lnTo>
                  <a:lnTo>
                    <a:pt x="1156673" y="540533"/>
                  </a:lnTo>
                  <a:lnTo>
                    <a:pt x="1152559" y="530972"/>
                  </a:lnTo>
                  <a:lnTo>
                    <a:pt x="1147737" y="519740"/>
                  </a:lnTo>
                  <a:lnTo>
                    <a:pt x="1143357" y="506609"/>
                  </a:lnTo>
                  <a:lnTo>
                    <a:pt x="1140174" y="490394"/>
                  </a:lnTo>
                  <a:lnTo>
                    <a:pt x="1138945" y="469911"/>
                  </a:lnTo>
                  <a:lnTo>
                    <a:pt x="1140174" y="449422"/>
                  </a:lnTo>
                  <a:lnTo>
                    <a:pt x="1143357" y="433206"/>
                  </a:lnTo>
                  <a:lnTo>
                    <a:pt x="1147737" y="420074"/>
                  </a:lnTo>
                  <a:lnTo>
                    <a:pt x="1152559" y="408836"/>
                  </a:lnTo>
                  <a:lnTo>
                    <a:pt x="1156673" y="399281"/>
                  </a:lnTo>
                  <a:lnTo>
                    <a:pt x="1160100" y="389037"/>
                  </a:lnTo>
                  <a:lnTo>
                    <a:pt x="1162446" y="376764"/>
                  </a:lnTo>
                  <a:lnTo>
                    <a:pt x="1163316" y="361122"/>
                  </a:lnTo>
                  <a:lnTo>
                    <a:pt x="1162446" y="345475"/>
                  </a:lnTo>
                  <a:lnTo>
                    <a:pt x="1160100" y="333203"/>
                  </a:lnTo>
                  <a:lnTo>
                    <a:pt x="1156673" y="322962"/>
                  </a:lnTo>
                  <a:lnTo>
                    <a:pt x="1152559" y="313409"/>
                  </a:lnTo>
                  <a:lnTo>
                    <a:pt x="1147737" y="302169"/>
                  </a:lnTo>
                  <a:lnTo>
                    <a:pt x="1143357" y="289034"/>
                  </a:lnTo>
                  <a:lnTo>
                    <a:pt x="1140174" y="272818"/>
                  </a:lnTo>
                  <a:lnTo>
                    <a:pt x="1138945" y="252334"/>
                  </a:lnTo>
                  <a:lnTo>
                    <a:pt x="1140174" y="231845"/>
                  </a:lnTo>
                  <a:lnTo>
                    <a:pt x="1143357" y="215630"/>
                  </a:lnTo>
                  <a:lnTo>
                    <a:pt x="1147737" y="202498"/>
                  </a:lnTo>
                  <a:lnTo>
                    <a:pt x="1152559" y="191260"/>
                  </a:lnTo>
                  <a:lnTo>
                    <a:pt x="1156673" y="181704"/>
                  </a:lnTo>
                  <a:lnTo>
                    <a:pt x="1160100" y="171461"/>
                  </a:lnTo>
                  <a:lnTo>
                    <a:pt x="1162446" y="159188"/>
                  </a:lnTo>
                  <a:lnTo>
                    <a:pt x="1163316" y="143546"/>
                  </a:lnTo>
                  <a:lnTo>
                    <a:pt x="1163445" y="133704"/>
                  </a:lnTo>
                  <a:lnTo>
                    <a:pt x="1163775" y="124923"/>
                  </a:lnTo>
                  <a:lnTo>
                    <a:pt x="1164222" y="117116"/>
                  </a:lnTo>
                  <a:lnTo>
                    <a:pt x="1164701" y="110196"/>
                  </a:lnTo>
                  <a:lnTo>
                    <a:pt x="1165441" y="94599"/>
                  </a:lnTo>
                  <a:lnTo>
                    <a:pt x="1145206" y="52601"/>
                  </a:lnTo>
                  <a:lnTo>
                    <a:pt x="1121310" y="35964"/>
                  </a:lnTo>
                  <a:lnTo>
                    <a:pt x="1110116" y="36904"/>
                  </a:lnTo>
                  <a:lnTo>
                    <a:pt x="1103964" y="37570"/>
                  </a:lnTo>
                  <a:lnTo>
                    <a:pt x="1097011" y="38193"/>
                  </a:lnTo>
                  <a:lnTo>
                    <a:pt x="1089165" y="38654"/>
                  </a:lnTo>
                  <a:lnTo>
                    <a:pt x="1080335" y="38835"/>
                  </a:lnTo>
                  <a:lnTo>
                    <a:pt x="1068800" y="39622"/>
                  </a:lnTo>
                  <a:lnTo>
                    <a:pt x="1059756" y="41779"/>
                  </a:lnTo>
                  <a:lnTo>
                    <a:pt x="1052104" y="45001"/>
                  </a:lnTo>
                  <a:lnTo>
                    <a:pt x="1044749" y="48982"/>
                  </a:lnTo>
                  <a:lnTo>
                    <a:pt x="1035580" y="53898"/>
                  </a:lnTo>
                  <a:lnTo>
                    <a:pt x="1024515" y="58512"/>
                  </a:lnTo>
                  <a:lnTo>
                    <a:pt x="1010702" y="61932"/>
                  </a:lnTo>
                  <a:lnTo>
                    <a:pt x="993289" y="63269"/>
                  </a:lnTo>
                  <a:lnTo>
                    <a:pt x="975877" y="61932"/>
                  </a:lnTo>
                  <a:lnTo>
                    <a:pt x="962069" y="58512"/>
                  </a:lnTo>
                  <a:lnTo>
                    <a:pt x="951008" y="53898"/>
                  </a:lnTo>
                  <a:lnTo>
                    <a:pt x="941841" y="48982"/>
                  </a:lnTo>
                  <a:lnTo>
                    <a:pt x="934491" y="45001"/>
                  </a:lnTo>
                  <a:lnTo>
                    <a:pt x="926841" y="41779"/>
                  </a:lnTo>
                  <a:lnTo>
                    <a:pt x="917797" y="39622"/>
                  </a:lnTo>
                  <a:lnTo>
                    <a:pt x="906268" y="38835"/>
                  </a:lnTo>
                  <a:lnTo>
                    <a:pt x="894734" y="39622"/>
                  </a:lnTo>
                  <a:lnTo>
                    <a:pt x="885690" y="41779"/>
                  </a:lnTo>
                  <a:lnTo>
                    <a:pt x="878038" y="45001"/>
                  </a:lnTo>
                  <a:lnTo>
                    <a:pt x="870683" y="48982"/>
                  </a:lnTo>
                  <a:lnTo>
                    <a:pt x="861516" y="53898"/>
                  </a:lnTo>
                  <a:lnTo>
                    <a:pt x="850455" y="58512"/>
                  </a:lnTo>
                  <a:lnTo>
                    <a:pt x="836647" y="61932"/>
                  </a:lnTo>
                  <a:lnTo>
                    <a:pt x="819235" y="63269"/>
                  </a:lnTo>
                  <a:lnTo>
                    <a:pt x="801824" y="61932"/>
                  </a:lnTo>
                  <a:lnTo>
                    <a:pt x="788015" y="58512"/>
                  </a:lnTo>
                  <a:lnTo>
                    <a:pt x="776955" y="53898"/>
                  </a:lnTo>
                  <a:lnTo>
                    <a:pt x="767788" y="48982"/>
                  </a:lnTo>
                  <a:lnTo>
                    <a:pt x="760438" y="45001"/>
                  </a:lnTo>
                  <a:lnTo>
                    <a:pt x="752787" y="41779"/>
                  </a:lnTo>
                  <a:lnTo>
                    <a:pt x="743743" y="39622"/>
                  </a:lnTo>
                  <a:lnTo>
                    <a:pt x="732215" y="38835"/>
                  </a:lnTo>
                  <a:lnTo>
                    <a:pt x="720686" y="39622"/>
                  </a:lnTo>
                  <a:lnTo>
                    <a:pt x="711641" y="41779"/>
                  </a:lnTo>
                  <a:lnTo>
                    <a:pt x="703986" y="45001"/>
                  </a:lnTo>
                  <a:lnTo>
                    <a:pt x="696629" y="48982"/>
                  </a:lnTo>
                  <a:lnTo>
                    <a:pt x="687467" y="53898"/>
                  </a:lnTo>
                  <a:lnTo>
                    <a:pt x="676406" y="58512"/>
                  </a:lnTo>
                  <a:lnTo>
                    <a:pt x="662595" y="61932"/>
                  </a:lnTo>
                  <a:lnTo>
                    <a:pt x="645182" y="63269"/>
                  </a:lnTo>
                  <a:lnTo>
                    <a:pt x="627778" y="61932"/>
                  </a:lnTo>
                  <a:lnTo>
                    <a:pt x="613973" y="58512"/>
                  </a:lnTo>
                  <a:lnTo>
                    <a:pt x="602914" y="53898"/>
                  </a:lnTo>
                  <a:lnTo>
                    <a:pt x="593747" y="48982"/>
                  </a:lnTo>
                  <a:lnTo>
                    <a:pt x="586392" y="45001"/>
                  </a:lnTo>
                  <a:lnTo>
                    <a:pt x="578742" y="41779"/>
                  </a:lnTo>
                  <a:lnTo>
                    <a:pt x="569701" y="39622"/>
                  </a:lnTo>
                  <a:lnTo>
                    <a:pt x="558174" y="38835"/>
                  </a:lnTo>
                  <a:lnTo>
                    <a:pt x="546647" y="39622"/>
                  </a:lnTo>
                  <a:lnTo>
                    <a:pt x="537606" y="41779"/>
                  </a:lnTo>
                  <a:lnTo>
                    <a:pt x="529956" y="45001"/>
                  </a:lnTo>
                  <a:lnTo>
                    <a:pt x="522601" y="48982"/>
                  </a:lnTo>
                  <a:lnTo>
                    <a:pt x="513434" y="53898"/>
                  </a:lnTo>
                  <a:lnTo>
                    <a:pt x="502375" y="58512"/>
                  </a:lnTo>
                  <a:lnTo>
                    <a:pt x="488570" y="61932"/>
                  </a:lnTo>
                  <a:lnTo>
                    <a:pt x="471166" y="63269"/>
                  </a:lnTo>
                  <a:lnTo>
                    <a:pt x="453755" y="61932"/>
                  </a:lnTo>
                  <a:lnTo>
                    <a:pt x="439947" y="58512"/>
                  </a:lnTo>
                  <a:lnTo>
                    <a:pt x="428886" y="53898"/>
                  </a:lnTo>
                  <a:lnTo>
                    <a:pt x="419719" y="48982"/>
                  </a:lnTo>
                  <a:lnTo>
                    <a:pt x="412371" y="45001"/>
                  </a:lnTo>
                  <a:lnTo>
                    <a:pt x="404725" y="41779"/>
                  </a:lnTo>
                  <a:lnTo>
                    <a:pt x="395685" y="39622"/>
                  </a:lnTo>
                  <a:lnTo>
                    <a:pt x="384159" y="38835"/>
                  </a:lnTo>
                  <a:lnTo>
                    <a:pt x="372630" y="39622"/>
                  </a:lnTo>
                  <a:lnTo>
                    <a:pt x="363586" y="41779"/>
                  </a:lnTo>
                  <a:lnTo>
                    <a:pt x="355935" y="45001"/>
                  </a:lnTo>
                  <a:lnTo>
                    <a:pt x="348586" y="48982"/>
                  </a:lnTo>
                  <a:lnTo>
                    <a:pt x="339419" y="53898"/>
                  </a:lnTo>
                  <a:lnTo>
                    <a:pt x="328358" y="58512"/>
                  </a:lnTo>
                  <a:lnTo>
                    <a:pt x="314550" y="61932"/>
                  </a:lnTo>
                  <a:lnTo>
                    <a:pt x="297138" y="63269"/>
                  </a:lnTo>
                  <a:lnTo>
                    <a:pt x="279734" y="61932"/>
                  </a:lnTo>
                  <a:lnTo>
                    <a:pt x="265930" y="58512"/>
                  </a:lnTo>
                  <a:lnTo>
                    <a:pt x="254870" y="53898"/>
                  </a:lnTo>
                  <a:lnTo>
                    <a:pt x="245703" y="48982"/>
                  </a:lnTo>
                  <a:lnTo>
                    <a:pt x="238354" y="45001"/>
                  </a:lnTo>
                  <a:lnTo>
                    <a:pt x="230703" y="41779"/>
                  </a:lnTo>
                  <a:lnTo>
                    <a:pt x="221659" y="39622"/>
                  </a:lnTo>
                  <a:lnTo>
                    <a:pt x="210131" y="38835"/>
                  </a:lnTo>
                  <a:lnTo>
                    <a:pt x="198604" y="39622"/>
                  </a:lnTo>
                  <a:lnTo>
                    <a:pt x="189564" y="41779"/>
                  </a:lnTo>
                  <a:lnTo>
                    <a:pt x="181918" y="45001"/>
                  </a:lnTo>
                  <a:lnTo>
                    <a:pt x="174571" y="48982"/>
                  </a:lnTo>
                  <a:lnTo>
                    <a:pt x="165403" y="53898"/>
                  </a:lnTo>
                  <a:lnTo>
                    <a:pt x="154343" y="58512"/>
                  </a:lnTo>
                  <a:lnTo>
                    <a:pt x="140534" y="61932"/>
                  </a:lnTo>
                  <a:lnTo>
                    <a:pt x="123123" y="63269"/>
                  </a:lnTo>
                  <a:lnTo>
                    <a:pt x="106706" y="61331"/>
                  </a:lnTo>
                  <a:lnTo>
                    <a:pt x="92019" y="56376"/>
                  </a:lnTo>
                  <a:lnTo>
                    <a:pt x="78930" y="49693"/>
                  </a:lnTo>
                  <a:lnTo>
                    <a:pt x="67306" y="42568"/>
                  </a:lnTo>
                  <a:lnTo>
                    <a:pt x="54690" y="35042"/>
                  </a:lnTo>
                  <a:lnTo>
                    <a:pt x="47377" y="32224"/>
                  </a:lnTo>
                  <a:lnTo>
                    <a:pt x="43021" y="33264"/>
                  </a:lnTo>
                  <a:lnTo>
                    <a:pt x="39277" y="37311"/>
                  </a:lnTo>
                  <a:lnTo>
                    <a:pt x="33086" y="47307"/>
                  </a:lnTo>
                  <a:lnTo>
                    <a:pt x="32019" y="56381"/>
                  </a:lnTo>
                  <a:lnTo>
                    <a:pt x="35563" y="66648"/>
                  </a:lnTo>
                  <a:lnTo>
                    <a:pt x="43202" y="80224"/>
                  </a:lnTo>
                  <a:lnTo>
                    <a:pt x="50548" y="92947"/>
                  </a:lnTo>
                  <a:lnTo>
                    <a:pt x="57437" y="107499"/>
                  </a:lnTo>
                  <a:lnTo>
                    <a:pt x="62542" y="124253"/>
                  </a:lnTo>
                  <a:lnTo>
                    <a:pt x="64538" y="143584"/>
                  </a:lnTo>
                  <a:lnTo>
                    <a:pt x="63309" y="164075"/>
                  </a:lnTo>
                  <a:lnTo>
                    <a:pt x="60126" y="180293"/>
                  </a:lnTo>
                  <a:lnTo>
                    <a:pt x="55746" y="193426"/>
                  </a:lnTo>
                  <a:lnTo>
                    <a:pt x="50923" y="204658"/>
                  </a:lnTo>
                  <a:lnTo>
                    <a:pt x="46812" y="214222"/>
                  </a:lnTo>
                  <a:lnTo>
                    <a:pt x="43389" y="224470"/>
                  </a:lnTo>
                  <a:lnTo>
                    <a:pt x="41047" y="236748"/>
                  </a:lnTo>
                  <a:lnTo>
                    <a:pt x="40179" y="252398"/>
                  </a:lnTo>
                  <a:lnTo>
                    <a:pt x="41047" y="268047"/>
                  </a:lnTo>
                  <a:lnTo>
                    <a:pt x="43389" y="280325"/>
                  </a:lnTo>
                  <a:lnTo>
                    <a:pt x="46812" y="290574"/>
                  </a:lnTo>
                  <a:lnTo>
                    <a:pt x="50923" y="300137"/>
                  </a:lnTo>
                  <a:lnTo>
                    <a:pt x="55746" y="311369"/>
                  </a:lnTo>
                  <a:lnTo>
                    <a:pt x="60126" y="324502"/>
                  </a:lnTo>
                  <a:lnTo>
                    <a:pt x="63309" y="340721"/>
                  </a:lnTo>
                  <a:lnTo>
                    <a:pt x="64538" y="361211"/>
                  </a:lnTo>
                  <a:lnTo>
                    <a:pt x="63309" y="381695"/>
                  </a:lnTo>
                  <a:lnTo>
                    <a:pt x="60126" y="397910"/>
                  </a:lnTo>
                  <a:lnTo>
                    <a:pt x="55746" y="411041"/>
                  </a:lnTo>
                  <a:lnTo>
                    <a:pt x="50923" y="422273"/>
                  </a:lnTo>
                  <a:lnTo>
                    <a:pt x="46812" y="431836"/>
                  </a:lnTo>
                  <a:lnTo>
                    <a:pt x="43389" y="442083"/>
                  </a:lnTo>
                  <a:lnTo>
                    <a:pt x="41047" y="454357"/>
                  </a:lnTo>
                  <a:lnTo>
                    <a:pt x="40179" y="470000"/>
                  </a:lnTo>
                  <a:lnTo>
                    <a:pt x="41047" y="485649"/>
                  </a:lnTo>
                  <a:lnTo>
                    <a:pt x="43389" y="497925"/>
                  </a:lnTo>
                  <a:lnTo>
                    <a:pt x="46812" y="508170"/>
                  </a:lnTo>
                  <a:lnTo>
                    <a:pt x="50923" y="517726"/>
                  </a:lnTo>
                  <a:lnTo>
                    <a:pt x="55746" y="528966"/>
                  </a:lnTo>
                  <a:lnTo>
                    <a:pt x="60126" y="542101"/>
                  </a:lnTo>
                  <a:lnTo>
                    <a:pt x="63309" y="558317"/>
                  </a:lnTo>
                  <a:lnTo>
                    <a:pt x="64538" y="578800"/>
                  </a:lnTo>
                  <a:lnTo>
                    <a:pt x="63309" y="599291"/>
                  </a:lnTo>
                  <a:lnTo>
                    <a:pt x="60126" y="615510"/>
                  </a:lnTo>
                  <a:lnTo>
                    <a:pt x="55746" y="628642"/>
                  </a:lnTo>
                  <a:lnTo>
                    <a:pt x="50923" y="639875"/>
                  </a:lnTo>
                  <a:lnTo>
                    <a:pt x="46812" y="649436"/>
                  </a:lnTo>
                  <a:lnTo>
                    <a:pt x="43389" y="659680"/>
                  </a:lnTo>
                  <a:lnTo>
                    <a:pt x="41047" y="671954"/>
                  </a:lnTo>
                  <a:lnTo>
                    <a:pt x="40179" y="687601"/>
                  </a:lnTo>
                  <a:lnTo>
                    <a:pt x="41047" y="703249"/>
                  </a:lnTo>
                  <a:lnTo>
                    <a:pt x="43389" y="715521"/>
                  </a:lnTo>
                  <a:lnTo>
                    <a:pt x="46812" y="725761"/>
                  </a:lnTo>
                  <a:lnTo>
                    <a:pt x="50923" y="735315"/>
                  </a:lnTo>
                  <a:lnTo>
                    <a:pt x="55746" y="746553"/>
                  </a:lnTo>
                  <a:lnTo>
                    <a:pt x="60126" y="759685"/>
                  </a:lnTo>
                  <a:lnTo>
                    <a:pt x="63309" y="775901"/>
                  </a:lnTo>
                  <a:lnTo>
                    <a:pt x="64538" y="796390"/>
                  </a:lnTo>
                  <a:lnTo>
                    <a:pt x="63309" y="816873"/>
                  </a:lnTo>
                  <a:lnTo>
                    <a:pt x="60126" y="833089"/>
                  </a:lnTo>
                  <a:lnTo>
                    <a:pt x="55746" y="846224"/>
                  </a:lnTo>
                  <a:lnTo>
                    <a:pt x="50923" y="857464"/>
                  </a:lnTo>
                  <a:lnTo>
                    <a:pt x="46812" y="867017"/>
                  </a:lnTo>
                  <a:lnTo>
                    <a:pt x="43389" y="877257"/>
                  </a:lnTo>
                  <a:lnTo>
                    <a:pt x="41047" y="889525"/>
                  </a:lnTo>
                  <a:lnTo>
                    <a:pt x="40179" y="905165"/>
                  </a:lnTo>
                  <a:lnTo>
                    <a:pt x="41047" y="920812"/>
                  </a:lnTo>
                  <a:lnTo>
                    <a:pt x="43389" y="933084"/>
                  </a:lnTo>
                  <a:lnTo>
                    <a:pt x="46812" y="943325"/>
                  </a:lnTo>
                  <a:lnTo>
                    <a:pt x="50923" y="952879"/>
                  </a:lnTo>
                  <a:lnTo>
                    <a:pt x="55746" y="964111"/>
                  </a:lnTo>
                  <a:lnTo>
                    <a:pt x="60126" y="977242"/>
                  </a:lnTo>
                  <a:lnTo>
                    <a:pt x="63309" y="993457"/>
                  </a:lnTo>
                  <a:lnTo>
                    <a:pt x="64538" y="1013941"/>
                  </a:lnTo>
                  <a:lnTo>
                    <a:pt x="63309" y="1034431"/>
                  </a:lnTo>
                  <a:lnTo>
                    <a:pt x="60126" y="1050650"/>
                  </a:lnTo>
                  <a:lnTo>
                    <a:pt x="55746" y="1063782"/>
                  </a:lnTo>
                  <a:lnTo>
                    <a:pt x="50923" y="1075015"/>
                  </a:lnTo>
                  <a:lnTo>
                    <a:pt x="46812" y="1084570"/>
                  </a:lnTo>
                  <a:lnTo>
                    <a:pt x="43389" y="1094814"/>
                  </a:lnTo>
                  <a:lnTo>
                    <a:pt x="41047" y="1107087"/>
                  </a:lnTo>
                  <a:lnTo>
                    <a:pt x="40179" y="1122729"/>
                  </a:lnTo>
                  <a:lnTo>
                    <a:pt x="41047" y="1138376"/>
                  </a:lnTo>
                  <a:lnTo>
                    <a:pt x="43389" y="1150650"/>
                  </a:lnTo>
                  <a:lnTo>
                    <a:pt x="46812" y="1160894"/>
                  </a:lnTo>
                  <a:lnTo>
                    <a:pt x="50923" y="1170455"/>
                  </a:lnTo>
                  <a:lnTo>
                    <a:pt x="55746" y="1181687"/>
                  </a:lnTo>
                  <a:lnTo>
                    <a:pt x="60126" y="1194819"/>
                  </a:lnTo>
                  <a:lnTo>
                    <a:pt x="63309" y="1211034"/>
                  </a:lnTo>
                  <a:lnTo>
                    <a:pt x="64538" y="1231517"/>
                  </a:lnTo>
                  <a:lnTo>
                    <a:pt x="63309" y="1252008"/>
                  </a:lnTo>
                  <a:lnTo>
                    <a:pt x="60126" y="1268226"/>
                  </a:lnTo>
                  <a:lnTo>
                    <a:pt x="55746" y="1281359"/>
                  </a:lnTo>
                  <a:lnTo>
                    <a:pt x="50923" y="1292591"/>
                  </a:lnTo>
                  <a:lnTo>
                    <a:pt x="46812" y="1302147"/>
                  </a:lnTo>
                  <a:lnTo>
                    <a:pt x="43389" y="1312391"/>
                  </a:lnTo>
                  <a:lnTo>
                    <a:pt x="41047" y="1324663"/>
                  </a:lnTo>
                  <a:lnTo>
                    <a:pt x="40179" y="1340305"/>
                  </a:lnTo>
                  <a:lnTo>
                    <a:pt x="40049" y="1350152"/>
                  </a:lnTo>
                  <a:lnTo>
                    <a:pt x="39716" y="1358933"/>
                  </a:lnTo>
                  <a:lnTo>
                    <a:pt x="39268" y="1366737"/>
                  </a:lnTo>
                  <a:lnTo>
                    <a:pt x="38795" y="1373655"/>
                  </a:lnTo>
                  <a:lnTo>
                    <a:pt x="38049" y="1389252"/>
                  </a:lnTo>
                  <a:lnTo>
                    <a:pt x="58289" y="1431250"/>
                  </a:lnTo>
                  <a:lnTo>
                    <a:pt x="82180" y="1447895"/>
                  </a:lnTo>
                  <a:lnTo>
                    <a:pt x="93367" y="1446947"/>
                  </a:lnTo>
                  <a:lnTo>
                    <a:pt x="99526" y="1446286"/>
                  </a:lnTo>
                  <a:lnTo>
                    <a:pt x="106481" y="1445663"/>
                  </a:lnTo>
                  <a:lnTo>
                    <a:pt x="114325" y="1445199"/>
                  </a:lnTo>
                  <a:lnTo>
                    <a:pt x="123148" y="1445017"/>
                  </a:lnTo>
                  <a:lnTo>
                    <a:pt x="134684" y="1444229"/>
                  </a:lnTo>
                  <a:lnTo>
                    <a:pt x="143732" y="1442072"/>
                  </a:lnTo>
                  <a:lnTo>
                    <a:pt x="151384" y="1438850"/>
                  </a:lnTo>
                  <a:lnTo>
                    <a:pt x="158734" y="1434869"/>
                  </a:lnTo>
                  <a:lnTo>
                    <a:pt x="167908" y="1429953"/>
                  </a:lnTo>
                  <a:lnTo>
                    <a:pt x="178973" y="1425340"/>
                  </a:lnTo>
                  <a:lnTo>
                    <a:pt x="192783" y="1421919"/>
                  </a:lnTo>
                  <a:lnTo>
                    <a:pt x="210194" y="1420582"/>
                  </a:lnTo>
                  <a:lnTo>
                    <a:pt x="227605" y="1421919"/>
                  </a:lnTo>
                  <a:lnTo>
                    <a:pt x="241414" y="1425340"/>
                  </a:lnTo>
                  <a:lnTo>
                    <a:pt x="252474" y="1429953"/>
                  </a:lnTo>
                  <a:lnTo>
                    <a:pt x="261642" y="1434869"/>
                  </a:lnTo>
                  <a:lnTo>
                    <a:pt x="268997" y="1438850"/>
                  </a:lnTo>
                  <a:lnTo>
                    <a:pt x="276648" y="1442072"/>
                  </a:lnTo>
                  <a:lnTo>
                    <a:pt x="285693" y="1444229"/>
                  </a:lnTo>
                  <a:lnTo>
                    <a:pt x="297227" y="1445017"/>
                  </a:lnTo>
                  <a:lnTo>
                    <a:pt x="308756" y="1444229"/>
                  </a:lnTo>
                  <a:lnTo>
                    <a:pt x="317800" y="1442072"/>
                  </a:lnTo>
                  <a:lnTo>
                    <a:pt x="325450" y="1438850"/>
                  </a:lnTo>
                  <a:lnTo>
                    <a:pt x="332800" y="1434869"/>
                  </a:lnTo>
                  <a:lnTo>
                    <a:pt x="341967" y="1429953"/>
                  </a:lnTo>
                  <a:lnTo>
                    <a:pt x="353028" y="1425340"/>
                  </a:lnTo>
                  <a:lnTo>
                    <a:pt x="366836" y="1421919"/>
                  </a:lnTo>
                  <a:lnTo>
                    <a:pt x="384248" y="1420582"/>
                  </a:lnTo>
                  <a:lnTo>
                    <a:pt x="401659" y="1421919"/>
                  </a:lnTo>
                  <a:lnTo>
                    <a:pt x="415467" y="1425340"/>
                  </a:lnTo>
                  <a:lnTo>
                    <a:pt x="426528" y="1429953"/>
                  </a:lnTo>
                  <a:lnTo>
                    <a:pt x="435695" y="1434869"/>
                  </a:lnTo>
                  <a:lnTo>
                    <a:pt x="443050" y="1438850"/>
                  </a:lnTo>
                  <a:lnTo>
                    <a:pt x="450700" y="1442072"/>
                  </a:lnTo>
                  <a:lnTo>
                    <a:pt x="459741" y="1444229"/>
                  </a:lnTo>
                  <a:lnTo>
                    <a:pt x="471268" y="1445017"/>
                  </a:lnTo>
                  <a:lnTo>
                    <a:pt x="482802" y="1444229"/>
                  </a:lnTo>
                  <a:lnTo>
                    <a:pt x="491847" y="1442072"/>
                  </a:lnTo>
                  <a:lnTo>
                    <a:pt x="499498" y="1438850"/>
                  </a:lnTo>
                  <a:lnTo>
                    <a:pt x="506853" y="1434869"/>
                  </a:lnTo>
                  <a:lnTo>
                    <a:pt x="516015" y="1429953"/>
                  </a:lnTo>
                  <a:lnTo>
                    <a:pt x="527076" y="1425340"/>
                  </a:lnTo>
                  <a:lnTo>
                    <a:pt x="540888" y="1421919"/>
                  </a:lnTo>
                  <a:lnTo>
                    <a:pt x="558301" y="1420582"/>
                  </a:lnTo>
                  <a:lnTo>
                    <a:pt x="575710" y="1421919"/>
                  </a:lnTo>
                  <a:lnTo>
                    <a:pt x="589514" y="1425340"/>
                  </a:lnTo>
                  <a:lnTo>
                    <a:pt x="600571" y="1429953"/>
                  </a:lnTo>
                  <a:lnTo>
                    <a:pt x="609736" y="1434869"/>
                  </a:lnTo>
                  <a:lnTo>
                    <a:pt x="617091" y="1438850"/>
                  </a:lnTo>
                  <a:lnTo>
                    <a:pt x="624741" y="1442072"/>
                  </a:lnTo>
                  <a:lnTo>
                    <a:pt x="633782" y="1444229"/>
                  </a:lnTo>
                  <a:lnTo>
                    <a:pt x="645309" y="1445017"/>
                  </a:lnTo>
                  <a:lnTo>
                    <a:pt x="656837" y="1444229"/>
                  </a:lnTo>
                  <a:lnTo>
                    <a:pt x="665881" y="1442072"/>
                  </a:lnTo>
                  <a:lnTo>
                    <a:pt x="673532" y="1438850"/>
                  </a:lnTo>
                  <a:lnTo>
                    <a:pt x="680881" y="1434869"/>
                  </a:lnTo>
                  <a:lnTo>
                    <a:pt x="690049" y="1429953"/>
                  </a:lnTo>
                  <a:lnTo>
                    <a:pt x="701109" y="1425340"/>
                  </a:lnTo>
                  <a:lnTo>
                    <a:pt x="714918" y="1421919"/>
                  </a:lnTo>
                  <a:lnTo>
                    <a:pt x="732329" y="1420582"/>
                  </a:lnTo>
                  <a:lnTo>
                    <a:pt x="749733" y="1421919"/>
                  </a:lnTo>
                  <a:lnTo>
                    <a:pt x="763538" y="1425340"/>
                  </a:lnTo>
                  <a:lnTo>
                    <a:pt x="774597" y="1429953"/>
                  </a:lnTo>
                  <a:lnTo>
                    <a:pt x="783764" y="1434869"/>
                  </a:lnTo>
                  <a:lnTo>
                    <a:pt x="791112" y="1438850"/>
                  </a:lnTo>
                  <a:lnTo>
                    <a:pt x="798758" y="1442072"/>
                  </a:lnTo>
                  <a:lnTo>
                    <a:pt x="807797" y="1444229"/>
                  </a:lnTo>
                  <a:lnTo>
                    <a:pt x="819324" y="1445017"/>
                  </a:lnTo>
                  <a:lnTo>
                    <a:pt x="830858" y="1444229"/>
                  </a:lnTo>
                  <a:lnTo>
                    <a:pt x="839901" y="1442072"/>
                  </a:lnTo>
                  <a:lnTo>
                    <a:pt x="847549" y="1438850"/>
                  </a:lnTo>
                  <a:lnTo>
                    <a:pt x="854897" y="1434869"/>
                  </a:lnTo>
                  <a:lnTo>
                    <a:pt x="864064" y="1429953"/>
                  </a:lnTo>
                  <a:lnTo>
                    <a:pt x="875125" y="1425340"/>
                  </a:lnTo>
                  <a:lnTo>
                    <a:pt x="888933" y="1421919"/>
                  </a:lnTo>
                  <a:lnTo>
                    <a:pt x="906345" y="1420582"/>
                  </a:lnTo>
                  <a:lnTo>
                    <a:pt x="923750" y="1421919"/>
                  </a:lnTo>
                  <a:lnTo>
                    <a:pt x="937558" y="1425340"/>
                  </a:lnTo>
                  <a:lnTo>
                    <a:pt x="948618" y="1429953"/>
                  </a:lnTo>
                  <a:lnTo>
                    <a:pt x="957780" y="1434869"/>
                  </a:lnTo>
                  <a:lnTo>
                    <a:pt x="965129" y="1438850"/>
                  </a:lnTo>
                  <a:lnTo>
                    <a:pt x="972780" y="1442072"/>
                  </a:lnTo>
                  <a:lnTo>
                    <a:pt x="981824" y="1444229"/>
                  </a:lnTo>
                  <a:lnTo>
                    <a:pt x="993352" y="1445017"/>
                  </a:lnTo>
                  <a:lnTo>
                    <a:pt x="1004879" y="1444229"/>
                  </a:lnTo>
                  <a:lnTo>
                    <a:pt x="1013918" y="1442072"/>
                  </a:lnTo>
                  <a:lnTo>
                    <a:pt x="1021565" y="1438850"/>
                  </a:lnTo>
                  <a:lnTo>
                    <a:pt x="1028912" y="1434869"/>
                  </a:lnTo>
                  <a:lnTo>
                    <a:pt x="1038080" y="1429953"/>
                  </a:lnTo>
                  <a:lnTo>
                    <a:pt x="1049140" y="1425340"/>
                  </a:lnTo>
                  <a:lnTo>
                    <a:pt x="1062949" y="1421919"/>
                  </a:lnTo>
                  <a:lnTo>
                    <a:pt x="1080360" y="1420582"/>
                  </a:lnTo>
                  <a:close/>
                </a:path>
              </a:pathLst>
            </a:custGeom>
            <a:ln w="38100">
              <a:solidFill>
                <a:srgbClr val="506444"/>
              </a:solidFill>
            </a:ln>
          </p:spPr>
          <p:txBody>
            <a:bodyPr wrap="square" lIns="0" tIns="0" rIns="0" bIns="0" rtlCol="0"/>
            <a:lstStyle/>
            <a:p>
              <a:endParaRPr sz="1500"/>
            </a:p>
          </p:txBody>
        </p:sp>
        <p:sp>
          <p:nvSpPr>
            <p:cNvPr id="15" name="object 15"/>
            <p:cNvSpPr/>
            <p:nvPr/>
          </p:nvSpPr>
          <p:spPr>
            <a:xfrm>
              <a:off x="6677736" y="3408324"/>
              <a:ext cx="395605" cy="727710"/>
            </a:xfrm>
            <a:custGeom>
              <a:avLst/>
              <a:gdLst/>
              <a:ahLst/>
              <a:cxnLst/>
              <a:rect l="l" t="t" r="r" b="b"/>
              <a:pathLst>
                <a:path w="395604" h="727710">
                  <a:moveTo>
                    <a:pt x="114503" y="368960"/>
                  </a:moveTo>
                  <a:lnTo>
                    <a:pt x="107861" y="301917"/>
                  </a:lnTo>
                  <a:lnTo>
                    <a:pt x="89496" y="247053"/>
                  </a:lnTo>
                  <a:lnTo>
                    <a:pt x="66789" y="205740"/>
                  </a:lnTo>
                  <a:lnTo>
                    <a:pt x="39077" y="172986"/>
                  </a:lnTo>
                  <a:lnTo>
                    <a:pt x="29603" y="170332"/>
                  </a:lnTo>
                  <a:lnTo>
                    <a:pt x="19824" y="171411"/>
                  </a:lnTo>
                  <a:lnTo>
                    <a:pt x="10909" y="176339"/>
                  </a:lnTo>
                  <a:lnTo>
                    <a:pt x="4597" y="184353"/>
                  </a:lnTo>
                  <a:lnTo>
                    <a:pt x="1943" y="193814"/>
                  </a:lnTo>
                  <a:lnTo>
                    <a:pt x="3035" y="203593"/>
                  </a:lnTo>
                  <a:lnTo>
                    <a:pt x="7962" y="212509"/>
                  </a:lnTo>
                  <a:lnTo>
                    <a:pt x="24104" y="234175"/>
                  </a:lnTo>
                  <a:lnTo>
                    <a:pt x="42710" y="268008"/>
                  </a:lnTo>
                  <a:lnTo>
                    <a:pt x="57746" y="312915"/>
                  </a:lnTo>
                  <a:lnTo>
                    <a:pt x="63182" y="367779"/>
                  </a:lnTo>
                  <a:lnTo>
                    <a:pt x="55880" y="419760"/>
                  </a:lnTo>
                  <a:lnTo>
                    <a:pt x="40271" y="462178"/>
                  </a:lnTo>
                  <a:lnTo>
                    <a:pt x="21869" y="494055"/>
                  </a:lnTo>
                  <a:lnTo>
                    <a:pt x="6235" y="514413"/>
                  </a:lnTo>
                  <a:lnTo>
                    <a:pt x="1206" y="523278"/>
                  </a:lnTo>
                  <a:lnTo>
                    <a:pt x="19621" y="556920"/>
                  </a:lnTo>
                  <a:lnTo>
                    <a:pt x="25590" y="556920"/>
                  </a:lnTo>
                  <a:lnTo>
                    <a:pt x="32766" y="556920"/>
                  </a:lnTo>
                  <a:lnTo>
                    <a:pt x="66128" y="520407"/>
                  </a:lnTo>
                  <a:lnTo>
                    <a:pt x="88379" y="480949"/>
                  </a:lnTo>
                  <a:lnTo>
                    <a:pt x="106299" y="430288"/>
                  </a:lnTo>
                  <a:lnTo>
                    <a:pt x="114503" y="368960"/>
                  </a:lnTo>
                  <a:close/>
                </a:path>
                <a:path w="395604" h="727710">
                  <a:moveTo>
                    <a:pt x="248780" y="371767"/>
                  </a:moveTo>
                  <a:lnTo>
                    <a:pt x="244538" y="301282"/>
                  </a:lnTo>
                  <a:lnTo>
                    <a:pt x="230657" y="238810"/>
                  </a:lnTo>
                  <a:lnTo>
                    <a:pt x="210451" y="184937"/>
                  </a:lnTo>
                  <a:lnTo>
                    <a:pt x="187299" y="140271"/>
                  </a:lnTo>
                  <a:lnTo>
                    <a:pt x="164503" y="105448"/>
                  </a:lnTo>
                  <a:lnTo>
                    <a:pt x="137426" y="74752"/>
                  </a:lnTo>
                  <a:lnTo>
                    <a:pt x="127952" y="72097"/>
                  </a:lnTo>
                  <a:lnTo>
                    <a:pt x="118173" y="73177"/>
                  </a:lnTo>
                  <a:lnTo>
                    <a:pt x="109258" y="78117"/>
                  </a:lnTo>
                  <a:lnTo>
                    <a:pt x="102946" y="86118"/>
                  </a:lnTo>
                  <a:lnTo>
                    <a:pt x="100291" y="95580"/>
                  </a:lnTo>
                  <a:lnTo>
                    <a:pt x="101384" y="105359"/>
                  </a:lnTo>
                  <a:lnTo>
                    <a:pt x="106311" y="114287"/>
                  </a:lnTo>
                  <a:lnTo>
                    <a:pt x="123139" y="135788"/>
                  </a:lnTo>
                  <a:lnTo>
                    <a:pt x="143230" y="166509"/>
                  </a:lnTo>
                  <a:lnTo>
                    <a:pt x="163664" y="205892"/>
                  </a:lnTo>
                  <a:lnTo>
                    <a:pt x="181470" y="253390"/>
                  </a:lnTo>
                  <a:lnTo>
                    <a:pt x="193713" y="308470"/>
                  </a:lnTo>
                  <a:lnTo>
                    <a:pt x="197459" y="370598"/>
                  </a:lnTo>
                  <a:lnTo>
                    <a:pt x="189217" y="440448"/>
                  </a:lnTo>
                  <a:lnTo>
                    <a:pt x="171005" y="500418"/>
                  </a:lnTo>
                  <a:lnTo>
                    <a:pt x="147535" y="549656"/>
                  </a:lnTo>
                  <a:lnTo>
                    <a:pt x="123456" y="587336"/>
                  </a:lnTo>
                  <a:lnTo>
                    <a:pt x="103466" y="612648"/>
                  </a:lnTo>
                  <a:lnTo>
                    <a:pt x="98437" y="621512"/>
                  </a:lnTo>
                  <a:lnTo>
                    <a:pt x="116852" y="655154"/>
                  </a:lnTo>
                  <a:lnTo>
                    <a:pt x="122821" y="655154"/>
                  </a:lnTo>
                  <a:lnTo>
                    <a:pt x="129997" y="655154"/>
                  </a:lnTo>
                  <a:lnTo>
                    <a:pt x="160616" y="623417"/>
                  </a:lnTo>
                  <a:lnTo>
                    <a:pt x="182867" y="590638"/>
                  </a:lnTo>
                  <a:lnTo>
                    <a:pt x="205879" y="548551"/>
                  </a:lnTo>
                  <a:lnTo>
                    <a:pt x="226593" y="497674"/>
                  </a:lnTo>
                  <a:lnTo>
                    <a:pt x="241909" y="438569"/>
                  </a:lnTo>
                  <a:lnTo>
                    <a:pt x="248780" y="371767"/>
                  </a:lnTo>
                  <a:close/>
                </a:path>
                <a:path w="395604" h="727710">
                  <a:moveTo>
                    <a:pt x="395058" y="373824"/>
                  </a:moveTo>
                  <a:lnTo>
                    <a:pt x="392379" y="306552"/>
                  </a:lnTo>
                  <a:lnTo>
                    <a:pt x="382282" y="244830"/>
                  </a:lnTo>
                  <a:lnTo>
                    <a:pt x="366560" y="188976"/>
                  </a:lnTo>
                  <a:lnTo>
                    <a:pt x="346964" y="139306"/>
                  </a:lnTo>
                  <a:lnTo>
                    <a:pt x="325285" y="96151"/>
                  </a:lnTo>
                  <a:lnTo>
                    <a:pt x="303263" y="59817"/>
                  </a:lnTo>
                  <a:lnTo>
                    <a:pt x="265341" y="8966"/>
                  </a:lnTo>
                  <a:lnTo>
                    <a:pt x="247853" y="0"/>
                  </a:lnTo>
                  <a:lnTo>
                    <a:pt x="238086" y="1079"/>
                  </a:lnTo>
                  <a:lnTo>
                    <a:pt x="229171" y="6019"/>
                  </a:lnTo>
                  <a:lnTo>
                    <a:pt x="222859" y="14020"/>
                  </a:lnTo>
                  <a:lnTo>
                    <a:pt x="220205" y="23495"/>
                  </a:lnTo>
                  <a:lnTo>
                    <a:pt x="221297" y="33274"/>
                  </a:lnTo>
                  <a:lnTo>
                    <a:pt x="226225" y="42189"/>
                  </a:lnTo>
                  <a:lnTo>
                    <a:pt x="244475" y="65214"/>
                  </a:lnTo>
                  <a:lnTo>
                    <a:pt x="266217" y="97015"/>
                  </a:lnTo>
                  <a:lnTo>
                    <a:pt x="289077" y="137185"/>
                  </a:lnTo>
                  <a:lnTo>
                    <a:pt x="310642" y="185267"/>
                  </a:lnTo>
                  <a:lnTo>
                    <a:pt x="328549" y="240830"/>
                  </a:lnTo>
                  <a:lnTo>
                    <a:pt x="340372" y="303441"/>
                  </a:lnTo>
                  <a:lnTo>
                    <a:pt x="343738" y="372643"/>
                  </a:lnTo>
                  <a:lnTo>
                    <a:pt x="337718" y="438238"/>
                  </a:lnTo>
                  <a:lnTo>
                    <a:pt x="324269" y="497471"/>
                  </a:lnTo>
                  <a:lnTo>
                    <a:pt x="305587" y="549973"/>
                  </a:lnTo>
                  <a:lnTo>
                    <a:pt x="283883" y="595337"/>
                  </a:lnTo>
                  <a:lnTo>
                    <a:pt x="261340" y="633183"/>
                  </a:lnTo>
                  <a:lnTo>
                    <a:pt x="222554" y="684745"/>
                  </a:lnTo>
                  <a:lnTo>
                    <a:pt x="217525" y="693610"/>
                  </a:lnTo>
                  <a:lnTo>
                    <a:pt x="235940" y="727252"/>
                  </a:lnTo>
                  <a:lnTo>
                    <a:pt x="241909" y="727252"/>
                  </a:lnTo>
                  <a:lnTo>
                    <a:pt x="249072" y="727252"/>
                  </a:lnTo>
                  <a:lnTo>
                    <a:pt x="278028" y="698042"/>
                  </a:lnTo>
                  <a:lnTo>
                    <a:pt x="319620" y="636397"/>
                  </a:lnTo>
                  <a:lnTo>
                    <a:pt x="341223" y="595693"/>
                  </a:lnTo>
                  <a:lnTo>
                    <a:pt x="361200" y="548805"/>
                  </a:lnTo>
                  <a:lnTo>
                    <a:pt x="377913" y="496011"/>
                  </a:lnTo>
                  <a:lnTo>
                    <a:pt x="389737" y="437578"/>
                  </a:lnTo>
                  <a:lnTo>
                    <a:pt x="395058" y="373824"/>
                  </a:lnTo>
                  <a:close/>
                </a:path>
              </a:pathLst>
            </a:custGeom>
            <a:solidFill>
              <a:srgbClr val="506444"/>
            </a:solidFill>
          </p:spPr>
          <p:txBody>
            <a:bodyPr wrap="square" lIns="0" tIns="0" rIns="0" bIns="0" rtlCol="0"/>
            <a:lstStyle/>
            <a:p>
              <a:endParaRPr sz="1500"/>
            </a:p>
          </p:txBody>
        </p:sp>
      </p:grpSp>
      <p:sp>
        <p:nvSpPr>
          <p:cNvPr id="16" name="object 16">
            <a:extLst>
              <a:ext uri="{C183D7F6-B498-43B3-948B-1728B52AA6E4}">
                <adec:decorative xmlns:adec="http://schemas.microsoft.com/office/drawing/2017/decorative" val="1"/>
              </a:ext>
            </a:extLst>
          </p:cNvPr>
          <p:cNvSpPr/>
          <p:nvPr/>
        </p:nvSpPr>
        <p:spPr>
          <a:xfrm>
            <a:off x="4364683" y="2837582"/>
            <a:ext cx="329671" cy="606425"/>
          </a:xfrm>
          <a:custGeom>
            <a:avLst/>
            <a:gdLst/>
            <a:ahLst/>
            <a:cxnLst/>
            <a:rect l="l" t="t" r="r" b="b"/>
            <a:pathLst>
              <a:path w="395604" h="727710">
                <a:moveTo>
                  <a:pt x="178727" y="23812"/>
                </a:moveTo>
                <a:lnTo>
                  <a:pt x="176187" y="14312"/>
                </a:lnTo>
                <a:lnTo>
                  <a:pt x="169976" y="6235"/>
                </a:lnTo>
                <a:lnTo>
                  <a:pt x="161112" y="1206"/>
                </a:lnTo>
                <a:lnTo>
                  <a:pt x="151345" y="0"/>
                </a:lnTo>
                <a:lnTo>
                  <a:pt x="141833" y="2552"/>
                </a:lnTo>
                <a:lnTo>
                  <a:pt x="97040" y="56591"/>
                </a:lnTo>
                <a:lnTo>
                  <a:pt x="75425" y="90792"/>
                </a:lnTo>
                <a:lnTo>
                  <a:pt x="53835" y="131495"/>
                </a:lnTo>
                <a:lnTo>
                  <a:pt x="33858" y="178384"/>
                </a:lnTo>
                <a:lnTo>
                  <a:pt x="17145" y="231190"/>
                </a:lnTo>
                <a:lnTo>
                  <a:pt x="5308" y="289610"/>
                </a:lnTo>
                <a:lnTo>
                  <a:pt x="0" y="353364"/>
                </a:lnTo>
                <a:lnTo>
                  <a:pt x="2679" y="420611"/>
                </a:lnTo>
                <a:lnTo>
                  <a:pt x="12776" y="482333"/>
                </a:lnTo>
                <a:lnTo>
                  <a:pt x="28498" y="538187"/>
                </a:lnTo>
                <a:lnTo>
                  <a:pt x="48094" y="587857"/>
                </a:lnTo>
                <a:lnTo>
                  <a:pt x="69773" y="631024"/>
                </a:lnTo>
                <a:lnTo>
                  <a:pt x="91782" y="667359"/>
                </a:lnTo>
                <a:lnTo>
                  <a:pt x="129717" y="718223"/>
                </a:lnTo>
                <a:lnTo>
                  <a:pt x="142011" y="727278"/>
                </a:lnTo>
                <a:lnTo>
                  <a:pt x="149288" y="727278"/>
                </a:lnTo>
                <a:lnTo>
                  <a:pt x="155155" y="727278"/>
                </a:lnTo>
                <a:lnTo>
                  <a:pt x="161061" y="725271"/>
                </a:lnTo>
                <a:lnTo>
                  <a:pt x="165887" y="721169"/>
                </a:lnTo>
                <a:lnTo>
                  <a:pt x="172186" y="713168"/>
                </a:lnTo>
                <a:lnTo>
                  <a:pt x="174840" y="703694"/>
                </a:lnTo>
                <a:lnTo>
                  <a:pt x="173761" y="693915"/>
                </a:lnTo>
                <a:lnTo>
                  <a:pt x="168833" y="684999"/>
                </a:lnTo>
                <a:lnTo>
                  <a:pt x="150583" y="661974"/>
                </a:lnTo>
                <a:lnTo>
                  <a:pt x="128828" y="630161"/>
                </a:lnTo>
                <a:lnTo>
                  <a:pt x="105981" y="589991"/>
                </a:lnTo>
                <a:lnTo>
                  <a:pt x="84404" y="541909"/>
                </a:lnTo>
                <a:lnTo>
                  <a:pt x="66509" y="486346"/>
                </a:lnTo>
                <a:lnTo>
                  <a:pt x="54673" y="423748"/>
                </a:lnTo>
                <a:lnTo>
                  <a:pt x="51320" y="354545"/>
                </a:lnTo>
                <a:lnTo>
                  <a:pt x="57340" y="288950"/>
                </a:lnTo>
                <a:lnTo>
                  <a:pt x="70789" y="229704"/>
                </a:lnTo>
                <a:lnTo>
                  <a:pt x="89458" y="177215"/>
                </a:lnTo>
                <a:lnTo>
                  <a:pt x="111175" y="131851"/>
                </a:lnTo>
                <a:lnTo>
                  <a:pt x="133718" y="94005"/>
                </a:lnTo>
                <a:lnTo>
                  <a:pt x="172504" y="42443"/>
                </a:lnTo>
                <a:lnTo>
                  <a:pt x="177533" y="33578"/>
                </a:lnTo>
                <a:lnTo>
                  <a:pt x="178727" y="23812"/>
                </a:lnTo>
                <a:close/>
              </a:path>
              <a:path w="395604" h="727710">
                <a:moveTo>
                  <a:pt x="297827" y="95923"/>
                </a:moveTo>
                <a:lnTo>
                  <a:pt x="295275" y="86410"/>
                </a:lnTo>
                <a:lnTo>
                  <a:pt x="289064" y="78333"/>
                </a:lnTo>
                <a:lnTo>
                  <a:pt x="280212" y="73304"/>
                </a:lnTo>
                <a:lnTo>
                  <a:pt x="270446" y="72110"/>
                </a:lnTo>
                <a:lnTo>
                  <a:pt x="260946" y="74650"/>
                </a:lnTo>
                <a:lnTo>
                  <a:pt x="234442" y="103771"/>
                </a:lnTo>
                <a:lnTo>
                  <a:pt x="212191" y="136537"/>
                </a:lnTo>
                <a:lnTo>
                  <a:pt x="189166" y="178638"/>
                </a:lnTo>
                <a:lnTo>
                  <a:pt x="168465" y="229501"/>
                </a:lnTo>
                <a:lnTo>
                  <a:pt x="153149" y="288620"/>
                </a:lnTo>
                <a:lnTo>
                  <a:pt x="146278" y="355422"/>
                </a:lnTo>
                <a:lnTo>
                  <a:pt x="150520" y="425907"/>
                </a:lnTo>
                <a:lnTo>
                  <a:pt x="164401" y="488391"/>
                </a:lnTo>
                <a:lnTo>
                  <a:pt x="184594" y="542264"/>
                </a:lnTo>
                <a:lnTo>
                  <a:pt x="207759" y="586917"/>
                </a:lnTo>
                <a:lnTo>
                  <a:pt x="230555" y="621741"/>
                </a:lnTo>
                <a:lnTo>
                  <a:pt x="254698" y="652106"/>
                </a:lnTo>
                <a:lnTo>
                  <a:pt x="261924" y="655180"/>
                </a:lnTo>
                <a:lnTo>
                  <a:pt x="269201" y="655180"/>
                </a:lnTo>
                <a:lnTo>
                  <a:pt x="275069" y="655180"/>
                </a:lnTo>
                <a:lnTo>
                  <a:pt x="280974" y="653173"/>
                </a:lnTo>
                <a:lnTo>
                  <a:pt x="285800" y="649071"/>
                </a:lnTo>
                <a:lnTo>
                  <a:pt x="292112" y="641070"/>
                </a:lnTo>
                <a:lnTo>
                  <a:pt x="294767" y="631596"/>
                </a:lnTo>
                <a:lnTo>
                  <a:pt x="293674" y="621817"/>
                </a:lnTo>
                <a:lnTo>
                  <a:pt x="288747" y="612902"/>
                </a:lnTo>
                <a:lnTo>
                  <a:pt x="271919" y="591400"/>
                </a:lnTo>
                <a:lnTo>
                  <a:pt x="251815" y="560679"/>
                </a:lnTo>
                <a:lnTo>
                  <a:pt x="231394" y="521309"/>
                </a:lnTo>
                <a:lnTo>
                  <a:pt x="213575" y="473811"/>
                </a:lnTo>
                <a:lnTo>
                  <a:pt x="201333" y="418719"/>
                </a:lnTo>
                <a:lnTo>
                  <a:pt x="197599" y="356603"/>
                </a:lnTo>
                <a:lnTo>
                  <a:pt x="205841" y="286740"/>
                </a:lnTo>
                <a:lnTo>
                  <a:pt x="224040" y="226771"/>
                </a:lnTo>
                <a:lnTo>
                  <a:pt x="247523" y="177533"/>
                </a:lnTo>
                <a:lnTo>
                  <a:pt x="271602" y="139839"/>
                </a:lnTo>
                <a:lnTo>
                  <a:pt x="291592" y="114541"/>
                </a:lnTo>
                <a:lnTo>
                  <a:pt x="296621" y="105676"/>
                </a:lnTo>
                <a:lnTo>
                  <a:pt x="297827" y="95923"/>
                </a:lnTo>
                <a:close/>
              </a:path>
              <a:path w="395604" h="727710">
                <a:moveTo>
                  <a:pt x="395046" y="194144"/>
                </a:moveTo>
                <a:lnTo>
                  <a:pt x="392506" y="184645"/>
                </a:lnTo>
                <a:lnTo>
                  <a:pt x="386295" y="176568"/>
                </a:lnTo>
                <a:lnTo>
                  <a:pt x="377418" y="171538"/>
                </a:lnTo>
                <a:lnTo>
                  <a:pt x="367652" y="170332"/>
                </a:lnTo>
                <a:lnTo>
                  <a:pt x="358152" y="172872"/>
                </a:lnTo>
                <a:lnTo>
                  <a:pt x="328917" y="206781"/>
                </a:lnTo>
                <a:lnTo>
                  <a:pt x="306679" y="246240"/>
                </a:lnTo>
                <a:lnTo>
                  <a:pt x="288759" y="296900"/>
                </a:lnTo>
                <a:lnTo>
                  <a:pt x="280568" y="358228"/>
                </a:lnTo>
                <a:lnTo>
                  <a:pt x="287197" y="425272"/>
                </a:lnTo>
                <a:lnTo>
                  <a:pt x="305549" y="480136"/>
                </a:lnTo>
                <a:lnTo>
                  <a:pt x="328269" y="521462"/>
                </a:lnTo>
                <a:lnTo>
                  <a:pt x="353047" y="553872"/>
                </a:lnTo>
                <a:lnTo>
                  <a:pt x="360273" y="556945"/>
                </a:lnTo>
                <a:lnTo>
                  <a:pt x="367550" y="556945"/>
                </a:lnTo>
                <a:lnTo>
                  <a:pt x="373418" y="556945"/>
                </a:lnTo>
                <a:lnTo>
                  <a:pt x="379323" y="554939"/>
                </a:lnTo>
                <a:lnTo>
                  <a:pt x="384162" y="550837"/>
                </a:lnTo>
                <a:lnTo>
                  <a:pt x="390461" y="542836"/>
                </a:lnTo>
                <a:lnTo>
                  <a:pt x="393115" y="533361"/>
                </a:lnTo>
                <a:lnTo>
                  <a:pt x="392023" y="523595"/>
                </a:lnTo>
                <a:lnTo>
                  <a:pt x="387096" y="514667"/>
                </a:lnTo>
                <a:lnTo>
                  <a:pt x="370941" y="493014"/>
                </a:lnTo>
                <a:lnTo>
                  <a:pt x="352348" y="459181"/>
                </a:lnTo>
                <a:lnTo>
                  <a:pt x="337312" y="414274"/>
                </a:lnTo>
                <a:lnTo>
                  <a:pt x="331876" y="359397"/>
                </a:lnTo>
                <a:lnTo>
                  <a:pt x="339166" y="307428"/>
                </a:lnTo>
                <a:lnTo>
                  <a:pt x="354787" y="265010"/>
                </a:lnTo>
                <a:lnTo>
                  <a:pt x="373176" y="233133"/>
                </a:lnTo>
                <a:lnTo>
                  <a:pt x="388823" y="212775"/>
                </a:lnTo>
                <a:lnTo>
                  <a:pt x="393852" y="203911"/>
                </a:lnTo>
                <a:lnTo>
                  <a:pt x="395046" y="194144"/>
                </a:lnTo>
                <a:close/>
              </a:path>
            </a:pathLst>
          </a:custGeom>
          <a:solidFill>
            <a:srgbClr val="506444"/>
          </a:solidFill>
        </p:spPr>
        <p:txBody>
          <a:bodyPr wrap="square" lIns="0" tIns="0" rIns="0" bIns="0" rtlCol="0"/>
          <a:lstStyle/>
          <a:p>
            <a:endParaRPr sz="1500"/>
          </a:p>
        </p:txBody>
      </p:sp>
      <p:sp>
        <p:nvSpPr>
          <p:cNvPr id="17" name="object 17">
            <a:extLst>
              <a:ext uri="{C183D7F6-B498-43B3-948B-1728B52AA6E4}">
                <adec:decorative xmlns:adec="http://schemas.microsoft.com/office/drawing/2017/decorative" val="1"/>
              </a:ext>
            </a:extLst>
          </p:cNvPr>
          <p:cNvSpPr/>
          <p:nvPr/>
        </p:nvSpPr>
        <p:spPr>
          <a:xfrm>
            <a:off x="4814199" y="2574004"/>
            <a:ext cx="686858" cy="1137179"/>
          </a:xfrm>
          <a:custGeom>
            <a:avLst/>
            <a:gdLst/>
            <a:ahLst/>
            <a:cxnLst/>
            <a:rect l="l" t="t" r="r" b="b"/>
            <a:pathLst>
              <a:path w="824229" h="1364614">
                <a:moveTo>
                  <a:pt x="632104" y="440639"/>
                </a:moveTo>
                <a:lnTo>
                  <a:pt x="627176" y="382244"/>
                </a:lnTo>
                <a:lnTo>
                  <a:pt x="602615" y="318719"/>
                </a:lnTo>
                <a:lnTo>
                  <a:pt x="562013" y="269468"/>
                </a:lnTo>
                <a:lnTo>
                  <a:pt x="520407" y="240487"/>
                </a:lnTo>
                <a:lnTo>
                  <a:pt x="463550" y="222148"/>
                </a:lnTo>
                <a:lnTo>
                  <a:pt x="413029" y="221462"/>
                </a:lnTo>
                <a:lnTo>
                  <a:pt x="365264" y="233349"/>
                </a:lnTo>
                <a:lnTo>
                  <a:pt x="323189" y="256044"/>
                </a:lnTo>
                <a:lnTo>
                  <a:pt x="289725" y="287807"/>
                </a:lnTo>
                <a:lnTo>
                  <a:pt x="267957" y="324116"/>
                </a:lnTo>
                <a:lnTo>
                  <a:pt x="255244" y="360934"/>
                </a:lnTo>
                <a:lnTo>
                  <a:pt x="247230" y="415290"/>
                </a:lnTo>
                <a:lnTo>
                  <a:pt x="247599" y="441058"/>
                </a:lnTo>
                <a:lnTo>
                  <a:pt x="249148" y="461467"/>
                </a:lnTo>
                <a:lnTo>
                  <a:pt x="248767" y="480021"/>
                </a:lnTo>
                <a:lnTo>
                  <a:pt x="243370" y="500278"/>
                </a:lnTo>
                <a:lnTo>
                  <a:pt x="228193" y="525221"/>
                </a:lnTo>
                <a:lnTo>
                  <a:pt x="211340" y="540385"/>
                </a:lnTo>
                <a:lnTo>
                  <a:pt x="196989" y="552881"/>
                </a:lnTo>
                <a:lnTo>
                  <a:pt x="189293" y="569810"/>
                </a:lnTo>
                <a:lnTo>
                  <a:pt x="196456" y="596785"/>
                </a:lnTo>
                <a:lnTo>
                  <a:pt x="218833" y="621258"/>
                </a:lnTo>
                <a:lnTo>
                  <a:pt x="244767" y="650925"/>
                </a:lnTo>
                <a:lnTo>
                  <a:pt x="262686" y="693420"/>
                </a:lnTo>
                <a:lnTo>
                  <a:pt x="264871" y="713117"/>
                </a:lnTo>
                <a:lnTo>
                  <a:pt x="264299" y="731964"/>
                </a:lnTo>
                <a:lnTo>
                  <a:pt x="261950" y="749884"/>
                </a:lnTo>
                <a:lnTo>
                  <a:pt x="258813" y="766813"/>
                </a:lnTo>
                <a:lnTo>
                  <a:pt x="251790" y="793572"/>
                </a:lnTo>
                <a:lnTo>
                  <a:pt x="237223" y="829551"/>
                </a:lnTo>
                <a:lnTo>
                  <a:pt x="231775" y="851801"/>
                </a:lnTo>
                <a:lnTo>
                  <a:pt x="229095" y="871994"/>
                </a:lnTo>
                <a:lnTo>
                  <a:pt x="228549" y="899553"/>
                </a:lnTo>
                <a:lnTo>
                  <a:pt x="234442" y="928357"/>
                </a:lnTo>
                <a:lnTo>
                  <a:pt x="251091" y="952233"/>
                </a:lnTo>
                <a:lnTo>
                  <a:pt x="278638" y="964158"/>
                </a:lnTo>
                <a:lnTo>
                  <a:pt x="308127" y="963815"/>
                </a:lnTo>
                <a:lnTo>
                  <a:pt x="347662" y="952233"/>
                </a:lnTo>
                <a:lnTo>
                  <a:pt x="402475" y="909294"/>
                </a:lnTo>
                <a:lnTo>
                  <a:pt x="424929" y="871118"/>
                </a:lnTo>
                <a:lnTo>
                  <a:pt x="439851" y="816571"/>
                </a:lnTo>
                <a:lnTo>
                  <a:pt x="440956" y="795947"/>
                </a:lnTo>
                <a:lnTo>
                  <a:pt x="440372" y="782269"/>
                </a:lnTo>
                <a:lnTo>
                  <a:pt x="433793" y="750138"/>
                </a:lnTo>
                <a:lnTo>
                  <a:pt x="420852" y="722528"/>
                </a:lnTo>
                <a:lnTo>
                  <a:pt x="402221" y="689051"/>
                </a:lnTo>
                <a:lnTo>
                  <a:pt x="378574" y="639343"/>
                </a:lnTo>
                <a:lnTo>
                  <a:pt x="360540" y="593267"/>
                </a:lnTo>
                <a:lnTo>
                  <a:pt x="343801" y="531177"/>
                </a:lnTo>
                <a:lnTo>
                  <a:pt x="336892" y="493547"/>
                </a:lnTo>
                <a:lnTo>
                  <a:pt x="333095" y="458838"/>
                </a:lnTo>
                <a:lnTo>
                  <a:pt x="334657" y="425526"/>
                </a:lnTo>
                <a:lnTo>
                  <a:pt x="351510" y="375018"/>
                </a:lnTo>
                <a:lnTo>
                  <a:pt x="394246" y="322465"/>
                </a:lnTo>
                <a:lnTo>
                  <a:pt x="432650" y="303263"/>
                </a:lnTo>
                <a:lnTo>
                  <a:pt x="477240" y="299516"/>
                </a:lnTo>
                <a:lnTo>
                  <a:pt x="514540" y="308889"/>
                </a:lnTo>
                <a:lnTo>
                  <a:pt x="552399" y="330301"/>
                </a:lnTo>
                <a:lnTo>
                  <a:pt x="591299" y="381190"/>
                </a:lnTo>
                <a:lnTo>
                  <a:pt x="608444" y="437045"/>
                </a:lnTo>
                <a:lnTo>
                  <a:pt x="613981" y="482028"/>
                </a:lnTo>
                <a:lnTo>
                  <a:pt x="618070" y="500278"/>
                </a:lnTo>
                <a:lnTo>
                  <a:pt x="626160" y="483450"/>
                </a:lnTo>
                <a:lnTo>
                  <a:pt x="632104" y="440639"/>
                </a:lnTo>
                <a:close/>
              </a:path>
              <a:path w="824229" h="1364614">
                <a:moveTo>
                  <a:pt x="823722" y="460908"/>
                </a:moveTo>
                <a:lnTo>
                  <a:pt x="820902" y="392607"/>
                </a:lnTo>
                <a:lnTo>
                  <a:pt x="814285" y="348145"/>
                </a:lnTo>
                <a:lnTo>
                  <a:pt x="802309" y="299339"/>
                </a:lnTo>
                <a:lnTo>
                  <a:pt x="783539" y="248081"/>
                </a:lnTo>
                <a:lnTo>
                  <a:pt x="756539" y="196265"/>
                </a:lnTo>
                <a:lnTo>
                  <a:pt x="719886" y="145783"/>
                </a:lnTo>
                <a:lnTo>
                  <a:pt x="672147" y="98526"/>
                </a:lnTo>
                <a:lnTo>
                  <a:pt x="639851" y="75069"/>
                </a:lnTo>
                <a:lnTo>
                  <a:pt x="566635" y="36029"/>
                </a:lnTo>
                <a:lnTo>
                  <a:pt x="517105" y="18059"/>
                </a:lnTo>
                <a:lnTo>
                  <a:pt x="460235" y="5067"/>
                </a:lnTo>
                <a:lnTo>
                  <a:pt x="396989" y="0"/>
                </a:lnTo>
                <a:lnTo>
                  <a:pt x="328345" y="5816"/>
                </a:lnTo>
                <a:lnTo>
                  <a:pt x="277114" y="18008"/>
                </a:lnTo>
                <a:lnTo>
                  <a:pt x="227266" y="36220"/>
                </a:lnTo>
                <a:lnTo>
                  <a:pt x="179819" y="59677"/>
                </a:lnTo>
                <a:lnTo>
                  <a:pt x="135775" y="87566"/>
                </a:lnTo>
                <a:lnTo>
                  <a:pt x="96151" y="119100"/>
                </a:lnTo>
                <a:lnTo>
                  <a:pt x="61988" y="153466"/>
                </a:lnTo>
                <a:lnTo>
                  <a:pt x="34264" y="189865"/>
                </a:lnTo>
                <a:lnTo>
                  <a:pt x="14020" y="227495"/>
                </a:lnTo>
                <a:lnTo>
                  <a:pt x="2260" y="265557"/>
                </a:lnTo>
                <a:lnTo>
                  <a:pt x="0" y="303263"/>
                </a:lnTo>
                <a:lnTo>
                  <a:pt x="10706" y="348399"/>
                </a:lnTo>
                <a:lnTo>
                  <a:pt x="31102" y="386537"/>
                </a:lnTo>
                <a:lnTo>
                  <a:pt x="73393" y="419150"/>
                </a:lnTo>
                <a:lnTo>
                  <a:pt x="84975" y="377621"/>
                </a:lnTo>
                <a:lnTo>
                  <a:pt x="88976" y="335737"/>
                </a:lnTo>
                <a:lnTo>
                  <a:pt x="100431" y="283946"/>
                </a:lnTo>
                <a:lnTo>
                  <a:pt x="126834" y="223139"/>
                </a:lnTo>
                <a:lnTo>
                  <a:pt x="158407" y="175475"/>
                </a:lnTo>
                <a:lnTo>
                  <a:pt x="204736" y="129438"/>
                </a:lnTo>
                <a:lnTo>
                  <a:pt x="245872" y="103682"/>
                </a:lnTo>
                <a:lnTo>
                  <a:pt x="290169" y="86334"/>
                </a:lnTo>
                <a:lnTo>
                  <a:pt x="336334" y="76606"/>
                </a:lnTo>
                <a:lnTo>
                  <a:pt x="383070" y="73736"/>
                </a:lnTo>
                <a:lnTo>
                  <a:pt x="429082" y="76949"/>
                </a:lnTo>
                <a:lnTo>
                  <a:pt x="473075" y="85471"/>
                </a:lnTo>
                <a:lnTo>
                  <a:pt x="513765" y="98526"/>
                </a:lnTo>
                <a:lnTo>
                  <a:pt x="574179" y="129743"/>
                </a:lnTo>
                <a:lnTo>
                  <a:pt x="622808" y="168833"/>
                </a:lnTo>
                <a:lnTo>
                  <a:pt x="660831" y="212128"/>
                </a:lnTo>
                <a:lnTo>
                  <a:pt x="689406" y="255917"/>
                </a:lnTo>
                <a:lnTo>
                  <a:pt x="709688" y="296532"/>
                </a:lnTo>
                <a:lnTo>
                  <a:pt x="730084" y="353479"/>
                </a:lnTo>
                <a:lnTo>
                  <a:pt x="741553" y="412940"/>
                </a:lnTo>
                <a:lnTo>
                  <a:pt x="743623" y="469798"/>
                </a:lnTo>
                <a:lnTo>
                  <a:pt x="738327" y="523430"/>
                </a:lnTo>
                <a:lnTo>
                  <a:pt x="727671" y="573227"/>
                </a:lnTo>
                <a:lnTo>
                  <a:pt x="713676" y="618566"/>
                </a:lnTo>
                <a:lnTo>
                  <a:pt x="698347" y="658837"/>
                </a:lnTo>
                <a:lnTo>
                  <a:pt x="661098" y="738746"/>
                </a:lnTo>
                <a:lnTo>
                  <a:pt x="641350" y="768083"/>
                </a:lnTo>
                <a:lnTo>
                  <a:pt x="618655" y="802589"/>
                </a:lnTo>
                <a:lnTo>
                  <a:pt x="587159" y="863384"/>
                </a:lnTo>
                <a:lnTo>
                  <a:pt x="572274" y="896594"/>
                </a:lnTo>
                <a:lnTo>
                  <a:pt x="558469" y="929792"/>
                </a:lnTo>
                <a:lnTo>
                  <a:pt x="527088" y="1008875"/>
                </a:lnTo>
                <a:lnTo>
                  <a:pt x="506006" y="1061123"/>
                </a:lnTo>
                <a:lnTo>
                  <a:pt x="478993" y="1126058"/>
                </a:lnTo>
                <a:lnTo>
                  <a:pt x="456755" y="1177226"/>
                </a:lnTo>
                <a:lnTo>
                  <a:pt x="438975" y="1212253"/>
                </a:lnTo>
                <a:lnTo>
                  <a:pt x="401739" y="1253540"/>
                </a:lnTo>
                <a:lnTo>
                  <a:pt x="350126" y="1277188"/>
                </a:lnTo>
                <a:lnTo>
                  <a:pt x="300482" y="1283754"/>
                </a:lnTo>
                <a:lnTo>
                  <a:pt x="260908" y="1281010"/>
                </a:lnTo>
                <a:lnTo>
                  <a:pt x="215150" y="1269834"/>
                </a:lnTo>
                <a:lnTo>
                  <a:pt x="156349" y="1237780"/>
                </a:lnTo>
                <a:lnTo>
                  <a:pt x="131343" y="1207185"/>
                </a:lnTo>
                <a:lnTo>
                  <a:pt x="122770" y="1160576"/>
                </a:lnTo>
                <a:lnTo>
                  <a:pt x="135178" y="1114044"/>
                </a:lnTo>
                <a:lnTo>
                  <a:pt x="148551" y="1073518"/>
                </a:lnTo>
                <a:lnTo>
                  <a:pt x="142925" y="1044943"/>
                </a:lnTo>
                <a:lnTo>
                  <a:pt x="133197" y="1039139"/>
                </a:lnTo>
                <a:lnTo>
                  <a:pt x="121869" y="1037107"/>
                </a:lnTo>
                <a:lnTo>
                  <a:pt x="110439" y="1038021"/>
                </a:lnTo>
                <a:lnTo>
                  <a:pt x="100431" y="1041082"/>
                </a:lnTo>
                <a:lnTo>
                  <a:pt x="78308" y="1062964"/>
                </a:lnTo>
                <a:lnTo>
                  <a:pt x="67132" y="1097495"/>
                </a:lnTo>
                <a:lnTo>
                  <a:pt x="63919" y="1135697"/>
                </a:lnTo>
                <a:lnTo>
                  <a:pt x="65671" y="1168552"/>
                </a:lnTo>
                <a:lnTo>
                  <a:pt x="73406" y="1205953"/>
                </a:lnTo>
                <a:lnTo>
                  <a:pt x="88773" y="1245463"/>
                </a:lnTo>
                <a:lnTo>
                  <a:pt x="112649" y="1284058"/>
                </a:lnTo>
                <a:lnTo>
                  <a:pt x="145859" y="1318666"/>
                </a:lnTo>
                <a:lnTo>
                  <a:pt x="189280" y="1346250"/>
                </a:lnTo>
                <a:lnTo>
                  <a:pt x="252768" y="1364602"/>
                </a:lnTo>
                <a:lnTo>
                  <a:pt x="308686" y="1364322"/>
                </a:lnTo>
                <a:lnTo>
                  <a:pt x="351269" y="1355001"/>
                </a:lnTo>
                <a:lnTo>
                  <a:pt x="416356" y="1321714"/>
                </a:lnTo>
                <a:lnTo>
                  <a:pt x="449364" y="1290637"/>
                </a:lnTo>
                <a:lnTo>
                  <a:pt x="476910" y="1254531"/>
                </a:lnTo>
                <a:lnTo>
                  <a:pt x="502170" y="1214907"/>
                </a:lnTo>
                <a:lnTo>
                  <a:pt x="526707" y="1170190"/>
                </a:lnTo>
                <a:lnTo>
                  <a:pt x="542658" y="1131392"/>
                </a:lnTo>
                <a:lnTo>
                  <a:pt x="554837" y="1093317"/>
                </a:lnTo>
                <a:lnTo>
                  <a:pt x="568058" y="1050772"/>
                </a:lnTo>
                <a:lnTo>
                  <a:pt x="587159" y="998588"/>
                </a:lnTo>
                <a:lnTo>
                  <a:pt x="610108" y="947254"/>
                </a:lnTo>
                <a:lnTo>
                  <a:pt x="631291" y="909408"/>
                </a:lnTo>
                <a:lnTo>
                  <a:pt x="652297" y="877773"/>
                </a:lnTo>
                <a:lnTo>
                  <a:pt x="674712" y="845096"/>
                </a:lnTo>
                <a:lnTo>
                  <a:pt x="700112" y="804100"/>
                </a:lnTo>
                <a:lnTo>
                  <a:pt x="730084" y="747496"/>
                </a:lnTo>
                <a:lnTo>
                  <a:pt x="755129" y="696112"/>
                </a:lnTo>
                <a:lnTo>
                  <a:pt x="776554" y="649935"/>
                </a:lnTo>
                <a:lnTo>
                  <a:pt x="794207" y="607148"/>
                </a:lnTo>
                <a:lnTo>
                  <a:pt x="807910" y="565937"/>
                </a:lnTo>
                <a:lnTo>
                  <a:pt x="817486" y="524484"/>
                </a:lnTo>
                <a:lnTo>
                  <a:pt x="822794" y="480961"/>
                </a:lnTo>
                <a:lnTo>
                  <a:pt x="823722" y="460908"/>
                </a:lnTo>
                <a:close/>
              </a:path>
            </a:pathLst>
          </a:custGeom>
          <a:solidFill>
            <a:srgbClr val="506444"/>
          </a:solidFill>
        </p:spPr>
        <p:txBody>
          <a:bodyPr wrap="square" lIns="0" tIns="0" rIns="0" bIns="0" rtlCol="0"/>
          <a:lstStyle/>
          <a:p>
            <a:endParaRPr sz="1500"/>
          </a:p>
        </p:txBody>
      </p:sp>
      <p:pic>
        <p:nvPicPr>
          <p:cNvPr id="18" name="object 18">
            <a:extLst>
              <a:ext uri="{C183D7F6-B498-43B3-948B-1728B52AA6E4}">
                <adec:decorative xmlns:adec="http://schemas.microsoft.com/office/drawing/2017/decorative" val="1"/>
              </a:ext>
            </a:extLst>
          </p:cNvPr>
          <p:cNvPicPr/>
          <p:nvPr/>
        </p:nvPicPr>
        <p:blipFill>
          <a:blip r:embed="rId4" cstate="print"/>
          <a:stretch>
            <a:fillRect/>
          </a:stretch>
        </p:blipFill>
        <p:spPr>
          <a:xfrm>
            <a:off x="930788" y="2512234"/>
            <a:ext cx="921509" cy="1261913"/>
          </a:xfrm>
          <a:prstGeom prst="rect">
            <a:avLst/>
          </a:prstGeom>
        </p:spPr>
      </p:pic>
      <p:sp>
        <p:nvSpPr>
          <p:cNvPr id="19" name="object 19">
            <a:extLst>
              <a:ext uri="{C183D7F6-B498-43B3-948B-1728B52AA6E4}">
                <adec:decorative xmlns:adec="http://schemas.microsoft.com/office/drawing/2017/decorative" val="1"/>
              </a:ext>
            </a:extLst>
          </p:cNvPr>
          <p:cNvSpPr/>
          <p:nvPr/>
        </p:nvSpPr>
        <p:spPr>
          <a:xfrm>
            <a:off x="2571760" y="2539142"/>
            <a:ext cx="1265767" cy="1208617"/>
          </a:xfrm>
          <a:custGeom>
            <a:avLst/>
            <a:gdLst/>
            <a:ahLst/>
            <a:cxnLst/>
            <a:rect l="l" t="t" r="r" b="b"/>
            <a:pathLst>
              <a:path w="1518920" h="1450339">
                <a:moveTo>
                  <a:pt x="1121625" y="901344"/>
                </a:moveTo>
                <a:lnTo>
                  <a:pt x="1119759" y="884834"/>
                </a:lnTo>
                <a:lnTo>
                  <a:pt x="1113586" y="873404"/>
                </a:lnTo>
                <a:lnTo>
                  <a:pt x="1102258" y="867054"/>
                </a:lnTo>
                <a:lnTo>
                  <a:pt x="1084910" y="864514"/>
                </a:lnTo>
                <a:lnTo>
                  <a:pt x="1068285" y="864514"/>
                </a:lnTo>
                <a:lnTo>
                  <a:pt x="1068285" y="919124"/>
                </a:lnTo>
                <a:lnTo>
                  <a:pt x="1068285" y="1397914"/>
                </a:lnTo>
                <a:lnTo>
                  <a:pt x="587527" y="1397914"/>
                </a:lnTo>
                <a:lnTo>
                  <a:pt x="587527" y="1396644"/>
                </a:lnTo>
                <a:lnTo>
                  <a:pt x="587527" y="1231544"/>
                </a:lnTo>
                <a:lnTo>
                  <a:pt x="640524" y="1258214"/>
                </a:lnTo>
                <a:lnTo>
                  <a:pt x="687070" y="1265834"/>
                </a:lnTo>
                <a:lnTo>
                  <a:pt x="727417" y="1256944"/>
                </a:lnTo>
                <a:lnTo>
                  <a:pt x="760209" y="1231544"/>
                </a:lnTo>
                <a:lnTo>
                  <a:pt x="761847" y="1230274"/>
                </a:lnTo>
                <a:lnTo>
                  <a:pt x="773353" y="1211224"/>
                </a:lnTo>
                <a:lnTo>
                  <a:pt x="781799" y="1197254"/>
                </a:lnTo>
                <a:lnTo>
                  <a:pt x="789292" y="1160424"/>
                </a:lnTo>
                <a:lnTo>
                  <a:pt x="784110" y="1123594"/>
                </a:lnTo>
                <a:lnTo>
                  <a:pt x="771613" y="1100734"/>
                </a:lnTo>
                <a:lnTo>
                  <a:pt x="766064" y="1090574"/>
                </a:lnTo>
                <a:lnTo>
                  <a:pt x="759726" y="1084224"/>
                </a:lnTo>
                <a:lnTo>
                  <a:pt x="748347" y="1072794"/>
                </a:lnTo>
                <a:lnTo>
                  <a:pt x="733310" y="1063396"/>
                </a:lnTo>
                <a:lnTo>
                  <a:pt x="733310" y="1146454"/>
                </a:lnTo>
                <a:lnTo>
                  <a:pt x="732878" y="1168044"/>
                </a:lnTo>
                <a:lnTo>
                  <a:pt x="723392" y="1189634"/>
                </a:lnTo>
                <a:lnTo>
                  <a:pt x="707199" y="1204874"/>
                </a:lnTo>
                <a:lnTo>
                  <a:pt x="686485" y="1211224"/>
                </a:lnTo>
                <a:lnTo>
                  <a:pt x="663448" y="1209954"/>
                </a:lnTo>
                <a:lnTo>
                  <a:pt x="652907" y="1206144"/>
                </a:lnTo>
                <a:lnTo>
                  <a:pt x="642670" y="1201064"/>
                </a:lnTo>
                <a:lnTo>
                  <a:pt x="632866" y="1194714"/>
                </a:lnTo>
                <a:lnTo>
                  <a:pt x="623595" y="1188364"/>
                </a:lnTo>
                <a:lnTo>
                  <a:pt x="608545" y="1179474"/>
                </a:lnTo>
                <a:lnTo>
                  <a:pt x="592366" y="1175664"/>
                </a:lnTo>
                <a:lnTo>
                  <a:pt x="575805" y="1175664"/>
                </a:lnTo>
                <a:lnTo>
                  <a:pt x="540270" y="1195984"/>
                </a:lnTo>
                <a:lnTo>
                  <a:pt x="533755" y="1221384"/>
                </a:lnTo>
                <a:lnTo>
                  <a:pt x="533996" y="1256944"/>
                </a:lnTo>
                <a:lnTo>
                  <a:pt x="534060" y="1301394"/>
                </a:lnTo>
                <a:lnTo>
                  <a:pt x="533908" y="1387754"/>
                </a:lnTo>
                <a:lnTo>
                  <a:pt x="533438" y="1391564"/>
                </a:lnTo>
                <a:lnTo>
                  <a:pt x="533146" y="1396644"/>
                </a:lnTo>
                <a:lnTo>
                  <a:pt x="52705" y="1396644"/>
                </a:lnTo>
                <a:lnTo>
                  <a:pt x="52705" y="919124"/>
                </a:lnTo>
                <a:lnTo>
                  <a:pt x="219722" y="919124"/>
                </a:lnTo>
                <a:lnTo>
                  <a:pt x="201447" y="945794"/>
                </a:lnTo>
                <a:lnTo>
                  <a:pt x="189090" y="973734"/>
                </a:lnTo>
                <a:lnTo>
                  <a:pt x="183845" y="1004214"/>
                </a:lnTo>
                <a:lnTo>
                  <a:pt x="186893" y="1035964"/>
                </a:lnTo>
                <a:lnTo>
                  <a:pt x="192493" y="1052474"/>
                </a:lnTo>
                <a:lnTo>
                  <a:pt x="225653" y="1095654"/>
                </a:lnTo>
                <a:lnTo>
                  <a:pt x="296265" y="1117244"/>
                </a:lnTo>
                <a:lnTo>
                  <a:pt x="332651" y="1109624"/>
                </a:lnTo>
                <a:lnTo>
                  <a:pt x="364794" y="1090574"/>
                </a:lnTo>
                <a:lnTo>
                  <a:pt x="383578" y="1066444"/>
                </a:lnTo>
                <a:lnTo>
                  <a:pt x="391490" y="1056284"/>
                </a:lnTo>
                <a:lnTo>
                  <a:pt x="400989" y="1016914"/>
                </a:lnTo>
                <a:lnTo>
                  <a:pt x="393242" y="971194"/>
                </a:lnTo>
                <a:lnTo>
                  <a:pt x="368223" y="919124"/>
                </a:lnTo>
                <a:lnTo>
                  <a:pt x="534797" y="919124"/>
                </a:lnTo>
                <a:lnTo>
                  <a:pt x="534797" y="1088034"/>
                </a:lnTo>
                <a:lnTo>
                  <a:pt x="540905" y="1114704"/>
                </a:lnTo>
                <a:lnTo>
                  <a:pt x="557136" y="1132484"/>
                </a:lnTo>
                <a:lnTo>
                  <a:pt x="580377" y="1140104"/>
                </a:lnTo>
                <a:lnTo>
                  <a:pt x="607491" y="1133754"/>
                </a:lnTo>
                <a:lnTo>
                  <a:pt x="614921" y="1129944"/>
                </a:lnTo>
                <a:lnTo>
                  <a:pt x="621360" y="1124864"/>
                </a:lnTo>
                <a:lnTo>
                  <a:pt x="628002" y="1119784"/>
                </a:lnTo>
                <a:lnTo>
                  <a:pt x="641540" y="1110894"/>
                </a:lnTo>
                <a:lnTo>
                  <a:pt x="655840" y="1104544"/>
                </a:lnTo>
                <a:lnTo>
                  <a:pt x="671080" y="1100734"/>
                </a:lnTo>
                <a:lnTo>
                  <a:pt x="687425" y="1102004"/>
                </a:lnTo>
                <a:lnTo>
                  <a:pt x="709142" y="1109624"/>
                </a:lnTo>
                <a:lnTo>
                  <a:pt x="724916" y="1126134"/>
                </a:lnTo>
                <a:lnTo>
                  <a:pt x="733310" y="1146454"/>
                </a:lnTo>
                <a:lnTo>
                  <a:pt x="733310" y="1063396"/>
                </a:lnTo>
                <a:lnTo>
                  <a:pt x="728052" y="1060094"/>
                </a:lnTo>
                <a:lnTo>
                  <a:pt x="705205" y="1052474"/>
                </a:lnTo>
                <a:lnTo>
                  <a:pt x="679818" y="1049934"/>
                </a:lnTo>
                <a:lnTo>
                  <a:pt x="655231" y="1052474"/>
                </a:lnTo>
                <a:lnTo>
                  <a:pt x="632231" y="1058824"/>
                </a:lnTo>
                <a:lnTo>
                  <a:pt x="610489" y="1070254"/>
                </a:lnTo>
                <a:lnTo>
                  <a:pt x="589673" y="1084224"/>
                </a:lnTo>
                <a:lnTo>
                  <a:pt x="589673" y="919124"/>
                </a:lnTo>
                <a:lnTo>
                  <a:pt x="594753" y="917854"/>
                </a:lnTo>
                <a:lnTo>
                  <a:pt x="774357" y="917854"/>
                </a:lnTo>
                <a:lnTo>
                  <a:pt x="787438" y="914044"/>
                </a:lnTo>
                <a:lnTo>
                  <a:pt x="811542" y="877214"/>
                </a:lnTo>
                <a:lnTo>
                  <a:pt x="812012" y="861974"/>
                </a:lnTo>
                <a:lnTo>
                  <a:pt x="808088" y="846734"/>
                </a:lnTo>
                <a:lnTo>
                  <a:pt x="799858" y="831494"/>
                </a:lnTo>
                <a:lnTo>
                  <a:pt x="792988" y="821334"/>
                </a:lnTo>
                <a:lnTo>
                  <a:pt x="786447" y="811174"/>
                </a:lnTo>
                <a:lnTo>
                  <a:pt x="780719" y="801014"/>
                </a:lnTo>
                <a:lnTo>
                  <a:pt x="776274" y="789584"/>
                </a:lnTo>
                <a:lnTo>
                  <a:pt x="773607" y="771804"/>
                </a:lnTo>
                <a:lnTo>
                  <a:pt x="776871" y="755294"/>
                </a:lnTo>
                <a:lnTo>
                  <a:pt x="785304" y="740054"/>
                </a:lnTo>
                <a:lnTo>
                  <a:pt x="798093" y="728624"/>
                </a:lnTo>
                <a:lnTo>
                  <a:pt x="813409" y="721004"/>
                </a:lnTo>
                <a:lnTo>
                  <a:pt x="829868" y="718464"/>
                </a:lnTo>
                <a:lnTo>
                  <a:pt x="846188" y="721004"/>
                </a:lnTo>
                <a:lnTo>
                  <a:pt x="861060" y="728624"/>
                </a:lnTo>
                <a:lnTo>
                  <a:pt x="872896" y="740054"/>
                </a:lnTo>
                <a:lnTo>
                  <a:pt x="880516" y="755294"/>
                </a:lnTo>
                <a:lnTo>
                  <a:pt x="883132" y="773074"/>
                </a:lnTo>
                <a:lnTo>
                  <a:pt x="880021" y="792124"/>
                </a:lnTo>
                <a:lnTo>
                  <a:pt x="875969" y="802284"/>
                </a:lnTo>
                <a:lnTo>
                  <a:pt x="870877" y="812444"/>
                </a:lnTo>
                <a:lnTo>
                  <a:pt x="864997" y="821334"/>
                </a:lnTo>
                <a:lnTo>
                  <a:pt x="858596" y="830224"/>
                </a:lnTo>
                <a:lnTo>
                  <a:pt x="850125" y="844194"/>
                </a:lnTo>
                <a:lnTo>
                  <a:pt x="845591" y="859434"/>
                </a:lnTo>
                <a:lnTo>
                  <a:pt x="845108" y="873404"/>
                </a:lnTo>
                <a:lnTo>
                  <a:pt x="848791" y="889914"/>
                </a:lnTo>
                <a:lnTo>
                  <a:pt x="876261" y="916584"/>
                </a:lnTo>
                <a:lnTo>
                  <a:pt x="1061580" y="919124"/>
                </a:lnTo>
                <a:lnTo>
                  <a:pt x="1068285" y="919124"/>
                </a:lnTo>
                <a:lnTo>
                  <a:pt x="1068285" y="864514"/>
                </a:lnTo>
                <a:lnTo>
                  <a:pt x="899553" y="864514"/>
                </a:lnTo>
                <a:lnTo>
                  <a:pt x="909599" y="851814"/>
                </a:lnTo>
                <a:lnTo>
                  <a:pt x="931456" y="808634"/>
                </a:lnTo>
                <a:lnTo>
                  <a:pt x="936663" y="767994"/>
                </a:lnTo>
                <a:lnTo>
                  <a:pt x="924737" y="722274"/>
                </a:lnTo>
                <a:lnTo>
                  <a:pt x="921613" y="718464"/>
                </a:lnTo>
                <a:lnTo>
                  <a:pt x="896670" y="687984"/>
                </a:lnTo>
                <a:lnTo>
                  <a:pt x="856843" y="667664"/>
                </a:lnTo>
                <a:lnTo>
                  <a:pt x="809663" y="665124"/>
                </a:lnTo>
                <a:lnTo>
                  <a:pt x="768273" y="680364"/>
                </a:lnTo>
                <a:lnTo>
                  <a:pt x="737362" y="710844"/>
                </a:lnTo>
                <a:lnTo>
                  <a:pt x="720712" y="752754"/>
                </a:lnTo>
                <a:lnTo>
                  <a:pt x="722096" y="797204"/>
                </a:lnTo>
                <a:lnTo>
                  <a:pt x="727443" y="813714"/>
                </a:lnTo>
                <a:lnTo>
                  <a:pt x="734275" y="830224"/>
                </a:lnTo>
                <a:lnTo>
                  <a:pt x="741743" y="846734"/>
                </a:lnTo>
                <a:lnTo>
                  <a:pt x="748944" y="863244"/>
                </a:lnTo>
                <a:lnTo>
                  <a:pt x="587260" y="863244"/>
                </a:lnTo>
                <a:lnTo>
                  <a:pt x="586943" y="858164"/>
                </a:lnTo>
                <a:lnTo>
                  <a:pt x="586536" y="855624"/>
                </a:lnTo>
                <a:lnTo>
                  <a:pt x="586473" y="700684"/>
                </a:lnTo>
                <a:lnTo>
                  <a:pt x="586460" y="686714"/>
                </a:lnTo>
                <a:lnTo>
                  <a:pt x="585419" y="680364"/>
                </a:lnTo>
                <a:lnTo>
                  <a:pt x="583780" y="670204"/>
                </a:lnTo>
                <a:lnTo>
                  <a:pt x="576033" y="656234"/>
                </a:lnTo>
                <a:lnTo>
                  <a:pt x="563524" y="647344"/>
                </a:lnTo>
                <a:lnTo>
                  <a:pt x="546595" y="642264"/>
                </a:lnTo>
                <a:lnTo>
                  <a:pt x="533146" y="642264"/>
                </a:lnTo>
                <a:lnTo>
                  <a:pt x="520573" y="644804"/>
                </a:lnTo>
                <a:lnTo>
                  <a:pt x="508698" y="649884"/>
                </a:lnTo>
                <a:lnTo>
                  <a:pt x="497306" y="656234"/>
                </a:lnTo>
                <a:lnTo>
                  <a:pt x="488899" y="662584"/>
                </a:lnTo>
                <a:lnTo>
                  <a:pt x="480021" y="667664"/>
                </a:lnTo>
                <a:lnTo>
                  <a:pt x="470776" y="672744"/>
                </a:lnTo>
                <a:lnTo>
                  <a:pt x="461251" y="676554"/>
                </a:lnTo>
                <a:lnTo>
                  <a:pt x="443179" y="680364"/>
                </a:lnTo>
                <a:lnTo>
                  <a:pt x="426212" y="677824"/>
                </a:lnTo>
                <a:lnTo>
                  <a:pt x="411086" y="670204"/>
                </a:lnTo>
                <a:lnTo>
                  <a:pt x="398538" y="658774"/>
                </a:lnTo>
                <a:lnTo>
                  <a:pt x="390283" y="644804"/>
                </a:lnTo>
                <a:lnTo>
                  <a:pt x="386842" y="628294"/>
                </a:lnTo>
                <a:lnTo>
                  <a:pt x="388251" y="611784"/>
                </a:lnTo>
                <a:lnTo>
                  <a:pt x="394589" y="596544"/>
                </a:lnTo>
                <a:lnTo>
                  <a:pt x="405371" y="582574"/>
                </a:lnTo>
                <a:lnTo>
                  <a:pt x="419100" y="573684"/>
                </a:lnTo>
                <a:lnTo>
                  <a:pt x="435457" y="568604"/>
                </a:lnTo>
                <a:lnTo>
                  <a:pt x="454101" y="569874"/>
                </a:lnTo>
                <a:lnTo>
                  <a:pt x="467448" y="572414"/>
                </a:lnTo>
                <a:lnTo>
                  <a:pt x="479602" y="578764"/>
                </a:lnTo>
                <a:lnTo>
                  <a:pt x="490893" y="585114"/>
                </a:lnTo>
                <a:lnTo>
                  <a:pt x="501637" y="594004"/>
                </a:lnTo>
                <a:lnTo>
                  <a:pt x="515594" y="602894"/>
                </a:lnTo>
                <a:lnTo>
                  <a:pt x="530402" y="606704"/>
                </a:lnTo>
                <a:lnTo>
                  <a:pt x="545858" y="606704"/>
                </a:lnTo>
                <a:lnTo>
                  <a:pt x="583006" y="583844"/>
                </a:lnTo>
                <a:lnTo>
                  <a:pt x="587362" y="568604"/>
                </a:lnTo>
                <a:lnTo>
                  <a:pt x="588352" y="554634"/>
                </a:lnTo>
                <a:lnTo>
                  <a:pt x="588302" y="550824"/>
                </a:lnTo>
                <a:lnTo>
                  <a:pt x="587870" y="508914"/>
                </a:lnTo>
                <a:lnTo>
                  <a:pt x="587971" y="384454"/>
                </a:lnTo>
                <a:lnTo>
                  <a:pt x="587997" y="369214"/>
                </a:lnTo>
                <a:lnTo>
                  <a:pt x="586041" y="350164"/>
                </a:lnTo>
                <a:lnTo>
                  <a:pt x="579501" y="338734"/>
                </a:lnTo>
                <a:lnTo>
                  <a:pt x="567372" y="332384"/>
                </a:lnTo>
                <a:lnTo>
                  <a:pt x="548640" y="329844"/>
                </a:lnTo>
                <a:lnTo>
                  <a:pt x="532676" y="329844"/>
                </a:lnTo>
                <a:lnTo>
                  <a:pt x="532676" y="384454"/>
                </a:lnTo>
                <a:lnTo>
                  <a:pt x="532676" y="550824"/>
                </a:lnTo>
                <a:lnTo>
                  <a:pt x="526897" y="547014"/>
                </a:lnTo>
                <a:lnTo>
                  <a:pt x="522401" y="543204"/>
                </a:lnTo>
                <a:lnTo>
                  <a:pt x="517779" y="540664"/>
                </a:lnTo>
                <a:lnTo>
                  <a:pt x="476491" y="520344"/>
                </a:lnTo>
                <a:lnTo>
                  <a:pt x="434136" y="516534"/>
                </a:lnTo>
                <a:lnTo>
                  <a:pt x="394512" y="526694"/>
                </a:lnTo>
                <a:lnTo>
                  <a:pt x="361467" y="553364"/>
                </a:lnTo>
                <a:lnTo>
                  <a:pt x="343128" y="583844"/>
                </a:lnTo>
                <a:lnTo>
                  <a:pt x="335597" y="616864"/>
                </a:lnTo>
                <a:lnTo>
                  <a:pt x="339026" y="651154"/>
                </a:lnTo>
                <a:lnTo>
                  <a:pt x="353568" y="684174"/>
                </a:lnTo>
                <a:lnTo>
                  <a:pt x="377507" y="709574"/>
                </a:lnTo>
                <a:lnTo>
                  <a:pt x="407631" y="726084"/>
                </a:lnTo>
                <a:lnTo>
                  <a:pt x="441655" y="732434"/>
                </a:lnTo>
                <a:lnTo>
                  <a:pt x="477291" y="727354"/>
                </a:lnTo>
                <a:lnTo>
                  <a:pt x="491236" y="721004"/>
                </a:lnTo>
                <a:lnTo>
                  <a:pt x="518287" y="708304"/>
                </a:lnTo>
                <a:lnTo>
                  <a:pt x="531825" y="700684"/>
                </a:lnTo>
                <a:lnTo>
                  <a:pt x="531825" y="865784"/>
                </a:lnTo>
                <a:lnTo>
                  <a:pt x="361099" y="865784"/>
                </a:lnTo>
                <a:lnTo>
                  <a:pt x="335114" y="870864"/>
                </a:lnTo>
                <a:lnTo>
                  <a:pt x="317347" y="887374"/>
                </a:lnTo>
                <a:lnTo>
                  <a:pt x="309702" y="908964"/>
                </a:lnTo>
                <a:lnTo>
                  <a:pt x="314109" y="935634"/>
                </a:lnTo>
                <a:lnTo>
                  <a:pt x="317042" y="941984"/>
                </a:lnTo>
                <a:lnTo>
                  <a:pt x="320713" y="948334"/>
                </a:lnTo>
                <a:lnTo>
                  <a:pt x="324840" y="953414"/>
                </a:lnTo>
                <a:lnTo>
                  <a:pt x="329158" y="958494"/>
                </a:lnTo>
                <a:lnTo>
                  <a:pt x="337299" y="969924"/>
                </a:lnTo>
                <a:lnTo>
                  <a:pt x="343496" y="982624"/>
                </a:lnTo>
                <a:lnTo>
                  <a:pt x="347497" y="995324"/>
                </a:lnTo>
                <a:lnTo>
                  <a:pt x="349072" y="1009294"/>
                </a:lnTo>
                <a:lnTo>
                  <a:pt x="347421" y="1025804"/>
                </a:lnTo>
                <a:lnTo>
                  <a:pt x="319697" y="1060094"/>
                </a:lnTo>
                <a:lnTo>
                  <a:pt x="288836" y="1066444"/>
                </a:lnTo>
                <a:lnTo>
                  <a:pt x="273786" y="1063904"/>
                </a:lnTo>
                <a:lnTo>
                  <a:pt x="259283" y="1055014"/>
                </a:lnTo>
                <a:lnTo>
                  <a:pt x="247624" y="1044854"/>
                </a:lnTo>
                <a:lnTo>
                  <a:pt x="239814" y="1030884"/>
                </a:lnTo>
                <a:lnTo>
                  <a:pt x="236385" y="1016914"/>
                </a:lnTo>
                <a:lnTo>
                  <a:pt x="237845" y="1001674"/>
                </a:lnTo>
                <a:lnTo>
                  <a:pt x="241642" y="988974"/>
                </a:lnTo>
                <a:lnTo>
                  <a:pt x="246684" y="977544"/>
                </a:lnTo>
                <a:lnTo>
                  <a:pt x="252844" y="966114"/>
                </a:lnTo>
                <a:lnTo>
                  <a:pt x="260019" y="954684"/>
                </a:lnTo>
                <a:lnTo>
                  <a:pt x="268554" y="940714"/>
                </a:lnTo>
                <a:lnTo>
                  <a:pt x="273697" y="926744"/>
                </a:lnTo>
                <a:lnTo>
                  <a:pt x="274383" y="919124"/>
                </a:lnTo>
                <a:lnTo>
                  <a:pt x="274942" y="912774"/>
                </a:lnTo>
                <a:lnTo>
                  <a:pt x="271767" y="897534"/>
                </a:lnTo>
                <a:lnTo>
                  <a:pt x="264236" y="882294"/>
                </a:lnTo>
                <a:lnTo>
                  <a:pt x="254774" y="872134"/>
                </a:lnTo>
                <a:lnTo>
                  <a:pt x="242849" y="865784"/>
                </a:lnTo>
                <a:lnTo>
                  <a:pt x="227952" y="864514"/>
                </a:lnTo>
                <a:lnTo>
                  <a:pt x="52717" y="864514"/>
                </a:lnTo>
                <a:lnTo>
                  <a:pt x="52717" y="384454"/>
                </a:lnTo>
                <a:lnTo>
                  <a:pt x="532676" y="384454"/>
                </a:lnTo>
                <a:lnTo>
                  <a:pt x="532676" y="329844"/>
                </a:lnTo>
                <a:lnTo>
                  <a:pt x="38836" y="329844"/>
                </a:lnTo>
                <a:lnTo>
                  <a:pt x="2032" y="350164"/>
                </a:lnTo>
                <a:lnTo>
                  <a:pt x="0" y="1413154"/>
                </a:lnTo>
                <a:lnTo>
                  <a:pt x="2006" y="1430934"/>
                </a:lnTo>
                <a:lnTo>
                  <a:pt x="8432" y="1442364"/>
                </a:lnTo>
                <a:lnTo>
                  <a:pt x="19837" y="1448714"/>
                </a:lnTo>
                <a:lnTo>
                  <a:pt x="36830" y="1449984"/>
                </a:lnTo>
                <a:lnTo>
                  <a:pt x="1084376" y="1449984"/>
                </a:lnTo>
                <a:lnTo>
                  <a:pt x="1101598" y="1448714"/>
                </a:lnTo>
                <a:lnTo>
                  <a:pt x="1113142" y="1442364"/>
                </a:lnTo>
                <a:lnTo>
                  <a:pt x="1119606" y="1430934"/>
                </a:lnTo>
                <a:lnTo>
                  <a:pt x="1121625" y="1413154"/>
                </a:lnTo>
                <a:lnTo>
                  <a:pt x="1121625" y="1397914"/>
                </a:lnTo>
                <a:lnTo>
                  <a:pt x="1121625" y="901344"/>
                </a:lnTo>
                <a:close/>
              </a:path>
              <a:path w="1518920" h="1450339">
                <a:moveTo>
                  <a:pt x="1518412" y="354253"/>
                </a:moveTo>
                <a:lnTo>
                  <a:pt x="1513243" y="342455"/>
                </a:lnTo>
                <a:lnTo>
                  <a:pt x="1500530" y="330085"/>
                </a:lnTo>
                <a:lnTo>
                  <a:pt x="1455420" y="294411"/>
                </a:lnTo>
                <a:lnTo>
                  <a:pt x="1455420" y="361696"/>
                </a:lnTo>
                <a:lnTo>
                  <a:pt x="1156182" y="738898"/>
                </a:lnTo>
                <a:lnTo>
                  <a:pt x="1023594" y="634225"/>
                </a:lnTo>
                <a:lnTo>
                  <a:pt x="1054176" y="625055"/>
                </a:lnTo>
                <a:lnTo>
                  <a:pt x="1080973" y="611327"/>
                </a:lnTo>
                <a:lnTo>
                  <a:pt x="1121333" y="566966"/>
                </a:lnTo>
                <a:lnTo>
                  <a:pt x="1132865" y="530009"/>
                </a:lnTo>
                <a:lnTo>
                  <a:pt x="1133182" y="510794"/>
                </a:lnTo>
                <a:lnTo>
                  <a:pt x="1130084" y="491236"/>
                </a:lnTo>
                <a:lnTo>
                  <a:pt x="1114361" y="456336"/>
                </a:lnTo>
                <a:lnTo>
                  <a:pt x="1054366" y="412216"/>
                </a:lnTo>
                <a:lnTo>
                  <a:pt x="1017231" y="408076"/>
                </a:lnTo>
                <a:lnTo>
                  <a:pt x="979639" y="417969"/>
                </a:lnTo>
                <a:lnTo>
                  <a:pt x="945464" y="442722"/>
                </a:lnTo>
                <a:lnTo>
                  <a:pt x="920432" y="484238"/>
                </a:lnTo>
                <a:lnTo>
                  <a:pt x="910285" y="544385"/>
                </a:lnTo>
                <a:lnTo>
                  <a:pt x="778167" y="441388"/>
                </a:lnTo>
                <a:lnTo>
                  <a:pt x="888682" y="301840"/>
                </a:lnTo>
                <a:lnTo>
                  <a:pt x="897140" y="288074"/>
                </a:lnTo>
                <a:lnTo>
                  <a:pt x="900150" y="274789"/>
                </a:lnTo>
                <a:lnTo>
                  <a:pt x="897661" y="261404"/>
                </a:lnTo>
                <a:lnTo>
                  <a:pt x="867105" y="228168"/>
                </a:lnTo>
                <a:lnTo>
                  <a:pt x="823709" y="223113"/>
                </a:lnTo>
                <a:lnTo>
                  <a:pt x="810133" y="220941"/>
                </a:lnTo>
                <a:lnTo>
                  <a:pt x="771410" y="199047"/>
                </a:lnTo>
                <a:lnTo>
                  <a:pt x="758431" y="170929"/>
                </a:lnTo>
                <a:lnTo>
                  <a:pt x="758875" y="154051"/>
                </a:lnTo>
                <a:lnTo>
                  <a:pt x="782383" y="115582"/>
                </a:lnTo>
                <a:lnTo>
                  <a:pt x="813130" y="105562"/>
                </a:lnTo>
                <a:lnTo>
                  <a:pt x="828065" y="107162"/>
                </a:lnTo>
                <a:lnTo>
                  <a:pt x="863854" y="134264"/>
                </a:lnTo>
                <a:lnTo>
                  <a:pt x="878928" y="173761"/>
                </a:lnTo>
                <a:lnTo>
                  <a:pt x="883259" y="187782"/>
                </a:lnTo>
                <a:lnTo>
                  <a:pt x="890625" y="199415"/>
                </a:lnTo>
                <a:lnTo>
                  <a:pt x="900899" y="208673"/>
                </a:lnTo>
                <a:lnTo>
                  <a:pt x="913942" y="215544"/>
                </a:lnTo>
                <a:lnTo>
                  <a:pt x="929982" y="219887"/>
                </a:lnTo>
                <a:lnTo>
                  <a:pt x="943800" y="219024"/>
                </a:lnTo>
                <a:lnTo>
                  <a:pt x="956157" y="212775"/>
                </a:lnTo>
                <a:lnTo>
                  <a:pt x="967828" y="200977"/>
                </a:lnTo>
                <a:lnTo>
                  <a:pt x="998816" y="161886"/>
                </a:lnTo>
                <a:lnTo>
                  <a:pt x="1077404" y="62852"/>
                </a:lnTo>
                <a:lnTo>
                  <a:pt x="1455420" y="361696"/>
                </a:lnTo>
                <a:lnTo>
                  <a:pt x="1455420" y="294411"/>
                </a:lnTo>
                <a:lnTo>
                  <a:pt x="1162710" y="62852"/>
                </a:lnTo>
                <a:lnTo>
                  <a:pt x="1095629" y="9791"/>
                </a:lnTo>
                <a:lnTo>
                  <a:pt x="1082319" y="1803"/>
                </a:lnTo>
                <a:lnTo>
                  <a:pt x="1070190" y="0"/>
                </a:lnTo>
                <a:lnTo>
                  <a:pt x="1058824" y="4432"/>
                </a:lnTo>
                <a:lnTo>
                  <a:pt x="1047813" y="15138"/>
                </a:lnTo>
                <a:lnTo>
                  <a:pt x="959472" y="126657"/>
                </a:lnTo>
                <a:lnTo>
                  <a:pt x="952601" y="135255"/>
                </a:lnTo>
                <a:lnTo>
                  <a:pt x="931049" y="161886"/>
                </a:lnTo>
                <a:lnTo>
                  <a:pt x="910996" y="110642"/>
                </a:lnTo>
                <a:lnTo>
                  <a:pt x="906551" y="105562"/>
                </a:lnTo>
                <a:lnTo>
                  <a:pt x="879983" y="75234"/>
                </a:lnTo>
                <a:lnTo>
                  <a:pt x="841171" y="56159"/>
                </a:lnTo>
                <a:lnTo>
                  <a:pt x="797763" y="53936"/>
                </a:lnTo>
                <a:lnTo>
                  <a:pt x="759650" y="67157"/>
                </a:lnTo>
                <a:lnTo>
                  <a:pt x="729729" y="92735"/>
                </a:lnTo>
                <a:lnTo>
                  <a:pt x="710653" y="127228"/>
                </a:lnTo>
                <a:lnTo>
                  <a:pt x="705040" y="167195"/>
                </a:lnTo>
                <a:lnTo>
                  <a:pt x="715759" y="210642"/>
                </a:lnTo>
                <a:lnTo>
                  <a:pt x="742619" y="243852"/>
                </a:lnTo>
                <a:lnTo>
                  <a:pt x="784618" y="265823"/>
                </a:lnTo>
                <a:lnTo>
                  <a:pt x="840714" y="275551"/>
                </a:lnTo>
                <a:lnTo>
                  <a:pt x="838034" y="279158"/>
                </a:lnTo>
                <a:lnTo>
                  <a:pt x="836510" y="281343"/>
                </a:lnTo>
                <a:lnTo>
                  <a:pt x="725919" y="421322"/>
                </a:lnTo>
                <a:lnTo>
                  <a:pt x="717448" y="435254"/>
                </a:lnTo>
                <a:lnTo>
                  <a:pt x="732078" y="471106"/>
                </a:lnTo>
                <a:lnTo>
                  <a:pt x="830783" y="548767"/>
                </a:lnTo>
                <a:lnTo>
                  <a:pt x="884567" y="590943"/>
                </a:lnTo>
                <a:lnTo>
                  <a:pt x="910323" y="602373"/>
                </a:lnTo>
                <a:lnTo>
                  <a:pt x="923137" y="600519"/>
                </a:lnTo>
                <a:lnTo>
                  <a:pt x="957605" y="570928"/>
                </a:lnTo>
                <a:lnTo>
                  <a:pt x="964260" y="544385"/>
                </a:lnTo>
                <a:lnTo>
                  <a:pt x="964793" y="540562"/>
                </a:lnTo>
                <a:lnTo>
                  <a:pt x="975258" y="492518"/>
                </a:lnTo>
                <a:lnTo>
                  <a:pt x="1012329" y="462940"/>
                </a:lnTo>
                <a:lnTo>
                  <a:pt x="1030008" y="462559"/>
                </a:lnTo>
                <a:lnTo>
                  <a:pt x="1046568" y="466547"/>
                </a:lnTo>
                <a:lnTo>
                  <a:pt x="1060119" y="474433"/>
                </a:lnTo>
                <a:lnTo>
                  <a:pt x="1070495" y="486143"/>
                </a:lnTo>
                <a:lnTo>
                  <a:pt x="1077582" y="501599"/>
                </a:lnTo>
                <a:lnTo>
                  <a:pt x="1080465" y="518706"/>
                </a:lnTo>
                <a:lnTo>
                  <a:pt x="1078217" y="534416"/>
                </a:lnTo>
                <a:lnTo>
                  <a:pt x="1048092" y="570001"/>
                </a:lnTo>
                <a:lnTo>
                  <a:pt x="1009027" y="583565"/>
                </a:lnTo>
                <a:lnTo>
                  <a:pt x="993660" y="589521"/>
                </a:lnTo>
                <a:lnTo>
                  <a:pt x="981722" y="599008"/>
                </a:lnTo>
                <a:lnTo>
                  <a:pt x="973023" y="611771"/>
                </a:lnTo>
                <a:lnTo>
                  <a:pt x="967397" y="627532"/>
                </a:lnTo>
                <a:lnTo>
                  <a:pt x="966190" y="641845"/>
                </a:lnTo>
                <a:lnTo>
                  <a:pt x="969645" y="653897"/>
                </a:lnTo>
                <a:lnTo>
                  <a:pt x="976972" y="664337"/>
                </a:lnTo>
                <a:lnTo>
                  <a:pt x="987437" y="673773"/>
                </a:lnTo>
                <a:lnTo>
                  <a:pt x="1024763" y="703046"/>
                </a:lnTo>
                <a:lnTo>
                  <a:pt x="1136154" y="791641"/>
                </a:lnTo>
                <a:lnTo>
                  <a:pt x="1150912" y="800976"/>
                </a:lnTo>
                <a:lnTo>
                  <a:pt x="1163637" y="803160"/>
                </a:lnTo>
                <a:lnTo>
                  <a:pt x="1175537" y="798042"/>
                </a:lnTo>
                <a:lnTo>
                  <a:pt x="1187856" y="785469"/>
                </a:lnTo>
                <a:lnTo>
                  <a:pt x="1224648" y="738898"/>
                </a:lnTo>
                <a:lnTo>
                  <a:pt x="1506918" y="381596"/>
                </a:lnTo>
                <a:lnTo>
                  <a:pt x="1516240" y="366852"/>
                </a:lnTo>
                <a:lnTo>
                  <a:pt x="1518412" y="354253"/>
                </a:lnTo>
                <a:close/>
              </a:path>
            </a:pathLst>
          </a:custGeom>
          <a:solidFill>
            <a:srgbClr val="506444"/>
          </a:solidFill>
        </p:spPr>
        <p:txBody>
          <a:bodyPr wrap="square" lIns="0" tIns="0" rIns="0" bIns="0" rtlCol="0"/>
          <a:lstStyle/>
          <a:p>
            <a:endParaRPr sz="1500"/>
          </a:p>
        </p:txBody>
      </p:sp>
      <p:sp>
        <p:nvSpPr>
          <p:cNvPr id="20" name="object 20"/>
          <p:cNvSpPr txBox="1"/>
          <p:nvPr/>
        </p:nvSpPr>
        <p:spPr>
          <a:xfrm>
            <a:off x="969366" y="4006405"/>
            <a:ext cx="816504" cy="472351"/>
          </a:xfrm>
          <a:prstGeom prst="rect">
            <a:avLst/>
          </a:prstGeom>
        </p:spPr>
        <p:txBody>
          <a:bodyPr vert="horz" wrap="square" lIns="0" tIns="10583" rIns="0" bIns="0" rtlCol="0">
            <a:spAutoFit/>
          </a:bodyPr>
          <a:lstStyle/>
          <a:p>
            <a:pPr marL="10583" marR="4233" indent="74610">
              <a:spcBef>
                <a:spcPts val="83"/>
              </a:spcBef>
            </a:pPr>
            <a:r>
              <a:rPr sz="1500">
                <a:solidFill>
                  <a:srgbClr val="231F20"/>
                </a:solidFill>
                <a:latin typeface="DIN 2014 Light"/>
                <a:cs typeface="DIN 2014 Light"/>
              </a:rPr>
              <a:t>Don’t be </a:t>
            </a:r>
            <a:r>
              <a:rPr sz="1500" spc="4">
                <a:solidFill>
                  <a:srgbClr val="231F20"/>
                </a:solidFill>
                <a:latin typeface="DIN 2014 Light"/>
                <a:cs typeface="DIN 2014 Light"/>
              </a:rPr>
              <a:t> </a:t>
            </a:r>
            <a:r>
              <a:rPr sz="1500">
                <a:solidFill>
                  <a:srgbClr val="231F20"/>
                </a:solidFill>
                <a:latin typeface="DIN 2014 Light"/>
                <a:cs typeface="DIN 2014 Light"/>
              </a:rPr>
              <a:t>surprised.</a:t>
            </a:r>
            <a:endParaRPr sz="1500">
              <a:latin typeface="DIN 2014 Light"/>
              <a:cs typeface="DIN 2014 Light"/>
            </a:endParaRPr>
          </a:p>
        </p:txBody>
      </p:sp>
      <p:sp>
        <p:nvSpPr>
          <p:cNvPr id="21" name="object 21"/>
          <p:cNvSpPr txBox="1"/>
          <p:nvPr/>
        </p:nvSpPr>
        <p:spPr>
          <a:xfrm>
            <a:off x="2467839" y="3998595"/>
            <a:ext cx="1242483" cy="934016"/>
          </a:xfrm>
          <a:prstGeom prst="rect">
            <a:avLst/>
          </a:prstGeom>
        </p:spPr>
        <p:txBody>
          <a:bodyPr vert="horz" wrap="square" lIns="0" tIns="10583" rIns="0" bIns="0" rtlCol="0">
            <a:spAutoFit/>
          </a:bodyPr>
          <a:lstStyle/>
          <a:p>
            <a:pPr marL="10054" marR="4233" algn="ctr">
              <a:spcBef>
                <a:spcPts val="83"/>
              </a:spcBef>
            </a:pPr>
            <a:r>
              <a:rPr sz="1500" spc="-4">
                <a:solidFill>
                  <a:srgbClr val="231F20"/>
                </a:solidFill>
                <a:latin typeface="DIN 2014 Light"/>
                <a:cs typeface="DIN 2014 Light"/>
              </a:rPr>
              <a:t>Understand </a:t>
            </a:r>
            <a:r>
              <a:rPr sz="1500">
                <a:solidFill>
                  <a:srgbClr val="231F20"/>
                </a:solidFill>
                <a:latin typeface="DIN 2014 Light"/>
                <a:cs typeface="DIN 2014 Light"/>
              </a:rPr>
              <a:t> the </a:t>
            </a:r>
            <a:r>
              <a:rPr sz="1500" spc="-4">
                <a:solidFill>
                  <a:srgbClr val="231F20"/>
                </a:solidFill>
                <a:latin typeface="DIN 2014 Light"/>
                <a:cs typeface="DIN 2014 Light"/>
              </a:rPr>
              <a:t>form </a:t>
            </a:r>
            <a:r>
              <a:rPr sz="1500">
                <a:solidFill>
                  <a:srgbClr val="231F20"/>
                </a:solidFill>
                <a:latin typeface="DIN 2014 Light"/>
                <a:cs typeface="DIN 2014 Light"/>
              </a:rPr>
              <a:t>and </a:t>
            </a:r>
            <a:r>
              <a:rPr sz="1500" spc="4">
                <a:solidFill>
                  <a:srgbClr val="231F20"/>
                </a:solidFill>
                <a:latin typeface="DIN 2014 Light"/>
                <a:cs typeface="DIN 2014 Light"/>
              </a:rPr>
              <a:t> </a:t>
            </a:r>
            <a:r>
              <a:rPr sz="1500">
                <a:solidFill>
                  <a:srgbClr val="231F20"/>
                </a:solidFill>
                <a:latin typeface="DIN 2014 Light"/>
                <a:cs typeface="DIN 2014 Light"/>
              </a:rPr>
              <a:t>who</a:t>
            </a:r>
            <a:r>
              <a:rPr sz="1500" spc="-42">
                <a:solidFill>
                  <a:srgbClr val="231F20"/>
                </a:solidFill>
                <a:latin typeface="DIN 2014 Light"/>
                <a:cs typeface="DIN 2014 Light"/>
              </a:rPr>
              <a:t> </a:t>
            </a:r>
            <a:r>
              <a:rPr sz="1500" spc="-4">
                <a:solidFill>
                  <a:srgbClr val="231F20"/>
                </a:solidFill>
                <a:latin typeface="DIN 2014 Light"/>
                <a:cs typeface="DIN 2014 Light"/>
              </a:rPr>
              <a:t>it’s</a:t>
            </a:r>
            <a:r>
              <a:rPr sz="1500" spc="-42">
                <a:solidFill>
                  <a:srgbClr val="231F20"/>
                </a:solidFill>
                <a:latin typeface="DIN 2014 Light"/>
                <a:cs typeface="DIN 2014 Light"/>
              </a:rPr>
              <a:t> </a:t>
            </a:r>
            <a:r>
              <a:rPr sz="1500">
                <a:solidFill>
                  <a:srgbClr val="231F20"/>
                </a:solidFill>
                <a:latin typeface="DIN 2014 Light"/>
                <a:cs typeface="DIN 2014 Light"/>
              </a:rPr>
              <a:t>coming </a:t>
            </a:r>
            <a:r>
              <a:rPr sz="1500" spc="-362">
                <a:solidFill>
                  <a:srgbClr val="231F20"/>
                </a:solidFill>
                <a:latin typeface="DIN 2014 Light"/>
                <a:cs typeface="DIN 2014 Light"/>
              </a:rPr>
              <a:t> </a:t>
            </a:r>
            <a:r>
              <a:rPr sz="1500" spc="-4">
                <a:solidFill>
                  <a:srgbClr val="231F20"/>
                </a:solidFill>
                <a:latin typeface="DIN 2014 Light"/>
                <a:cs typeface="DIN 2014 Light"/>
              </a:rPr>
              <a:t>from.</a:t>
            </a:r>
            <a:endParaRPr sz="1500">
              <a:latin typeface="DIN 2014 Light"/>
              <a:cs typeface="DIN 2014 Light"/>
            </a:endParaRPr>
          </a:p>
        </p:txBody>
      </p:sp>
      <p:sp>
        <p:nvSpPr>
          <p:cNvPr id="25" name="object 25"/>
          <p:cNvSpPr txBox="1"/>
          <p:nvPr/>
        </p:nvSpPr>
        <p:spPr>
          <a:xfrm>
            <a:off x="4586199" y="3998595"/>
            <a:ext cx="994304" cy="472351"/>
          </a:xfrm>
          <a:prstGeom prst="rect">
            <a:avLst/>
          </a:prstGeom>
        </p:spPr>
        <p:txBody>
          <a:bodyPr vert="horz" wrap="square" lIns="0" tIns="10583" rIns="0" bIns="0" rtlCol="0">
            <a:spAutoFit/>
          </a:bodyPr>
          <a:lstStyle/>
          <a:p>
            <a:pPr marL="260869" marR="4233" indent="-250815">
              <a:spcBef>
                <a:spcPts val="83"/>
              </a:spcBef>
            </a:pPr>
            <a:r>
              <a:rPr sz="1500">
                <a:solidFill>
                  <a:srgbClr val="231F20"/>
                </a:solidFill>
                <a:latin typeface="DIN 2014 Light"/>
                <a:cs typeface="DIN 2014 Light"/>
              </a:rPr>
              <a:t>Be</a:t>
            </a:r>
            <a:r>
              <a:rPr sz="1500" spc="-42">
                <a:solidFill>
                  <a:srgbClr val="231F20"/>
                </a:solidFill>
                <a:latin typeface="DIN 2014 Light"/>
                <a:cs typeface="DIN 2014 Light"/>
              </a:rPr>
              <a:t> </a:t>
            </a:r>
            <a:r>
              <a:rPr sz="1500">
                <a:solidFill>
                  <a:srgbClr val="231F20"/>
                </a:solidFill>
                <a:latin typeface="DIN 2014 Light"/>
                <a:cs typeface="DIN 2014 Light"/>
              </a:rPr>
              <a:t>willing</a:t>
            </a:r>
            <a:r>
              <a:rPr sz="1500" spc="-42">
                <a:solidFill>
                  <a:srgbClr val="231F20"/>
                </a:solidFill>
                <a:latin typeface="DIN 2014 Light"/>
                <a:cs typeface="DIN 2014 Light"/>
              </a:rPr>
              <a:t> </a:t>
            </a:r>
            <a:r>
              <a:rPr sz="1500" spc="-4">
                <a:solidFill>
                  <a:srgbClr val="231F20"/>
                </a:solidFill>
                <a:latin typeface="DIN 2014 Light"/>
                <a:cs typeface="DIN 2014 Light"/>
              </a:rPr>
              <a:t>to </a:t>
            </a:r>
            <a:r>
              <a:rPr sz="1500" spc="-367">
                <a:solidFill>
                  <a:srgbClr val="231F20"/>
                </a:solidFill>
                <a:latin typeface="DIN 2014 Light"/>
                <a:cs typeface="DIN 2014 Light"/>
              </a:rPr>
              <a:t> </a:t>
            </a:r>
            <a:r>
              <a:rPr sz="1500" spc="-4">
                <a:solidFill>
                  <a:srgbClr val="231F20"/>
                </a:solidFill>
                <a:latin typeface="DIN 2014 Light"/>
                <a:cs typeface="DIN 2014 Light"/>
              </a:rPr>
              <a:t>listen.</a:t>
            </a:r>
            <a:endParaRPr sz="1500">
              <a:latin typeface="DIN 2014 Light"/>
              <a:cs typeface="DIN 2014 Light"/>
            </a:endParaRPr>
          </a:p>
        </p:txBody>
      </p:sp>
      <p:sp>
        <p:nvSpPr>
          <p:cNvPr id="24" name="object 24"/>
          <p:cNvSpPr txBox="1"/>
          <p:nvPr/>
        </p:nvSpPr>
        <p:spPr>
          <a:xfrm>
            <a:off x="6556731" y="3998595"/>
            <a:ext cx="1004888" cy="472351"/>
          </a:xfrm>
          <a:prstGeom prst="rect">
            <a:avLst/>
          </a:prstGeom>
        </p:spPr>
        <p:txBody>
          <a:bodyPr vert="horz" wrap="square" lIns="0" tIns="10583" rIns="0" bIns="0" rtlCol="0">
            <a:spAutoFit/>
          </a:bodyPr>
          <a:lstStyle/>
          <a:p>
            <a:pPr marL="220125" marR="4233" indent="-210071">
              <a:spcBef>
                <a:spcPts val="83"/>
              </a:spcBef>
            </a:pPr>
            <a:r>
              <a:rPr sz="1500" spc="-8">
                <a:solidFill>
                  <a:srgbClr val="231F20"/>
                </a:solidFill>
                <a:latin typeface="DIN 2014 Light"/>
                <a:cs typeface="DIN 2014 Light"/>
              </a:rPr>
              <a:t>Frame,</a:t>
            </a:r>
            <a:r>
              <a:rPr sz="1500" spc="-71">
                <a:solidFill>
                  <a:srgbClr val="231F20"/>
                </a:solidFill>
                <a:latin typeface="DIN 2014 Light"/>
                <a:cs typeface="DIN 2014 Light"/>
              </a:rPr>
              <a:t> </a:t>
            </a:r>
            <a:r>
              <a:rPr sz="1500">
                <a:solidFill>
                  <a:srgbClr val="231F20"/>
                </a:solidFill>
                <a:latin typeface="DIN 2014 Light"/>
                <a:cs typeface="DIN 2014 Light"/>
              </a:rPr>
              <a:t>don’t </a:t>
            </a:r>
            <a:r>
              <a:rPr sz="1500" spc="-362">
                <a:solidFill>
                  <a:srgbClr val="231F20"/>
                </a:solidFill>
                <a:latin typeface="DIN 2014 Light"/>
                <a:cs typeface="DIN 2014 Light"/>
              </a:rPr>
              <a:t> </a:t>
            </a:r>
            <a:r>
              <a:rPr sz="1500" spc="-4">
                <a:solidFill>
                  <a:srgbClr val="231F20"/>
                </a:solidFill>
                <a:latin typeface="DIN 2014 Light"/>
                <a:cs typeface="DIN 2014 Light"/>
              </a:rPr>
              <a:t>shame.</a:t>
            </a:r>
            <a:endParaRPr sz="1500">
              <a:latin typeface="DIN 2014 Light"/>
              <a:cs typeface="DIN 2014 Light"/>
            </a:endParaRPr>
          </a:p>
        </p:txBody>
      </p:sp>
      <p:sp>
        <p:nvSpPr>
          <p:cNvPr id="22" name="object 22"/>
          <p:cNvSpPr txBox="1"/>
          <p:nvPr/>
        </p:nvSpPr>
        <p:spPr>
          <a:xfrm>
            <a:off x="8514118" y="3998595"/>
            <a:ext cx="1090613" cy="934016"/>
          </a:xfrm>
          <a:prstGeom prst="rect">
            <a:avLst/>
          </a:prstGeom>
        </p:spPr>
        <p:txBody>
          <a:bodyPr vert="horz" wrap="square" lIns="0" tIns="10583" rIns="0" bIns="0" rtlCol="0">
            <a:spAutoFit/>
          </a:bodyPr>
          <a:lstStyle/>
          <a:p>
            <a:pPr marL="10054" marR="4233" algn="ctr">
              <a:spcBef>
                <a:spcPts val="83"/>
              </a:spcBef>
            </a:pPr>
            <a:r>
              <a:rPr sz="1500">
                <a:solidFill>
                  <a:srgbClr val="231F20"/>
                </a:solidFill>
                <a:latin typeface="DIN 2014 Light"/>
                <a:cs typeface="DIN 2014 Light"/>
              </a:rPr>
              <a:t>Use</a:t>
            </a:r>
            <a:r>
              <a:rPr sz="1500" spc="-42">
                <a:solidFill>
                  <a:srgbClr val="231F20"/>
                </a:solidFill>
                <a:latin typeface="DIN 2014 Light"/>
                <a:cs typeface="DIN 2014 Light"/>
              </a:rPr>
              <a:t> </a:t>
            </a:r>
            <a:r>
              <a:rPr sz="1500" spc="-4">
                <a:solidFill>
                  <a:srgbClr val="231F20"/>
                </a:solidFill>
                <a:latin typeface="DIN 2014 Light"/>
                <a:cs typeface="DIN 2014 Light"/>
              </a:rPr>
              <a:t>facts</a:t>
            </a:r>
            <a:r>
              <a:rPr sz="1500" spc="-42">
                <a:solidFill>
                  <a:srgbClr val="231F20"/>
                </a:solidFill>
                <a:latin typeface="DIN 2014 Light"/>
                <a:cs typeface="DIN 2014 Light"/>
              </a:rPr>
              <a:t> </a:t>
            </a:r>
            <a:r>
              <a:rPr sz="1500">
                <a:solidFill>
                  <a:srgbClr val="231F20"/>
                </a:solidFill>
                <a:latin typeface="DIN 2014 Light"/>
                <a:cs typeface="DIN 2014 Light"/>
              </a:rPr>
              <a:t>and </a:t>
            </a:r>
            <a:r>
              <a:rPr sz="1500" spc="-362">
                <a:solidFill>
                  <a:srgbClr val="231F20"/>
                </a:solidFill>
                <a:latin typeface="DIN 2014 Light"/>
                <a:cs typeface="DIN 2014 Light"/>
              </a:rPr>
              <a:t> </a:t>
            </a:r>
            <a:r>
              <a:rPr sz="1500" spc="-4">
                <a:solidFill>
                  <a:srgbClr val="231F20"/>
                </a:solidFill>
                <a:latin typeface="DIN 2014 Light"/>
                <a:cs typeface="DIN 2014 Light"/>
              </a:rPr>
              <a:t>evidence to </a:t>
            </a:r>
            <a:r>
              <a:rPr sz="1500">
                <a:solidFill>
                  <a:srgbClr val="231F20"/>
                </a:solidFill>
                <a:latin typeface="DIN 2014 Light"/>
                <a:cs typeface="DIN 2014 Light"/>
              </a:rPr>
              <a:t> support </a:t>
            </a:r>
            <a:r>
              <a:rPr sz="1500" spc="-4">
                <a:solidFill>
                  <a:srgbClr val="231F20"/>
                </a:solidFill>
                <a:latin typeface="DIN 2014 Light"/>
                <a:cs typeface="DIN 2014 Light"/>
              </a:rPr>
              <a:t>your </a:t>
            </a:r>
            <a:r>
              <a:rPr sz="1500">
                <a:solidFill>
                  <a:srgbClr val="231F20"/>
                </a:solidFill>
                <a:latin typeface="DIN 2014 Light"/>
                <a:cs typeface="DIN 2014 Light"/>
              </a:rPr>
              <a:t> </a:t>
            </a:r>
            <a:r>
              <a:rPr sz="1500" spc="-4">
                <a:solidFill>
                  <a:srgbClr val="231F20"/>
                </a:solidFill>
                <a:latin typeface="DIN 2014 Light"/>
                <a:cs typeface="DIN 2014 Light"/>
              </a:rPr>
              <a:t>statements.</a:t>
            </a:r>
            <a:endParaRPr sz="1500">
              <a:latin typeface="DIN 2014 Light"/>
              <a:cs typeface="DIN 2014 Light"/>
            </a:endParaRPr>
          </a:p>
        </p:txBody>
      </p:sp>
      <p:sp>
        <p:nvSpPr>
          <p:cNvPr id="23" name="object 23"/>
          <p:cNvSpPr txBox="1"/>
          <p:nvPr/>
        </p:nvSpPr>
        <p:spPr>
          <a:xfrm>
            <a:off x="10352443" y="3998595"/>
            <a:ext cx="917575" cy="934016"/>
          </a:xfrm>
          <a:prstGeom prst="rect">
            <a:avLst/>
          </a:prstGeom>
        </p:spPr>
        <p:txBody>
          <a:bodyPr vert="horz" wrap="square" lIns="0" tIns="10583" rIns="0" bIns="0" rtlCol="0">
            <a:spAutoFit/>
          </a:bodyPr>
          <a:lstStyle/>
          <a:p>
            <a:pPr marL="10583" marR="4233" indent="-529" algn="ctr">
              <a:spcBef>
                <a:spcPts val="83"/>
              </a:spcBef>
            </a:pPr>
            <a:r>
              <a:rPr sz="1500" spc="-4">
                <a:solidFill>
                  <a:srgbClr val="231F20"/>
                </a:solidFill>
                <a:latin typeface="DIN 2014 Light"/>
                <a:cs typeface="DIN 2014 Light"/>
              </a:rPr>
              <a:t>Defend </a:t>
            </a:r>
            <a:r>
              <a:rPr sz="1500">
                <a:solidFill>
                  <a:srgbClr val="231F20"/>
                </a:solidFill>
                <a:latin typeface="DIN 2014 Light"/>
                <a:cs typeface="DIN 2014 Light"/>
              </a:rPr>
              <a:t> against </a:t>
            </a:r>
            <a:r>
              <a:rPr sz="1500" spc="4">
                <a:solidFill>
                  <a:srgbClr val="231F20"/>
                </a:solidFill>
                <a:latin typeface="DIN 2014 Light"/>
                <a:cs typeface="DIN 2014 Light"/>
              </a:rPr>
              <a:t> </a:t>
            </a:r>
            <a:r>
              <a:rPr sz="1500" spc="-4">
                <a:solidFill>
                  <a:srgbClr val="231F20"/>
                </a:solidFill>
                <a:latin typeface="DIN 2014 Light"/>
                <a:cs typeface="DIN 2014 Light"/>
              </a:rPr>
              <a:t>derailing </a:t>
            </a:r>
            <a:r>
              <a:rPr sz="1500">
                <a:solidFill>
                  <a:srgbClr val="231F20"/>
                </a:solidFill>
                <a:latin typeface="DIN 2014 Light"/>
                <a:cs typeface="DIN 2014 Light"/>
              </a:rPr>
              <a:t> </a:t>
            </a:r>
            <a:r>
              <a:rPr sz="1500" spc="-8">
                <a:solidFill>
                  <a:srgbClr val="231F20"/>
                </a:solidFill>
                <a:latin typeface="DIN 2014 Light"/>
                <a:cs typeface="DIN 2014 Light"/>
              </a:rPr>
              <a:t>t</a:t>
            </a:r>
            <a:r>
              <a:rPr sz="1500">
                <a:solidFill>
                  <a:srgbClr val="231F20"/>
                </a:solidFill>
                <a:latin typeface="DIN 2014 Light"/>
                <a:cs typeface="DIN 2014 Light"/>
              </a:rPr>
              <a:t>echniques.</a:t>
            </a:r>
            <a:endParaRPr sz="1500">
              <a:latin typeface="DIN 2014 Light"/>
              <a:cs typeface="DIN 2014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a:spLocks noGrp="1"/>
          </p:cNvSpPr>
          <p:nvPr>
            <p:ph type="title"/>
          </p:nvPr>
        </p:nvSpPr>
        <p:spPr>
          <a:xfrm>
            <a:off x="569912" y="215269"/>
            <a:ext cx="9318805" cy="380018"/>
          </a:xfrm>
          <a:prstGeom prst="rect">
            <a:avLst/>
          </a:prstGeom>
        </p:spPr>
        <p:txBody>
          <a:bodyPr vert="horz" wrap="square" lIns="0" tIns="10583" rIns="0" bIns="0" rtlCol="0">
            <a:spAutoFit/>
          </a:bodyPr>
          <a:lstStyle/>
          <a:p>
            <a:pPr marL="10583">
              <a:lnSpc>
                <a:spcPct val="100000"/>
              </a:lnSpc>
              <a:spcBef>
                <a:spcPts val="83"/>
              </a:spcBef>
            </a:pPr>
            <a:r>
              <a:rPr spc="-21" dirty="0"/>
              <a:t>TOPICS</a:t>
            </a:r>
            <a:r>
              <a:rPr spc="-33" dirty="0"/>
              <a:t> </a:t>
            </a:r>
            <a:r>
              <a:rPr spc="-21" dirty="0"/>
              <a:t>OVERVIEW</a:t>
            </a:r>
            <a:r>
              <a:rPr lang="en-AU" spc="-21" dirty="0"/>
              <a:t>                                                                                                                                                                                                                                                                                                                                                                                                                                                                         </a:t>
            </a:r>
            <a:endParaRPr spc="-21" dirty="0"/>
          </a:p>
        </p:txBody>
      </p:sp>
      <p:sp>
        <p:nvSpPr>
          <p:cNvPr id="3" name="object 3"/>
          <p:cNvSpPr txBox="1"/>
          <p:nvPr/>
        </p:nvSpPr>
        <p:spPr>
          <a:xfrm>
            <a:off x="656167" y="1756875"/>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1</a:t>
            </a:r>
            <a:endParaRPr sz="1500">
              <a:latin typeface="Calibri"/>
              <a:cs typeface="Calibri"/>
            </a:endParaRPr>
          </a:p>
        </p:txBody>
      </p:sp>
      <p:sp>
        <p:nvSpPr>
          <p:cNvPr id="9" name="object 9"/>
          <p:cNvSpPr txBox="1"/>
          <p:nvPr/>
        </p:nvSpPr>
        <p:spPr>
          <a:xfrm>
            <a:off x="1762339" y="1716225"/>
            <a:ext cx="4542208" cy="318463"/>
          </a:xfrm>
          <a:prstGeom prst="rect">
            <a:avLst/>
          </a:prstGeom>
        </p:spPr>
        <p:txBody>
          <a:bodyPr vert="horz" wrap="square" lIns="0" tIns="10583" rIns="0" bIns="0" rtlCol="0">
            <a:spAutoFit/>
          </a:bodyPr>
          <a:lstStyle/>
          <a:p>
            <a:pPr marL="10583">
              <a:spcBef>
                <a:spcPts val="83"/>
              </a:spcBef>
            </a:pPr>
            <a:r>
              <a:rPr sz="2000" spc="-12">
                <a:solidFill>
                  <a:srgbClr val="020303"/>
                </a:solidFill>
                <a:latin typeface="Calibri Light"/>
                <a:cs typeface="Calibri Light"/>
              </a:rPr>
              <a:t>Understanding</a:t>
            </a:r>
            <a:r>
              <a:rPr sz="2000" spc="-54">
                <a:solidFill>
                  <a:srgbClr val="020303"/>
                </a:solidFill>
                <a:latin typeface="Calibri Light"/>
                <a:cs typeface="Calibri Light"/>
              </a:rPr>
              <a:t> </a:t>
            </a:r>
            <a:r>
              <a:rPr lang="en-AU" sz="2000" spc="-8">
                <a:solidFill>
                  <a:srgbClr val="020303"/>
                </a:solidFill>
                <a:latin typeface="Calibri Light"/>
                <a:cs typeface="Calibri Light"/>
              </a:rPr>
              <a:t>g</a:t>
            </a:r>
            <a:r>
              <a:rPr sz="2000" spc="-8">
                <a:solidFill>
                  <a:srgbClr val="020303"/>
                </a:solidFill>
                <a:latin typeface="Calibri Light"/>
                <a:cs typeface="Calibri Light"/>
              </a:rPr>
              <a:t>ender</a:t>
            </a:r>
            <a:r>
              <a:rPr lang="en-AU" sz="2000" spc="-8">
                <a:solidFill>
                  <a:srgbClr val="020303"/>
                </a:solidFill>
                <a:latin typeface="Calibri Light"/>
                <a:cs typeface="Calibri Light"/>
              </a:rPr>
              <a:t> and sexual identity</a:t>
            </a:r>
            <a:endParaRPr sz="2000">
              <a:latin typeface="Calibri Light"/>
              <a:cs typeface="Calibri Light"/>
            </a:endParaRPr>
          </a:p>
        </p:txBody>
      </p:sp>
      <p:sp>
        <p:nvSpPr>
          <p:cNvPr id="4" name="object 4"/>
          <p:cNvSpPr txBox="1"/>
          <p:nvPr/>
        </p:nvSpPr>
        <p:spPr>
          <a:xfrm>
            <a:off x="656167" y="2255985"/>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2</a:t>
            </a:r>
            <a:endParaRPr sz="1500">
              <a:latin typeface="Calibri"/>
              <a:cs typeface="Calibri"/>
            </a:endParaRPr>
          </a:p>
        </p:txBody>
      </p:sp>
      <p:sp>
        <p:nvSpPr>
          <p:cNvPr id="10" name="object 10"/>
          <p:cNvSpPr txBox="1"/>
          <p:nvPr/>
        </p:nvSpPr>
        <p:spPr>
          <a:xfrm>
            <a:off x="1762339" y="2215335"/>
            <a:ext cx="4542208" cy="318463"/>
          </a:xfrm>
          <a:prstGeom prst="rect">
            <a:avLst/>
          </a:prstGeom>
        </p:spPr>
        <p:txBody>
          <a:bodyPr vert="horz" wrap="square" lIns="0" tIns="10583" rIns="0" bIns="0" rtlCol="0">
            <a:spAutoFit/>
          </a:bodyPr>
          <a:lstStyle/>
          <a:p>
            <a:pPr marL="10583">
              <a:spcBef>
                <a:spcPts val="83"/>
              </a:spcBef>
            </a:pPr>
            <a:r>
              <a:rPr sz="2000" spc="-12">
                <a:solidFill>
                  <a:srgbClr val="020303"/>
                </a:solidFill>
                <a:latin typeface="Calibri Light"/>
                <a:cs typeface="Calibri Light"/>
              </a:rPr>
              <a:t>Understanding</a:t>
            </a:r>
            <a:r>
              <a:rPr sz="2000" spc="-21">
                <a:solidFill>
                  <a:srgbClr val="020303"/>
                </a:solidFill>
                <a:latin typeface="Calibri Light"/>
                <a:cs typeface="Calibri Light"/>
              </a:rPr>
              <a:t> </a:t>
            </a:r>
            <a:r>
              <a:rPr lang="en-AU" sz="2000" spc="-12">
                <a:solidFill>
                  <a:srgbClr val="020303"/>
                </a:solidFill>
                <a:latin typeface="Calibri Light"/>
                <a:cs typeface="Calibri Light"/>
              </a:rPr>
              <a:t>gender-based systems</a:t>
            </a:r>
            <a:endParaRPr sz="2000">
              <a:latin typeface="Calibri Light"/>
              <a:cs typeface="Calibri Light"/>
            </a:endParaRPr>
          </a:p>
        </p:txBody>
      </p:sp>
      <p:sp>
        <p:nvSpPr>
          <p:cNvPr id="6" name="object 6"/>
          <p:cNvSpPr txBox="1"/>
          <p:nvPr/>
        </p:nvSpPr>
        <p:spPr>
          <a:xfrm>
            <a:off x="656167" y="2735664"/>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3</a:t>
            </a:r>
            <a:endParaRPr sz="1500">
              <a:latin typeface="Calibri"/>
              <a:cs typeface="Calibri"/>
            </a:endParaRPr>
          </a:p>
        </p:txBody>
      </p:sp>
      <p:sp>
        <p:nvSpPr>
          <p:cNvPr id="12" name="object 12"/>
          <p:cNvSpPr txBox="1"/>
          <p:nvPr/>
        </p:nvSpPr>
        <p:spPr>
          <a:xfrm>
            <a:off x="1762339" y="2695141"/>
            <a:ext cx="4662524" cy="318463"/>
          </a:xfrm>
          <a:prstGeom prst="rect">
            <a:avLst/>
          </a:prstGeom>
        </p:spPr>
        <p:txBody>
          <a:bodyPr vert="horz" wrap="square" lIns="0" tIns="10583" rIns="0" bIns="0" rtlCol="0">
            <a:spAutoFit/>
          </a:bodyPr>
          <a:lstStyle/>
          <a:p>
            <a:pPr marL="10583">
              <a:spcBef>
                <a:spcPts val="83"/>
              </a:spcBef>
            </a:pPr>
            <a:r>
              <a:rPr lang="en-AU" sz="2000" spc="-12" dirty="0">
                <a:solidFill>
                  <a:srgbClr val="020303"/>
                </a:solidFill>
                <a:latin typeface="Calibri Light"/>
                <a:cs typeface="Calibri Light"/>
              </a:rPr>
              <a:t>Intersectionality and gender equity</a:t>
            </a:r>
            <a:endParaRPr sz="2000" dirty="0">
              <a:latin typeface="Calibri Light"/>
              <a:cs typeface="Calibri Light"/>
            </a:endParaRPr>
          </a:p>
        </p:txBody>
      </p:sp>
      <p:sp>
        <p:nvSpPr>
          <p:cNvPr id="5" name="object 5"/>
          <p:cNvSpPr txBox="1"/>
          <p:nvPr/>
        </p:nvSpPr>
        <p:spPr>
          <a:xfrm>
            <a:off x="656167" y="3222582"/>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4</a:t>
            </a:r>
            <a:endParaRPr sz="1500">
              <a:latin typeface="Calibri"/>
              <a:cs typeface="Calibri"/>
            </a:endParaRPr>
          </a:p>
        </p:txBody>
      </p:sp>
      <p:sp>
        <p:nvSpPr>
          <p:cNvPr id="11" name="object 11"/>
          <p:cNvSpPr txBox="1"/>
          <p:nvPr/>
        </p:nvSpPr>
        <p:spPr>
          <a:xfrm>
            <a:off x="1762339" y="3182059"/>
            <a:ext cx="504789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Addressing g</a:t>
            </a:r>
            <a:r>
              <a:rPr sz="2000" spc="-12">
                <a:solidFill>
                  <a:srgbClr val="020303"/>
                </a:solidFill>
                <a:latin typeface="Calibri Light"/>
                <a:cs typeface="Calibri Light"/>
              </a:rPr>
              <a:t>ender</a:t>
            </a:r>
            <a:r>
              <a:rPr lang="en-AU" sz="2000" spc="-12">
                <a:solidFill>
                  <a:srgbClr val="020303"/>
                </a:solidFill>
                <a:latin typeface="Calibri Light"/>
                <a:cs typeface="Calibri Light"/>
              </a:rPr>
              <a:t>-based violence</a:t>
            </a:r>
            <a:endParaRPr sz="2000">
              <a:latin typeface="Calibri Light"/>
              <a:cs typeface="Calibri Light"/>
            </a:endParaRPr>
          </a:p>
        </p:txBody>
      </p:sp>
      <p:sp>
        <p:nvSpPr>
          <p:cNvPr id="7" name="object 7"/>
          <p:cNvSpPr txBox="1"/>
          <p:nvPr/>
        </p:nvSpPr>
        <p:spPr>
          <a:xfrm>
            <a:off x="656167" y="3698832"/>
            <a:ext cx="631825" cy="241519"/>
          </a:xfrm>
          <a:prstGeom prst="rect">
            <a:avLst/>
          </a:prstGeom>
        </p:spPr>
        <p:txBody>
          <a:bodyPr vert="horz" wrap="square" lIns="0" tIns="10583" rIns="0" bIns="0" rtlCol="0">
            <a:spAutoFit/>
          </a:bodyPr>
          <a:lstStyle/>
          <a:p>
            <a:pPr marL="10583">
              <a:spcBef>
                <a:spcPts val="83"/>
              </a:spcBef>
            </a:pPr>
            <a:r>
              <a:rPr sz="1500" b="1" spc="-12">
                <a:solidFill>
                  <a:srgbClr val="965F79"/>
                </a:solidFill>
                <a:latin typeface="Calibri"/>
                <a:cs typeface="Calibri"/>
              </a:rPr>
              <a:t>TOPIC</a:t>
            </a:r>
            <a:r>
              <a:rPr sz="1500" b="1" spc="-62">
                <a:solidFill>
                  <a:srgbClr val="965F79"/>
                </a:solidFill>
                <a:latin typeface="Calibri"/>
                <a:cs typeface="Calibri"/>
              </a:rPr>
              <a:t> </a:t>
            </a:r>
            <a:r>
              <a:rPr sz="1500" b="1">
                <a:solidFill>
                  <a:srgbClr val="965F79"/>
                </a:solidFill>
                <a:latin typeface="Calibri"/>
                <a:cs typeface="Calibri"/>
              </a:rPr>
              <a:t>5</a:t>
            </a:r>
            <a:endParaRPr sz="1500">
              <a:latin typeface="Calibri"/>
              <a:cs typeface="Calibri"/>
            </a:endParaRPr>
          </a:p>
        </p:txBody>
      </p:sp>
      <p:sp>
        <p:nvSpPr>
          <p:cNvPr id="13" name="object 13"/>
          <p:cNvSpPr txBox="1"/>
          <p:nvPr/>
        </p:nvSpPr>
        <p:spPr>
          <a:xfrm>
            <a:off x="1762339" y="3658309"/>
            <a:ext cx="5839464" cy="318463"/>
          </a:xfrm>
          <a:prstGeom prst="rect">
            <a:avLst/>
          </a:prstGeom>
        </p:spPr>
        <p:txBody>
          <a:bodyPr vert="horz" wrap="square" lIns="0" tIns="10583" rIns="0" bIns="0" rtlCol="0">
            <a:spAutoFit/>
          </a:bodyPr>
          <a:lstStyle/>
          <a:p>
            <a:pPr marL="10583">
              <a:spcBef>
                <a:spcPts val="83"/>
              </a:spcBef>
            </a:pPr>
            <a:r>
              <a:rPr lang="en-AU" sz="2000" spc="-12">
                <a:solidFill>
                  <a:srgbClr val="020303"/>
                </a:solidFill>
                <a:latin typeface="Calibri Light"/>
                <a:cs typeface="Calibri Light"/>
              </a:rPr>
              <a:t>Dealing with resistance to gender equity</a:t>
            </a:r>
            <a:endParaRPr sz="2000">
              <a:latin typeface="Calibri Light"/>
              <a:cs typeface="Calibri Light"/>
            </a:endParaRPr>
          </a:p>
        </p:txBody>
      </p:sp>
      <p:sp>
        <p:nvSpPr>
          <p:cNvPr id="16" name="object 16">
            <a:extLst>
              <a:ext uri="{C183D7F6-B498-43B3-948B-1728B52AA6E4}">
                <adec:decorative xmlns:adec="http://schemas.microsoft.com/office/drawing/2017/decorative" val="1"/>
              </a:ext>
            </a:extLst>
          </p:cNvPr>
          <p:cNvSpPr/>
          <p:nvPr/>
        </p:nvSpPr>
        <p:spPr>
          <a:xfrm>
            <a:off x="666750" y="1629833"/>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dirty="0"/>
          </a:p>
        </p:txBody>
      </p:sp>
      <p:sp>
        <p:nvSpPr>
          <p:cNvPr id="17" name="object 17">
            <a:extLst>
              <a:ext uri="{C183D7F6-B498-43B3-948B-1728B52AA6E4}">
                <adec:decorative xmlns:adec="http://schemas.microsoft.com/office/drawing/2017/decorative" val="1"/>
              </a:ext>
            </a:extLst>
          </p:cNvPr>
          <p:cNvSpPr/>
          <p:nvPr/>
        </p:nvSpPr>
        <p:spPr>
          <a:xfrm>
            <a:off x="666750" y="2144183"/>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dirty="0"/>
          </a:p>
        </p:txBody>
      </p:sp>
      <p:sp>
        <p:nvSpPr>
          <p:cNvPr id="18" name="object 18">
            <a:extLst>
              <a:ext uri="{C183D7F6-B498-43B3-948B-1728B52AA6E4}">
                <adec:decorative xmlns:adec="http://schemas.microsoft.com/office/drawing/2017/decorative" val="1"/>
              </a:ext>
            </a:extLst>
          </p:cNvPr>
          <p:cNvSpPr/>
          <p:nvPr/>
        </p:nvSpPr>
        <p:spPr>
          <a:xfrm>
            <a:off x="666750" y="3117850"/>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dirty="0"/>
          </a:p>
        </p:txBody>
      </p:sp>
      <p:sp>
        <p:nvSpPr>
          <p:cNvPr id="19" name="object 19">
            <a:extLst>
              <a:ext uri="{C183D7F6-B498-43B3-948B-1728B52AA6E4}">
                <adec:decorative xmlns:adec="http://schemas.microsoft.com/office/drawing/2017/decorative" val="1"/>
              </a:ext>
            </a:extLst>
          </p:cNvPr>
          <p:cNvSpPr/>
          <p:nvPr/>
        </p:nvSpPr>
        <p:spPr>
          <a:xfrm>
            <a:off x="666750" y="2635250"/>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endParaRPr sz="1500"/>
          </a:p>
        </p:txBody>
      </p:sp>
      <p:sp>
        <p:nvSpPr>
          <p:cNvPr id="20" name="object 20">
            <a:extLst>
              <a:ext uri="{C183D7F6-B498-43B3-948B-1728B52AA6E4}">
                <adec:decorative xmlns:adec="http://schemas.microsoft.com/office/drawing/2017/decorative" val="1"/>
              </a:ext>
            </a:extLst>
          </p:cNvPr>
          <p:cNvSpPr/>
          <p:nvPr/>
        </p:nvSpPr>
        <p:spPr>
          <a:xfrm>
            <a:off x="666750" y="3608917"/>
            <a:ext cx="9345083" cy="0"/>
          </a:xfrm>
          <a:custGeom>
            <a:avLst/>
            <a:gdLst/>
            <a:ahLst/>
            <a:cxnLst/>
            <a:rect l="l" t="t" r="r" b="b"/>
            <a:pathLst>
              <a:path w="11214100">
                <a:moveTo>
                  <a:pt x="0" y="0"/>
                </a:moveTo>
                <a:lnTo>
                  <a:pt x="11214100" y="0"/>
                </a:lnTo>
              </a:path>
            </a:pathLst>
          </a:custGeom>
          <a:ln w="25400">
            <a:solidFill>
              <a:srgbClr val="965F79"/>
            </a:solidFill>
          </a:ln>
        </p:spPr>
        <p:txBody>
          <a:bodyPr wrap="square" lIns="0" tIns="0" rIns="0" bIns="0" rtlCol="0"/>
          <a:lstStyle/>
          <a:p>
            <a:r>
              <a:rPr lang="en-AU" sz="1500" dirty="0"/>
              <a:t>                </a:t>
            </a:r>
            <a:endParaRPr sz="15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37226" y="1175470"/>
            <a:ext cx="1551313" cy="523584"/>
          </a:xfrm>
          <a:prstGeom prst="rect">
            <a:avLst/>
          </a:prstGeom>
        </p:spPr>
        <p:txBody>
          <a:bodyPr vert="horz" wrap="square" lIns="0" tIns="10583" rIns="0" bIns="0" rtlCol="0">
            <a:spAutoFit/>
          </a:bodyPr>
          <a:lstStyle/>
          <a:p>
            <a:pPr marL="10583">
              <a:lnSpc>
                <a:spcPct val="100000"/>
              </a:lnSpc>
              <a:spcBef>
                <a:spcPts val="83"/>
              </a:spcBef>
            </a:pPr>
            <a:r>
              <a:rPr sz="3333" b="0" spc="-29" dirty="0">
                <a:latin typeface="Calibri Light"/>
                <a:cs typeface="Calibri Light"/>
              </a:rPr>
              <a:t>TOPIC</a:t>
            </a:r>
            <a:r>
              <a:rPr sz="3333" b="0" spc="-71" dirty="0">
                <a:latin typeface="Calibri Light"/>
                <a:cs typeface="Calibri Light"/>
              </a:rPr>
              <a:t> </a:t>
            </a:r>
            <a:r>
              <a:rPr sz="3333" b="0" spc="-8" dirty="0">
                <a:latin typeface="Calibri Light"/>
                <a:cs typeface="Calibri Light"/>
              </a:rPr>
              <a:t>1</a:t>
            </a:r>
            <a:endParaRPr sz="3333" dirty="0">
              <a:latin typeface="Calibri Light"/>
              <a:cs typeface="Calibri Light"/>
            </a:endParaRPr>
          </a:p>
        </p:txBody>
      </p:sp>
      <p:sp>
        <p:nvSpPr>
          <p:cNvPr id="3" name="object 3"/>
          <p:cNvSpPr txBox="1"/>
          <p:nvPr/>
        </p:nvSpPr>
        <p:spPr>
          <a:xfrm>
            <a:off x="2137226" y="1538833"/>
            <a:ext cx="5832212" cy="2398477"/>
          </a:xfrm>
          <a:prstGeom prst="rect">
            <a:avLst/>
          </a:prstGeom>
        </p:spPr>
        <p:txBody>
          <a:bodyPr vert="horz" wrap="square" lIns="0" tIns="212725" rIns="0" bIns="0" rtlCol="0">
            <a:spAutoFit/>
          </a:bodyPr>
          <a:lstStyle/>
          <a:p>
            <a:pPr marL="10583" marR="4233">
              <a:lnSpc>
                <a:spcPct val="77900"/>
              </a:lnSpc>
              <a:spcBef>
                <a:spcPts val="1675"/>
              </a:spcBef>
            </a:pPr>
            <a:r>
              <a:rPr sz="6000" b="1" spc="-12" dirty="0">
                <a:solidFill>
                  <a:srgbClr val="FFFFFF"/>
                </a:solidFill>
                <a:latin typeface="Calibri Light" panose="020F0302020204030204" pitchFamily="34" charset="0"/>
                <a:cs typeface="Calibri Light" panose="020F0302020204030204" pitchFamily="34" charset="0"/>
              </a:rPr>
              <a:t>UNDE</a:t>
            </a:r>
            <a:r>
              <a:rPr sz="6000" b="1" spc="-71" dirty="0">
                <a:solidFill>
                  <a:srgbClr val="FFFFFF"/>
                </a:solidFill>
                <a:latin typeface="Calibri Light" panose="020F0302020204030204" pitchFamily="34" charset="0"/>
                <a:cs typeface="Calibri Light" panose="020F0302020204030204" pitchFamily="34" charset="0"/>
              </a:rPr>
              <a:t>RS</a:t>
            </a:r>
            <a:r>
              <a:rPr sz="6000" b="1" spc="-479" dirty="0">
                <a:solidFill>
                  <a:srgbClr val="FFFFFF"/>
                </a:solidFill>
                <a:latin typeface="Calibri Light" panose="020F0302020204030204" pitchFamily="34" charset="0"/>
                <a:cs typeface="Calibri Light" panose="020F0302020204030204" pitchFamily="34" charset="0"/>
              </a:rPr>
              <a:t>T</a:t>
            </a:r>
            <a:r>
              <a:rPr sz="6000" b="1" spc="-8" dirty="0">
                <a:solidFill>
                  <a:srgbClr val="FFFFFF"/>
                </a:solidFill>
                <a:latin typeface="Calibri Light" panose="020F0302020204030204" pitchFamily="34" charset="0"/>
                <a:cs typeface="Calibri Light" panose="020F0302020204030204" pitchFamily="34" charset="0"/>
              </a:rPr>
              <a:t>ANDING  </a:t>
            </a:r>
            <a:r>
              <a:rPr sz="6000" b="1" spc="-17" dirty="0">
                <a:solidFill>
                  <a:srgbClr val="FFFFFF"/>
                </a:solidFill>
                <a:latin typeface="Calibri Light" panose="020F0302020204030204" pitchFamily="34" charset="0"/>
                <a:cs typeface="Calibri Light" panose="020F0302020204030204" pitchFamily="34" charset="0"/>
              </a:rPr>
              <a:t>GENDER</a:t>
            </a:r>
            <a:r>
              <a:rPr lang="en-AU" sz="6000" b="1" spc="-17" dirty="0">
                <a:solidFill>
                  <a:srgbClr val="FFFFFF"/>
                </a:solidFill>
                <a:latin typeface="Calibri Light" panose="020F0302020204030204" pitchFamily="34" charset="0"/>
                <a:cs typeface="Calibri Light" panose="020F0302020204030204" pitchFamily="34" charset="0"/>
              </a:rPr>
              <a:t> AND SEXUAL IDENTITY</a:t>
            </a:r>
            <a:endParaRPr sz="6000" dirty="0">
              <a:latin typeface="Calibri Light" panose="020F0302020204030204" pitchFamily="34" charset="0"/>
              <a:cs typeface="Calibri Light" panose="020F0302020204030204" pitchFamily="34" charset="0"/>
            </a:endParaRPr>
          </a:p>
        </p:txBody>
      </p:sp>
      <p:sp>
        <p:nvSpPr>
          <p:cNvPr id="6" name="object 6"/>
          <p:cNvSpPr txBox="1"/>
          <p:nvPr/>
        </p:nvSpPr>
        <p:spPr>
          <a:xfrm>
            <a:off x="181166" y="4486743"/>
            <a:ext cx="10141929" cy="825226"/>
          </a:xfrm>
          <a:prstGeom prst="rect">
            <a:avLst/>
          </a:prstGeom>
        </p:spPr>
        <p:txBody>
          <a:bodyPr vert="horz" wrap="square" lIns="0" tIns="47625" rIns="0" bIns="0" rtlCol="0">
            <a:spAutoFit/>
          </a:bodyPr>
          <a:lstStyle/>
          <a:p>
            <a:pPr marL="10583">
              <a:spcBef>
                <a:spcPts val="375"/>
              </a:spcBef>
            </a:pPr>
            <a:r>
              <a:rPr sz="1600" b="1" i="1" dirty="0">
                <a:solidFill>
                  <a:srgbClr val="FFFFFF"/>
                </a:solidFill>
                <a:latin typeface="Calibri"/>
                <a:cs typeface="Calibri"/>
              </a:rPr>
              <a:t>Learning</a:t>
            </a:r>
            <a:r>
              <a:rPr sz="1600" b="1" i="1" spc="-58" dirty="0">
                <a:solidFill>
                  <a:srgbClr val="FFFFFF"/>
                </a:solidFill>
                <a:latin typeface="Calibri"/>
                <a:cs typeface="Calibri"/>
              </a:rPr>
              <a:t> </a:t>
            </a:r>
            <a:r>
              <a:rPr sz="1600" b="1" i="1" spc="-8" dirty="0">
                <a:solidFill>
                  <a:srgbClr val="FFFFFF"/>
                </a:solidFill>
                <a:latin typeface="Calibri"/>
                <a:cs typeface="Calibri"/>
              </a:rPr>
              <a:t>Outcome</a:t>
            </a:r>
            <a:endParaRPr sz="1600" dirty="0">
              <a:latin typeface="Calibri"/>
              <a:cs typeface="Calibri"/>
            </a:endParaRPr>
          </a:p>
          <a:p>
            <a:pPr marL="10583" marR="4233">
              <a:spcBef>
                <a:spcPts val="292"/>
              </a:spcBef>
            </a:pPr>
            <a:r>
              <a:rPr sz="1600" spc="-8" dirty="0">
                <a:solidFill>
                  <a:srgbClr val="FFFFFF"/>
                </a:solidFill>
                <a:latin typeface="Calibri"/>
                <a:cs typeface="Calibri"/>
              </a:rPr>
              <a:t>Understand</a:t>
            </a:r>
            <a:r>
              <a:rPr sz="1600" spc="-4" dirty="0">
                <a:solidFill>
                  <a:srgbClr val="FFFFFF"/>
                </a:solidFill>
                <a:latin typeface="Calibri"/>
                <a:cs typeface="Calibri"/>
              </a:rPr>
              <a:t> </a:t>
            </a:r>
            <a:r>
              <a:rPr sz="1600" spc="-8" dirty="0">
                <a:solidFill>
                  <a:srgbClr val="FFFFFF"/>
                </a:solidFill>
                <a:latin typeface="Calibri"/>
                <a:cs typeface="Calibri"/>
              </a:rPr>
              <a:t>gender</a:t>
            </a:r>
            <a:r>
              <a:rPr sz="1600" spc="-4" dirty="0">
                <a:solidFill>
                  <a:srgbClr val="FFFFFF"/>
                </a:solidFill>
                <a:latin typeface="Calibri"/>
                <a:cs typeface="Calibri"/>
              </a:rPr>
              <a:t> as</a:t>
            </a:r>
            <a:r>
              <a:rPr sz="1600" dirty="0">
                <a:solidFill>
                  <a:srgbClr val="FFFFFF"/>
                </a:solidFill>
                <a:latin typeface="Calibri"/>
                <a:cs typeface="Calibri"/>
              </a:rPr>
              <a:t> </a:t>
            </a:r>
            <a:r>
              <a:rPr sz="1600" spc="-4" dirty="0">
                <a:solidFill>
                  <a:srgbClr val="FFFFFF"/>
                </a:solidFill>
                <a:latin typeface="Calibri"/>
                <a:cs typeface="Calibri"/>
              </a:rPr>
              <a:t>a </a:t>
            </a:r>
            <a:r>
              <a:rPr sz="1600" spc="-8" dirty="0">
                <a:solidFill>
                  <a:srgbClr val="FFFFFF"/>
                </a:solidFill>
                <a:latin typeface="Calibri"/>
                <a:cs typeface="Calibri"/>
              </a:rPr>
              <a:t>social</a:t>
            </a:r>
            <a:r>
              <a:rPr sz="1600" spc="-4" dirty="0">
                <a:solidFill>
                  <a:srgbClr val="FFFFFF"/>
                </a:solidFill>
                <a:latin typeface="Calibri"/>
                <a:cs typeface="Calibri"/>
              </a:rPr>
              <a:t> </a:t>
            </a:r>
            <a:r>
              <a:rPr sz="1600" spc="-8" dirty="0">
                <a:solidFill>
                  <a:srgbClr val="FFFFFF"/>
                </a:solidFill>
                <a:latin typeface="Calibri"/>
                <a:cs typeface="Calibri"/>
              </a:rPr>
              <a:t>construct</a:t>
            </a:r>
            <a:r>
              <a:rPr lang="en-AU" sz="1600" dirty="0">
                <a:solidFill>
                  <a:srgbClr val="FFFFFF"/>
                </a:solidFill>
                <a:latin typeface="Calibri"/>
                <a:cs typeface="Calibri"/>
              </a:rPr>
              <a:t> </a:t>
            </a:r>
            <a:r>
              <a:rPr lang="en-AU" sz="1600" spc="-4" dirty="0">
                <a:solidFill>
                  <a:srgbClr val="FFFFFF"/>
                </a:solidFill>
                <a:latin typeface="Calibri"/>
                <a:cs typeface="Calibri"/>
              </a:rPr>
              <a:t>and a social </a:t>
            </a:r>
            <a:r>
              <a:rPr lang="en-AU" sz="1600" spc="-8" dirty="0">
                <a:solidFill>
                  <a:srgbClr val="FFFFFF"/>
                </a:solidFill>
                <a:latin typeface="Calibri"/>
                <a:cs typeface="Calibri"/>
              </a:rPr>
              <a:t>determinant</a:t>
            </a:r>
            <a:r>
              <a:rPr lang="en-AU" sz="1600" spc="-4" dirty="0">
                <a:solidFill>
                  <a:srgbClr val="FFFFFF"/>
                </a:solidFill>
                <a:latin typeface="Calibri"/>
                <a:cs typeface="Calibri"/>
              </a:rPr>
              <a:t> </a:t>
            </a:r>
            <a:r>
              <a:rPr lang="en-AU" sz="1600" spc="-8" dirty="0">
                <a:solidFill>
                  <a:srgbClr val="FFFFFF"/>
                </a:solidFill>
                <a:latin typeface="Calibri"/>
                <a:cs typeface="Calibri"/>
              </a:rPr>
              <a:t>of </a:t>
            </a:r>
            <a:r>
              <a:rPr lang="en-AU" sz="1600" spc="-325" dirty="0">
                <a:solidFill>
                  <a:srgbClr val="FFFFFF"/>
                </a:solidFill>
                <a:latin typeface="Calibri"/>
                <a:cs typeface="Calibri"/>
              </a:rPr>
              <a:t> </a:t>
            </a:r>
            <a:r>
              <a:rPr lang="en-AU" sz="1600" spc="-4" dirty="0">
                <a:solidFill>
                  <a:srgbClr val="FFFFFF"/>
                </a:solidFill>
                <a:latin typeface="Calibri"/>
                <a:cs typeface="Calibri"/>
              </a:rPr>
              <a:t>health</a:t>
            </a:r>
            <a:r>
              <a:rPr sz="1600" spc="-4" dirty="0">
                <a:solidFill>
                  <a:srgbClr val="FFFFFF"/>
                </a:solidFill>
                <a:latin typeface="Calibri"/>
                <a:cs typeface="Calibri"/>
              </a:rPr>
              <a:t>.</a:t>
            </a:r>
            <a:r>
              <a:rPr lang="en-AU" sz="1600" spc="-4" dirty="0">
                <a:solidFill>
                  <a:srgbClr val="FFFFFF"/>
                </a:solidFill>
                <a:latin typeface="Calibri"/>
                <a:cs typeface="Calibri"/>
              </a:rPr>
              <a:t> </a:t>
            </a:r>
            <a:r>
              <a:rPr lang="en-AU" sz="1600" spc="-8" dirty="0">
                <a:solidFill>
                  <a:srgbClr val="FFFFFF"/>
                </a:solidFill>
                <a:latin typeface="Calibri"/>
                <a:cs typeface="Calibri"/>
              </a:rPr>
              <a:t>Understand gender and </a:t>
            </a:r>
            <a:r>
              <a:rPr lang="en-AU" sz="1600" spc="-12" dirty="0">
                <a:solidFill>
                  <a:srgbClr val="FFFFFF"/>
                </a:solidFill>
                <a:latin typeface="Calibri"/>
                <a:cs typeface="Calibri"/>
              </a:rPr>
              <a:t>sexual</a:t>
            </a:r>
            <a:r>
              <a:rPr lang="en-AU" sz="1600" spc="-8" dirty="0">
                <a:solidFill>
                  <a:srgbClr val="FFFFFF"/>
                </a:solidFill>
                <a:latin typeface="Calibri"/>
                <a:cs typeface="Calibri"/>
              </a:rPr>
              <a:t> identity</a:t>
            </a:r>
            <a:r>
              <a:rPr lang="en-AU" sz="1600" spc="-4" dirty="0">
                <a:solidFill>
                  <a:srgbClr val="FFFFFF"/>
                </a:solidFill>
                <a:latin typeface="Calibri"/>
                <a:cs typeface="Calibri"/>
              </a:rPr>
              <a:t> as</a:t>
            </a:r>
            <a:r>
              <a:rPr lang="en-AU" sz="1600" spc="-8" dirty="0">
                <a:solidFill>
                  <a:srgbClr val="FFFFFF"/>
                </a:solidFill>
                <a:latin typeface="Calibri"/>
                <a:cs typeface="Calibri"/>
              </a:rPr>
              <a:t> fluid</a:t>
            </a:r>
            <a:r>
              <a:rPr lang="en-AU" sz="1600" spc="-4" dirty="0">
                <a:solidFill>
                  <a:srgbClr val="FFFFFF"/>
                </a:solidFill>
                <a:latin typeface="Calibri"/>
                <a:cs typeface="Calibri"/>
              </a:rPr>
              <a:t> and</a:t>
            </a:r>
            <a:r>
              <a:rPr lang="en-AU" sz="1600" spc="-8" dirty="0">
                <a:solidFill>
                  <a:srgbClr val="FFFFFF"/>
                </a:solidFill>
                <a:latin typeface="Calibri"/>
                <a:cs typeface="Calibri"/>
              </a:rPr>
              <a:t> </a:t>
            </a:r>
            <a:r>
              <a:rPr lang="en-AU" sz="1600" spc="-12" dirty="0">
                <a:solidFill>
                  <a:srgbClr val="FFFFFF"/>
                </a:solidFill>
                <a:latin typeface="Calibri"/>
                <a:cs typeface="Calibri"/>
              </a:rPr>
              <a:t>diverse</a:t>
            </a:r>
            <a:r>
              <a:rPr lang="en-AU" sz="1600" spc="-17" dirty="0">
                <a:solidFill>
                  <a:srgbClr val="FFFFFF"/>
                </a:solidFill>
                <a:latin typeface="Calibri"/>
                <a:cs typeface="Calibri"/>
              </a:rPr>
              <a:t>.</a:t>
            </a:r>
            <a:endParaRPr lang="en-AU" sz="1600" dirty="0">
              <a:latin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12" dirty="0"/>
              <a:t>GENDER AS A SOCIAL </a:t>
            </a:r>
            <a:r>
              <a:rPr spc="-12" dirty="0"/>
              <a:t>DETERMINANT</a:t>
            </a:r>
            <a:r>
              <a:rPr spc="-17" dirty="0"/>
              <a:t> </a:t>
            </a:r>
            <a:r>
              <a:rPr spc="-8" dirty="0"/>
              <a:t>OF</a:t>
            </a:r>
            <a:r>
              <a:rPr spc="-17" dirty="0"/>
              <a:t> </a:t>
            </a:r>
            <a:r>
              <a:rPr spc="-42" dirty="0"/>
              <a:t>HEALTH</a:t>
            </a:r>
          </a:p>
        </p:txBody>
      </p:sp>
      <p:pic>
        <p:nvPicPr>
          <p:cNvPr id="2" name="object 2" descr="A chart shaped like a colourful wheel with Core determinants of health written in the centre. There are 12 wedges each with a different dolour and label. The labels are: gender, health services, employment/working conditions, education and literacy, physical environments, social support networks, personal health practices and coping skills, social environments, health child development, biology and genetic environment, culture and financial and social status.                                                                                                                                                                                                                                                                                                    "/>
          <p:cNvPicPr/>
          <p:nvPr/>
        </p:nvPicPr>
        <p:blipFill>
          <a:blip r:embed="rId3" cstate="print"/>
          <a:stretch>
            <a:fillRect/>
          </a:stretch>
        </p:blipFill>
        <p:spPr>
          <a:xfrm>
            <a:off x="3605787" y="1309497"/>
            <a:ext cx="8586213" cy="5548503"/>
          </a:xfrm>
          <a:prstGeom prst="rect">
            <a:avLst/>
          </a:prstGeom>
        </p:spPr>
      </p:pic>
      <p:sp>
        <p:nvSpPr>
          <p:cNvPr id="3" name="object 3">
            <a:extLst>
              <a:ext uri="{C183D7F6-B498-43B3-948B-1728B52AA6E4}">
                <adec:decorative xmlns:adec="http://schemas.microsoft.com/office/drawing/2017/decorative" val="1"/>
              </a:ext>
            </a:extLst>
          </p:cNvPr>
          <p:cNvSpPr txBox="1"/>
          <p:nvPr/>
        </p:nvSpPr>
        <p:spPr>
          <a:xfrm>
            <a:off x="5945775" y="1981403"/>
            <a:ext cx="464079" cy="296556"/>
          </a:xfrm>
          <a:prstGeom prst="rect">
            <a:avLst/>
          </a:prstGeom>
        </p:spPr>
        <p:txBody>
          <a:bodyPr vert="horz" wrap="square" lIns="0" tIns="14288" rIns="0" bIns="0" rtlCol="0">
            <a:spAutoFit/>
          </a:bodyPr>
          <a:lstStyle/>
          <a:p>
            <a:pPr marL="51326">
              <a:lnSpc>
                <a:spcPts val="1079"/>
              </a:lnSpc>
              <a:spcBef>
                <a:spcPts val="112"/>
              </a:spcBef>
            </a:pPr>
            <a:r>
              <a:rPr sz="1000" b="1" spc="12">
                <a:solidFill>
                  <a:srgbClr val="FFFFFF"/>
                </a:solidFill>
                <a:latin typeface="Calibri"/>
                <a:cs typeface="Calibri"/>
              </a:rPr>
              <a:t>Health</a:t>
            </a:r>
            <a:endParaRPr sz="1000">
              <a:latin typeface="Calibri"/>
              <a:cs typeface="Calibri"/>
            </a:endParaRPr>
          </a:p>
          <a:p>
            <a:pPr marL="10583">
              <a:lnSpc>
                <a:spcPts val="1079"/>
              </a:lnSpc>
            </a:pPr>
            <a:r>
              <a:rPr sz="1000" b="1" spc="8">
                <a:solidFill>
                  <a:srgbClr val="FFFFFF"/>
                </a:solidFill>
                <a:latin typeface="Calibri"/>
                <a:cs typeface="Calibri"/>
              </a:rPr>
              <a:t>Services</a:t>
            </a:r>
            <a:endParaRPr sz="1000">
              <a:latin typeface="Calibri"/>
              <a:cs typeface="Calibri"/>
            </a:endParaRPr>
          </a:p>
        </p:txBody>
      </p:sp>
      <p:sp>
        <p:nvSpPr>
          <p:cNvPr id="4" name="object 4">
            <a:extLst>
              <a:ext uri="{C183D7F6-B498-43B3-948B-1728B52AA6E4}">
                <adec:decorative xmlns:adec="http://schemas.microsoft.com/office/drawing/2017/decorative" val="1"/>
              </a:ext>
            </a:extLst>
          </p:cNvPr>
          <p:cNvSpPr txBox="1"/>
          <p:nvPr/>
        </p:nvSpPr>
        <p:spPr>
          <a:xfrm>
            <a:off x="6692853" y="1909261"/>
            <a:ext cx="769408" cy="417828"/>
          </a:xfrm>
          <a:prstGeom prst="rect">
            <a:avLst/>
          </a:prstGeom>
        </p:spPr>
        <p:txBody>
          <a:bodyPr vert="horz" wrap="square" lIns="0" tIns="44979" rIns="0" bIns="0" rtlCol="0">
            <a:spAutoFit/>
          </a:bodyPr>
          <a:lstStyle/>
          <a:p>
            <a:pPr marL="10583" marR="4233" algn="ctr">
              <a:lnSpc>
                <a:spcPct val="79800"/>
              </a:lnSpc>
              <a:spcBef>
                <a:spcPts val="354"/>
              </a:spcBef>
            </a:pPr>
            <a:r>
              <a:rPr sz="1000" b="1" spc="12">
                <a:solidFill>
                  <a:srgbClr val="FFFFFF"/>
                </a:solidFill>
                <a:latin typeface="Calibri"/>
                <a:cs typeface="Calibri"/>
              </a:rPr>
              <a:t>Empl</a:t>
            </a:r>
            <a:r>
              <a:rPr sz="1000" b="1" spc="8">
                <a:solidFill>
                  <a:srgbClr val="FFFFFF"/>
                </a:solidFill>
                <a:latin typeface="Calibri"/>
                <a:cs typeface="Calibri"/>
              </a:rPr>
              <a:t>o</a:t>
            </a:r>
            <a:r>
              <a:rPr sz="1000" b="1" spc="17">
                <a:solidFill>
                  <a:srgbClr val="FFFFFF"/>
                </a:solidFill>
                <a:latin typeface="Calibri"/>
                <a:cs typeface="Calibri"/>
              </a:rPr>
              <a:t>yme</a:t>
            </a:r>
            <a:r>
              <a:rPr sz="1000" b="1">
                <a:solidFill>
                  <a:srgbClr val="FFFFFF"/>
                </a:solidFill>
                <a:latin typeface="Calibri"/>
                <a:cs typeface="Calibri"/>
              </a:rPr>
              <a:t>n</a:t>
            </a:r>
            <a:r>
              <a:rPr sz="1000" b="1" spc="8">
                <a:solidFill>
                  <a:srgbClr val="FFFFFF"/>
                </a:solidFill>
                <a:latin typeface="Calibri"/>
                <a:cs typeface="Calibri"/>
              </a:rPr>
              <a:t>t/  Working </a:t>
            </a:r>
            <a:r>
              <a:rPr sz="1000" b="1" spc="12">
                <a:solidFill>
                  <a:srgbClr val="FFFFFF"/>
                </a:solidFill>
                <a:latin typeface="Calibri"/>
                <a:cs typeface="Calibri"/>
              </a:rPr>
              <a:t> </a:t>
            </a:r>
            <a:r>
              <a:rPr sz="1000" b="1" spc="8">
                <a:solidFill>
                  <a:srgbClr val="FFFFFF"/>
                </a:solidFill>
                <a:latin typeface="Calibri"/>
                <a:cs typeface="Calibri"/>
              </a:rPr>
              <a:t>Conditions</a:t>
            </a:r>
            <a:endParaRPr sz="1000">
              <a:latin typeface="Calibri"/>
              <a:cs typeface="Calibri"/>
            </a:endParaRPr>
          </a:p>
        </p:txBody>
      </p:sp>
      <p:sp>
        <p:nvSpPr>
          <p:cNvPr id="5" name="object 5">
            <a:extLst>
              <a:ext uri="{C183D7F6-B498-43B3-948B-1728B52AA6E4}">
                <adec:decorative xmlns:adec="http://schemas.microsoft.com/office/drawing/2017/decorative" val="1"/>
              </a:ext>
            </a:extLst>
          </p:cNvPr>
          <p:cNvSpPr txBox="1"/>
          <p:nvPr/>
        </p:nvSpPr>
        <p:spPr>
          <a:xfrm>
            <a:off x="6700447" y="5186272"/>
            <a:ext cx="772583" cy="296556"/>
          </a:xfrm>
          <a:prstGeom prst="rect">
            <a:avLst/>
          </a:prstGeom>
        </p:spPr>
        <p:txBody>
          <a:bodyPr vert="horz" wrap="square" lIns="0" tIns="14288" rIns="0" bIns="0" rtlCol="0">
            <a:spAutoFit/>
          </a:bodyPr>
          <a:lstStyle/>
          <a:p>
            <a:pPr algn="ctr">
              <a:lnSpc>
                <a:spcPts val="1079"/>
              </a:lnSpc>
              <a:spcBef>
                <a:spcPts val="112"/>
              </a:spcBef>
            </a:pPr>
            <a:r>
              <a:rPr sz="1000" b="1" spc="8">
                <a:solidFill>
                  <a:srgbClr val="FFFFFF"/>
                </a:solidFill>
                <a:latin typeface="Calibri"/>
                <a:cs typeface="Calibri"/>
              </a:rPr>
              <a:t>Social</a:t>
            </a:r>
            <a:endParaRPr sz="1000">
              <a:latin typeface="Calibri"/>
              <a:cs typeface="Calibri"/>
            </a:endParaRPr>
          </a:p>
          <a:p>
            <a:pPr algn="ctr">
              <a:lnSpc>
                <a:spcPts val="1079"/>
              </a:lnSpc>
            </a:pPr>
            <a:r>
              <a:rPr sz="1000" b="1" spc="8">
                <a:solidFill>
                  <a:srgbClr val="FFFFFF"/>
                </a:solidFill>
                <a:latin typeface="Calibri"/>
                <a:cs typeface="Calibri"/>
              </a:rPr>
              <a:t>Environments</a:t>
            </a:r>
            <a:endParaRPr sz="1000">
              <a:latin typeface="Calibri"/>
              <a:cs typeface="Calibri"/>
            </a:endParaRPr>
          </a:p>
        </p:txBody>
      </p:sp>
      <p:sp>
        <p:nvSpPr>
          <p:cNvPr id="6" name="object 6">
            <a:extLst>
              <a:ext uri="{C183D7F6-B498-43B3-948B-1728B52AA6E4}">
                <adec:decorative xmlns:adec="http://schemas.microsoft.com/office/drawing/2017/decorative" val="1"/>
              </a:ext>
            </a:extLst>
          </p:cNvPr>
          <p:cNvSpPr txBox="1"/>
          <p:nvPr/>
        </p:nvSpPr>
        <p:spPr>
          <a:xfrm>
            <a:off x="7321833" y="4661118"/>
            <a:ext cx="878417" cy="417828"/>
          </a:xfrm>
          <a:prstGeom prst="rect">
            <a:avLst/>
          </a:prstGeom>
        </p:spPr>
        <p:txBody>
          <a:bodyPr vert="horz" wrap="square" lIns="0" tIns="44979" rIns="0" bIns="0" rtlCol="0">
            <a:spAutoFit/>
          </a:bodyPr>
          <a:lstStyle/>
          <a:p>
            <a:pPr marL="10583" marR="4233" algn="ctr">
              <a:lnSpc>
                <a:spcPct val="79800"/>
              </a:lnSpc>
              <a:spcBef>
                <a:spcPts val="354"/>
              </a:spcBef>
            </a:pPr>
            <a:r>
              <a:rPr sz="1000" b="1" spc="-4">
                <a:solidFill>
                  <a:srgbClr val="FFFFFF"/>
                </a:solidFill>
                <a:latin typeface="Calibri"/>
                <a:cs typeface="Calibri"/>
              </a:rPr>
              <a:t>P</a:t>
            </a:r>
            <a:r>
              <a:rPr sz="1000" b="1" spc="8">
                <a:solidFill>
                  <a:srgbClr val="FFFFFF"/>
                </a:solidFill>
                <a:latin typeface="Calibri"/>
                <a:cs typeface="Calibri"/>
              </a:rPr>
              <a:t>e</a:t>
            </a:r>
            <a:r>
              <a:rPr sz="1000" b="1" spc="-4">
                <a:solidFill>
                  <a:srgbClr val="FFFFFF"/>
                </a:solidFill>
                <a:latin typeface="Calibri"/>
                <a:cs typeface="Calibri"/>
              </a:rPr>
              <a:t>r</a:t>
            </a:r>
            <a:r>
              <a:rPr sz="1000" b="1" spc="12">
                <a:solidFill>
                  <a:srgbClr val="FFFFFF"/>
                </a:solidFill>
                <a:latin typeface="Calibri"/>
                <a:cs typeface="Calibri"/>
              </a:rPr>
              <a:t>so</a:t>
            </a:r>
            <a:r>
              <a:rPr sz="1000" b="1" spc="8">
                <a:solidFill>
                  <a:srgbClr val="FFFFFF"/>
                </a:solidFill>
                <a:latin typeface="Calibri"/>
                <a:cs typeface="Calibri"/>
              </a:rPr>
              <a:t>nal</a:t>
            </a:r>
            <a:r>
              <a:rPr sz="1000" b="1" spc="-8">
                <a:solidFill>
                  <a:srgbClr val="FFFFFF"/>
                </a:solidFill>
                <a:latin typeface="Calibri"/>
                <a:cs typeface="Calibri"/>
              </a:rPr>
              <a:t> </a:t>
            </a:r>
            <a:r>
              <a:rPr sz="1000" b="1" spc="8">
                <a:solidFill>
                  <a:srgbClr val="FFFFFF"/>
                </a:solidFill>
                <a:latin typeface="Calibri"/>
                <a:cs typeface="Calibri"/>
              </a:rPr>
              <a:t>Health  Practices </a:t>
            </a:r>
            <a:r>
              <a:rPr sz="1000" b="1" spc="12">
                <a:solidFill>
                  <a:srgbClr val="FFFFFF"/>
                </a:solidFill>
                <a:latin typeface="Calibri"/>
                <a:cs typeface="Calibri"/>
              </a:rPr>
              <a:t>and </a:t>
            </a:r>
            <a:r>
              <a:rPr sz="1000" b="1" spc="17">
                <a:solidFill>
                  <a:srgbClr val="FFFFFF"/>
                </a:solidFill>
                <a:latin typeface="Calibri"/>
                <a:cs typeface="Calibri"/>
              </a:rPr>
              <a:t> </a:t>
            </a:r>
            <a:r>
              <a:rPr sz="1000" b="1" spc="12">
                <a:solidFill>
                  <a:srgbClr val="FFFFFF"/>
                </a:solidFill>
                <a:latin typeface="Calibri"/>
                <a:cs typeface="Calibri"/>
              </a:rPr>
              <a:t>Coping</a:t>
            </a:r>
            <a:r>
              <a:rPr sz="1000" b="1" spc="-8">
                <a:solidFill>
                  <a:srgbClr val="FFFFFF"/>
                </a:solidFill>
                <a:latin typeface="Calibri"/>
                <a:cs typeface="Calibri"/>
              </a:rPr>
              <a:t> </a:t>
            </a:r>
            <a:r>
              <a:rPr sz="1000" b="1" spc="8">
                <a:solidFill>
                  <a:srgbClr val="FFFFFF"/>
                </a:solidFill>
                <a:latin typeface="Calibri"/>
                <a:cs typeface="Calibri"/>
              </a:rPr>
              <a:t>Skills</a:t>
            </a:r>
            <a:endParaRPr sz="1000">
              <a:latin typeface="Calibri"/>
              <a:cs typeface="Calibri"/>
            </a:endParaRPr>
          </a:p>
        </p:txBody>
      </p:sp>
      <p:sp>
        <p:nvSpPr>
          <p:cNvPr id="7" name="object 7">
            <a:extLst>
              <a:ext uri="{C183D7F6-B498-43B3-948B-1728B52AA6E4}">
                <adec:decorative xmlns:adec="http://schemas.microsoft.com/office/drawing/2017/decorative" val="1"/>
              </a:ext>
            </a:extLst>
          </p:cNvPr>
          <p:cNvSpPr txBox="1"/>
          <p:nvPr/>
        </p:nvSpPr>
        <p:spPr>
          <a:xfrm>
            <a:off x="5067637" y="4663474"/>
            <a:ext cx="720196" cy="417828"/>
          </a:xfrm>
          <a:prstGeom prst="rect">
            <a:avLst/>
          </a:prstGeom>
        </p:spPr>
        <p:txBody>
          <a:bodyPr vert="horz" wrap="square" lIns="0" tIns="44979" rIns="0" bIns="0" rtlCol="0">
            <a:spAutoFit/>
          </a:bodyPr>
          <a:lstStyle/>
          <a:p>
            <a:pPr marL="10583" marR="4233" indent="529" algn="ctr">
              <a:lnSpc>
                <a:spcPct val="79800"/>
              </a:lnSpc>
              <a:spcBef>
                <a:spcPts val="354"/>
              </a:spcBef>
            </a:pPr>
            <a:r>
              <a:rPr sz="1000" b="1" spc="8">
                <a:solidFill>
                  <a:srgbClr val="FFFFFF"/>
                </a:solidFill>
                <a:latin typeface="Calibri"/>
                <a:cs typeface="Calibri"/>
              </a:rPr>
              <a:t>Biology </a:t>
            </a:r>
            <a:r>
              <a:rPr sz="1000" b="1" spc="12">
                <a:solidFill>
                  <a:srgbClr val="FFFFFF"/>
                </a:solidFill>
                <a:latin typeface="Calibri"/>
                <a:cs typeface="Calibri"/>
              </a:rPr>
              <a:t>and </a:t>
            </a:r>
            <a:r>
              <a:rPr sz="1000" b="1" spc="17">
                <a:solidFill>
                  <a:srgbClr val="FFFFFF"/>
                </a:solidFill>
                <a:latin typeface="Calibri"/>
                <a:cs typeface="Calibri"/>
              </a:rPr>
              <a:t> </a:t>
            </a:r>
            <a:r>
              <a:rPr sz="1000" b="1" spc="8">
                <a:solidFill>
                  <a:srgbClr val="FFFFFF"/>
                </a:solidFill>
                <a:latin typeface="Calibri"/>
                <a:cs typeface="Calibri"/>
              </a:rPr>
              <a:t>Genetic </a:t>
            </a:r>
            <a:r>
              <a:rPr sz="1000" b="1" spc="12">
                <a:solidFill>
                  <a:srgbClr val="FFFFFF"/>
                </a:solidFill>
                <a:latin typeface="Calibri"/>
                <a:cs typeface="Calibri"/>
              </a:rPr>
              <a:t> E</a:t>
            </a:r>
            <a:r>
              <a:rPr sz="1000" b="1" spc="-4">
                <a:solidFill>
                  <a:srgbClr val="FFFFFF"/>
                </a:solidFill>
                <a:latin typeface="Calibri"/>
                <a:cs typeface="Calibri"/>
              </a:rPr>
              <a:t>n</a:t>
            </a:r>
            <a:r>
              <a:rPr sz="1000" b="1" spc="4">
                <a:solidFill>
                  <a:srgbClr val="FFFFFF"/>
                </a:solidFill>
                <a:latin typeface="Calibri"/>
                <a:cs typeface="Calibri"/>
              </a:rPr>
              <a:t>vi</a:t>
            </a:r>
            <a:r>
              <a:rPr sz="1000" b="1" spc="-4">
                <a:solidFill>
                  <a:srgbClr val="FFFFFF"/>
                </a:solidFill>
                <a:latin typeface="Calibri"/>
                <a:cs typeface="Calibri"/>
              </a:rPr>
              <a:t>r</a:t>
            </a:r>
            <a:r>
              <a:rPr sz="1000" b="1" spc="17">
                <a:solidFill>
                  <a:srgbClr val="FFFFFF"/>
                </a:solidFill>
                <a:latin typeface="Calibri"/>
                <a:cs typeface="Calibri"/>
              </a:rPr>
              <a:t>o</a:t>
            </a:r>
            <a:r>
              <a:rPr sz="1000" b="1" spc="12">
                <a:solidFill>
                  <a:srgbClr val="FFFFFF"/>
                </a:solidFill>
                <a:latin typeface="Calibri"/>
                <a:cs typeface="Calibri"/>
              </a:rPr>
              <a:t>nme</a:t>
            </a:r>
            <a:r>
              <a:rPr sz="1000" b="1">
                <a:solidFill>
                  <a:srgbClr val="FFFFFF"/>
                </a:solidFill>
                <a:latin typeface="Calibri"/>
                <a:cs typeface="Calibri"/>
              </a:rPr>
              <a:t>n</a:t>
            </a:r>
            <a:r>
              <a:rPr sz="1000" b="1" spc="8">
                <a:solidFill>
                  <a:srgbClr val="FFFFFF"/>
                </a:solidFill>
                <a:latin typeface="Calibri"/>
                <a:cs typeface="Calibri"/>
              </a:rPr>
              <a:t>t</a:t>
            </a:r>
            <a:endParaRPr sz="1000">
              <a:latin typeface="Calibri"/>
              <a:cs typeface="Calibri"/>
            </a:endParaRPr>
          </a:p>
        </p:txBody>
      </p:sp>
      <p:sp>
        <p:nvSpPr>
          <p:cNvPr id="8" name="object 8">
            <a:extLst>
              <a:ext uri="{C183D7F6-B498-43B3-948B-1728B52AA6E4}">
                <adec:decorative xmlns:adec="http://schemas.microsoft.com/office/drawing/2017/decorative" val="1"/>
              </a:ext>
            </a:extLst>
          </p:cNvPr>
          <p:cNvSpPr txBox="1"/>
          <p:nvPr/>
        </p:nvSpPr>
        <p:spPr>
          <a:xfrm>
            <a:off x="6047355" y="3484415"/>
            <a:ext cx="1120775" cy="525892"/>
          </a:xfrm>
          <a:prstGeom prst="rect">
            <a:avLst/>
          </a:prstGeom>
        </p:spPr>
        <p:txBody>
          <a:bodyPr vert="horz" wrap="square" lIns="0" tIns="55033" rIns="0" bIns="0" rtlCol="0">
            <a:spAutoFit/>
          </a:bodyPr>
          <a:lstStyle/>
          <a:p>
            <a:pPr marL="10054" marR="4233" indent="529" algn="ctr">
              <a:lnSpc>
                <a:spcPct val="77600"/>
              </a:lnSpc>
              <a:spcBef>
                <a:spcPts val="433"/>
              </a:spcBef>
            </a:pPr>
            <a:r>
              <a:rPr sz="1292" b="1" spc="-8">
                <a:solidFill>
                  <a:srgbClr val="FFFFFF"/>
                </a:solidFill>
                <a:latin typeface="Calibri"/>
                <a:cs typeface="Calibri"/>
              </a:rPr>
              <a:t>CORE </a:t>
            </a:r>
            <a:r>
              <a:rPr sz="1292" b="1" spc="-4">
                <a:solidFill>
                  <a:srgbClr val="FFFFFF"/>
                </a:solidFill>
                <a:latin typeface="Calibri"/>
                <a:cs typeface="Calibri"/>
              </a:rPr>
              <a:t> DETERMINAN</a:t>
            </a:r>
            <a:r>
              <a:rPr sz="1292" b="1" spc="-8">
                <a:solidFill>
                  <a:srgbClr val="FFFFFF"/>
                </a:solidFill>
                <a:latin typeface="Calibri"/>
                <a:cs typeface="Calibri"/>
              </a:rPr>
              <a:t>T</a:t>
            </a:r>
            <a:r>
              <a:rPr sz="1292" b="1">
                <a:solidFill>
                  <a:srgbClr val="FFFFFF"/>
                </a:solidFill>
                <a:latin typeface="Calibri"/>
                <a:cs typeface="Calibri"/>
              </a:rPr>
              <a:t>S  </a:t>
            </a:r>
            <a:r>
              <a:rPr sz="1292" b="1" spc="-4">
                <a:solidFill>
                  <a:srgbClr val="FFFFFF"/>
                </a:solidFill>
                <a:latin typeface="Calibri"/>
                <a:cs typeface="Calibri"/>
              </a:rPr>
              <a:t>OF</a:t>
            </a:r>
            <a:r>
              <a:rPr sz="1292" b="1" spc="-12">
                <a:solidFill>
                  <a:srgbClr val="FFFFFF"/>
                </a:solidFill>
                <a:latin typeface="Calibri"/>
                <a:cs typeface="Calibri"/>
              </a:rPr>
              <a:t> </a:t>
            </a:r>
            <a:r>
              <a:rPr sz="1292" b="1" spc="-21">
                <a:solidFill>
                  <a:srgbClr val="FFFFFF"/>
                </a:solidFill>
                <a:latin typeface="Calibri"/>
                <a:cs typeface="Calibri"/>
              </a:rPr>
              <a:t>HEALTH</a:t>
            </a:r>
            <a:endParaRPr sz="1292">
              <a:latin typeface="Calibri"/>
              <a:cs typeface="Calibri"/>
            </a:endParaRPr>
          </a:p>
        </p:txBody>
      </p:sp>
      <p:sp>
        <p:nvSpPr>
          <p:cNvPr id="9" name="object 9">
            <a:extLst>
              <a:ext uri="{C183D7F6-B498-43B3-948B-1728B52AA6E4}">
                <adec:decorative xmlns:adec="http://schemas.microsoft.com/office/drawing/2017/decorative" val="1"/>
              </a:ext>
            </a:extLst>
          </p:cNvPr>
          <p:cNvSpPr txBox="1"/>
          <p:nvPr/>
        </p:nvSpPr>
        <p:spPr>
          <a:xfrm>
            <a:off x="4735429" y="3260501"/>
            <a:ext cx="737658" cy="296556"/>
          </a:xfrm>
          <a:prstGeom prst="rect">
            <a:avLst/>
          </a:prstGeom>
        </p:spPr>
        <p:txBody>
          <a:bodyPr vert="horz" wrap="square" lIns="0" tIns="14288" rIns="0" bIns="0" rtlCol="0">
            <a:spAutoFit/>
          </a:bodyPr>
          <a:lstStyle/>
          <a:p>
            <a:pPr marL="10583">
              <a:lnSpc>
                <a:spcPts val="1079"/>
              </a:lnSpc>
              <a:spcBef>
                <a:spcPts val="112"/>
              </a:spcBef>
            </a:pPr>
            <a:r>
              <a:rPr sz="1000" b="1" spc="12">
                <a:solidFill>
                  <a:srgbClr val="FFFFFF"/>
                </a:solidFill>
                <a:latin typeface="Calibri"/>
                <a:cs typeface="Calibri"/>
              </a:rPr>
              <a:t>Financial</a:t>
            </a:r>
            <a:r>
              <a:rPr sz="1000" b="1" spc="4">
                <a:solidFill>
                  <a:srgbClr val="FFFFFF"/>
                </a:solidFill>
                <a:latin typeface="Calibri"/>
                <a:cs typeface="Calibri"/>
              </a:rPr>
              <a:t> </a:t>
            </a:r>
            <a:r>
              <a:rPr sz="1000" b="1" spc="12">
                <a:solidFill>
                  <a:srgbClr val="FFFFFF"/>
                </a:solidFill>
                <a:latin typeface="Calibri"/>
                <a:cs typeface="Calibri"/>
              </a:rPr>
              <a:t>and</a:t>
            </a:r>
            <a:endParaRPr sz="1000">
              <a:latin typeface="Calibri"/>
              <a:cs typeface="Calibri"/>
            </a:endParaRPr>
          </a:p>
          <a:p>
            <a:pPr marL="26986">
              <a:lnSpc>
                <a:spcPts val="1079"/>
              </a:lnSpc>
            </a:pPr>
            <a:r>
              <a:rPr sz="1000" b="1" spc="8">
                <a:solidFill>
                  <a:srgbClr val="FFFFFF"/>
                </a:solidFill>
                <a:latin typeface="Calibri"/>
                <a:cs typeface="Calibri"/>
              </a:rPr>
              <a:t>Social</a:t>
            </a:r>
            <a:r>
              <a:rPr sz="1000" b="1" spc="-50">
                <a:solidFill>
                  <a:srgbClr val="FFFFFF"/>
                </a:solidFill>
                <a:latin typeface="Calibri"/>
                <a:cs typeface="Calibri"/>
              </a:rPr>
              <a:t> </a:t>
            </a:r>
            <a:r>
              <a:rPr sz="1000" b="1" spc="8">
                <a:solidFill>
                  <a:srgbClr val="FFFFFF"/>
                </a:solidFill>
                <a:latin typeface="Calibri"/>
                <a:cs typeface="Calibri"/>
              </a:rPr>
              <a:t>Status</a:t>
            </a:r>
            <a:endParaRPr sz="1000">
              <a:latin typeface="Calibri"/>
              <a:cs typeface="Calibri"/>
            </a:endParaRPr>
          </a:p>
        </p:txBody>
      </p:sp>
      <p:sp>
        <p:nvSpPr>
          <p:cNvPr id="10" name="object 10">
            <a:extLst>
              <a:ext uri="{C183D7F6-B498-43B3-948B-1728B52AA6E4}">
                <adec:decorative xmlns:adec="http://schemas.microsoft.com/office/drawing/2017/decorative" val="1"/>
              </a:ext>
            </a:extLst>
          </p:cNvPr>
          <p:cNvSpPr txBox="1"/>
          <p:nvPr/>
        </p:nvSpPr>
        <p:spPr>
          <a:xfrm>
            <a:off x="4894246" y="4078804"/>
            <a:ext cx="419629" cy="168316"/>
          </a:xfrm>
          <a:prstGeom prst="rect">
            <a:avLst/>
          </a:prstGeom>
        </p:spPr>
        <p:txBody>
          <a:bodyPr vert="horz" wrap="square" lIns="0" tIns="14288" rIns="0" bIns="0" rtlCol="0">
            <a:spAutoFit/>
          </a:bodyPr>
          <a:lstStyle/>
          <a:p>
            <a:pPr marL="10583">
              <a:spcBef>
                <a:spcPts val="112"/>
              </a:spcBef>
            </a:pPr>
            <a:r>
              <a:rPr sz="1000" b="1" spc="8">
                <a:solidFill>
                  <a:srgbClr val="FFFFFF"/>
                </a:solidFill>
                <a:latin typeface="Calibri"/>
                <a:cs typeface="Calibri"/>
              </a:rPr>
              <a:t>Cultu</a:t>
            </a:r>
            <a:r>
              <a:rPr sz="1000" b="1" spc="-4">
                <a:solidFill>
                  <a:srgbClr val="FFFFFF"/>
                </a:solidFill>
                <a:latin typeface="Calibri"/>
                <a:cs typeface="Calibri"/>
              </a:rPr>
              <a:t>r</a:t>
            </a:r>
            <a:r>
              <a:rPr sz="1000" b="1" spc="12">
                <a:solidFill>
                  <a:srgbClr val="FFFFFF"/>
                </a:solidFill>
                <a:latin typeface="Calibri"/>
                <a:cs typeface="Calibri"/>
              </a:rPr>
              <a:t>e</a:t>
            </a:r>
            <a:endParaRPr sz="1000">
              <a:latin typeface="Calibri"/>
              <a:cs typeface="Calibri"/>
            </a:endParaRPr>
          </a:p>
        </p:txBody>
      </p:sp>
      <p:sp>
        <p:nvSpPr>
          <p:cNvPr id="11" name="object 11">
            <a:extLst>
              <a:ext uri="{C183D7F6-B498-43B3-948B-1728B52AA6E4}">
                <adec:decorative xmlns:adec="http://schemas.microsoft.com/office/drawing/2017/decorative" val="1"/>
              </a:ext>
            </a:extLst>
          </p:cNvPr>
          <p:cNvSpPr txBox="1"/>
          <p:nvPr/>
        </p:nvSpPr>
        <p:spPr>
          <a:xfrm>
            <a:off x="5216069" y="2514732"/>
            <a:ext cx="423333" cy="168316"/>
          </a:xfrm>
          <a:prstGeom prst="rect">
            <a:avLst/>
          </a:prstGeom>
        </p:spPr>
        <p:txBody>
          <a:bodyPr vert="horz" wrap="square" lIns="0" tIns="14288" rIns="0" bIns="0" rtlCol="0">
            <a:spAutoFit/>
          </a:bodyPr>
          <a:lstStyle/>
          <a:p>
            <a:pPr marL="10583">
              <a:spcBef>
                <a:spcPts val="112"/>
              </a:spcBef>
            </a:pPr>
            <a:r>
              <a:rPr sz="1000" b="1" spc="8">
                <a:solidFill>
                  <a:srgbClr val="FFFFFF"/>
                </a:solidFill>
                <a:latin typeface="Calibri"/>
                <a:cs typeface="Calibri"/>
              </a:rPr>
              <a:t>Gender</a:t>
            </a:r>
            <a:endParaRPr sz="1000">
              <a:latin typeface="Calibri"/>
              <a:cs typeface="Calibri"/>
            </a:endParaRPr>
          </a:p>
        </p:txBody>
      </p:sp>
      <p:sp>
        <p:nvSpPr>
          <p:cNvPr id="12" name="object 12">
            <a:extLst>
              <a:ext uri="{C183D7F6-B498-43B3-948B-1728B52AA6E4}">
                <adec:decorative xmlns:adec="http://schemas.microsoft.com/office/drawing/2017/decorative" val="1"/>
              </a:ext>
            </a:extLst>
          </p:cNvPr>
          <p:cNvSpPr txBox="1"/>
          <p:nvPr/>
        </p:nvSpPr>
        <p:spPr>
          <a:xfrm>
            <a:off x="5774086" y="5242366"/>
            <a:ext cx="755120" cy="294717"/>
          </a:xfrm>
          <a:prstGeom prst="rect">
            <a:avLst/>
          </a:prstGeom>
        </p:spPr>
        <p:txBody>
          <a:bodyPr vert="horz" wrap="square" lIns="0" tIns="44979" rIns="0" bIns="0" rtlCol="0">
            <a:spAutoFit/>
          </a:bodyPr>
          <a:lstStyle/>
          <a:p>
            <a:pPr marL="10583" marR="4233" indent="4762">
              <a:lnSpc>
                <a:spcPct val="79800"/>
              </a:lnSpc>
              <a:spcBef>
                <a:spcPts val="354"/>
              </a:spcBef>
            </a:pPr>
            <a:r>
              <a:rPr sz="1000" b="1" spc="8">
                <a:solidFill>
                  <a:srgbClr val="231F20"/>
                </a:solidFill>
                <a:latin typeface="Calibri"/>
                <a:cs typeface="Calibri"/>
              </a:rPr>
              <a:t>Healthy</a:t>
            </a:r>
            <a:r>
              <a:rPr sz="1000" b="1" spc="-42">
                <a:solidFill>
                  <a:srgbClr val="231F20"/>
                </a:solidFill>
                <a:latin typeface="Calibri"/>
                <a:cs typeface="Calibri"/>
              </a:rPr>
              <a:t> </a:t>
            </a:r>
            <a:r>
              <a:rPr sz="1000" b="1" spc="8">
                <a:solidFill>
                  <a:srgbClr val="231F20"/>
                </a:solidFill>
                <a:latin typeface="Calibri"/>
                <a:cs typeface="Calibri"/>
              </a:rPr>
              <a:t>Child </a:t>
            </a:r>
            <a:r>
              <a:rPr sz="1000" b="1" spc="-217">
                <a:solidFill>
                  <a:srgbClr val="231F20"/>
                </a:solidFill>
                <a:latin typeface="Calibri"/>
                <a:cs typeface="Calibri"/>
              </a:rPr>
              <a:t> </a:t>
            </a:r>
            <a:r>
              <a:rPr sz="1000" b="1" spc="12">
                <a:solidFill>
                  <a:srgbClr val="231F20"/>
                </a:solidFill>
                <a:latin typeface="Calibri"/>
                <a:cs typeface="Calibri"/>
              </a:rPr>
              <a:t>D</a:t>
            </a:r>
            <a:r>
              <a:rPr sz="1000" b="1" spc="4">
                <a:solidFill>
                  <a:srgbClr val="231F20"/>
                </a:solidFill>
                <a:latin typeface="Calibri"/>
                <a:cs typeface="Calibri"/>
              </a:rPr>
              <a:t>e</a:t>
            </a:r>
            <a:r>
              <a:rPr sz="1000" b="1">
                <a:solidFill>
                  <a:srgbClr val="231F20"/>
                </a:solidFill>
                <a:latin typeface="Calibri"/>
                <a:cs typeface="Calibri"/>
              </a:rPr>
              <a:t>v</a:t>
            </a:r>
            <a:r>
              <a:rPr sz="1000" b="1" spc="8">
                <a:solidFill>
                  <a:srgbClr val="231F20"/>
                </a:solidFill>
                <a:latin typeface="Calibri"/>
                <a:cs typeface="Calibri"/>
              </a:rPr>
              <a:t>elopme</a:t>
            </a:r>
            <a:r>
              <a:rPr sz="1000" b="1">
                <a:solidFill>
                  <a:srgbClr val="231F20"/>
                </a:solidFill>
                <a:latin typeface="Calibri"/>
                <a:cs typeface="Calibri"/>
              </a:rPr>
              <a:t>n</a:t>
            </a:r>
            <a:r>
              <a:rPr sz="1000" b="1" spc="8">
                <a:solidFill>
                  <a:srgbClr val="231F20"/>
                </a:solidFill>
                <a:latin typeface="Calibri"/>
                <a:cs typeface="Calibri"/>
              </a:rPr>
              <a:t>t</a:t>
            </a:r>
            <a:endParaRPr sz="1000">
              <a:latin typeface="Calibri"/>
              <a:cs typeface="Calibri"/>
            </a:endParaRPr>
          </a:p>
        </p:txBody>
      </p:sp>
      <p:sp>
        <p:nvSpPr>
          <p:cNvPr id="13" name="object 13">
            <a:extLst>
              <a:ext uri="{C183D7F6-B498-43B3-948B-1728B52AA6E4}">
                <adec:decorative xmlns:adec="http://schemas.microsoft.com/office/drawing/2017/decorative" val="1"/>
              </a:ext>
            </a:extLst>
          </p:cNvPr>
          <p:cNvSpPr txBox="1"/>
          <p:nvPr/>
        </p:nvSpPr>
        <p:spPr>
          <a:xfrm>
            <a:off x="7489250" y="2380660"/>
            <a:ext cx="678921" cy="294717"/>
          </a:xfrm>
          <a:prstGeom prst="rect">
            <a:avLst/>
          </a:prstGeom>
        </p:spPr>
        <p:txBody>
          <a:bodyPr vert="horz" wrap="square" lIns="0" tIns="44979" rIns="0" bIns="0" rtlCol="0">
            <a:spAutoFit/>
          </a:bodyPr>
          <a:lstStyle/>
          <a:p>
            <a:pPr marL="10583" marR="4233" indent="59793">
              <a:lnSpc>
                <a:spcPct val="79800"/>
              </a:lnSpc>
              <a:spcBef>
                <a:spcPts val="354"/>
              </a:spcBef>
            </a:pPr>
            <a:r>
              <a:rPr sz="1000" b="1" spc="4">
                <a:solidFill>
                  <a:srgbClr val="FFFFFF"/>
                </a:solidFill>
                <a:latin typeface="Calibri"/>
                <a:cs typeface="Calibri"/>
              </a:rPr>
              <a:t>Education </a:t>
            </a:r>
            <a:r>
              <a:rPr sz="1000" b="1" spc="8">
                <a:solidFill>
                  <a:srgbClr val="FFFFFF"/>
                </a:solidFill>
                <a:latin typeface="Calibri"/>
                <a:cs typeface="Calibri"/>
              </a:rPr>
              <a:t> </a:t>
            </a:r>
            <a:r>
              <a:rPr sz="1000" b="1" spc="12">
                <a:solidFill>
                  <a:srgbClr val="FFFFFF"/>
                </a:solidFill>
                <a:latin typeface="Calibri"/>
                <a:cs typeface="Calibri"/>
              </a:rPr>
              <a:t>and</a:t>
            </a:r>
            <a:r>
              <a:rPr sz="1000" b="1" spc="-42">
                <a:solidFill>
                  <a:srgbClr val="FFFFFF"/>
                </a:solidFill>
                <a:latin typeface="Calibri"/>
                <a:cs typeface="Calibri"/>
              </a:rPr>
              <a:t> </a:t>
            </a:r>
            <a:r>
              <a:rPr sz="1000" b="1" spc="4">
                <a:solidFill>
                  <a:srgbClr val="FFFFFF"/>
                </a:solidFill>
                <a:latin typeface="Calibri"/>
                <a:cs typeface="Calibri"/>
              </a:rPr>
              <a:t>Literacy</a:t>
            </a:r>
            <a:endParaRPr sz="1000">
              <a:latin typeface="Calibri"/>
              <a:cs typeface="Calibri"/>
            </a:endParaRPr>
          </a:p>
        </p:txBody>
      </p:sp>
      <p:sp>
        <p:nvSpPr>
          <p:cNvPr id="14" name="object 14">
            <a:extLst>
              <a:ext uri="{C183D7F6-B498-43B3-948B-1728B52AA6E4}">
                <adec:decorative xmlns:adec="http://schemas.microsoft.com/office/drawing/2017/decorative" val="1"/>
              </a:ext>
            </a:extLst>
          </p:cNvPr>
          <p:cNvSpPr txBox="1"/>
          <p:nvPr/>
        </p:nvSpPr>
        <p:spPr>
          <a:xfrm>
            <a:off x="7735134" y="3168589"/>
            <a:ext cx="772583" cy="294717"/>
          </a:xfrm>
          <a:prstGeom prst="rect">
            <a:avLst/>
          </a:prstGeom>
        </p:spPr>
        <p:txBody>
          <a:bodyPr vert="horz" wrap="square" lIns="0" tIns="44979" rIns="0" bIns="0" rtlCol="0">
            <a:spAutoFit/>
          </a:bodyPr>
          <a:lstStyle/>
          <a:p>
            <a:pPr marL="10583" marR="4233" indent="158215">
              <a:lnSpc>
                <a:spcPct val="79800"/>
              </a:lnSpc>
              <a:spcBef>
                <a:spcPts val="354"/>
              </a:spcBef>
            </a:pPr>
            <a:r>
              <a:rPr sz="1000" b="1" spc="4">
                <a:solidFill>
                  <a:srgbClr val="FFFFFF"/>
                </a:solidFill>
                <a:latin typeface="Calibri"/>
                <a:cs typeface="Calibri"/>
              </a:rPr>
              <a:t>Physical </a:t>
            </a:r>
            <a:r>
              <a:rPr sz="1000" b="1" spc="8">
                <a:solidFill>
                  <a:srgbClr val="FFFFFF"/>
                </a:solidFill>
                <a:latin typeface="Calibri"/>
                <a:cs typeface="Calibri"/>
              </a:rPr>
              <a:t> </a:t>
            </a:r>
            <a:r>
              <a:rPr sz="1000" b="1" spc="12">
                <a:solidFill>
                  <a:srgbClr val="FFFFFF"/>
                </a:solidFill>
                <a:latin typeface="Calibri"/>
                <a:cs typeface="Calibri"/>
              </a:rPr>
              <a:t>E</a:t>
            </a:r>
            <a:r>
              <a:rPr sz="1000" b="1" spc="-4">
                <a:solidFill>
                  <a:srgbClr val="FFFFFF"/>
                </a:solidFill>
                <a:latin typeface="Calibri"/>
                <a:cs typeface="Calibri"/>
              </a:rPr>
              <a:t>n</a:t>
            </a:r>
            <a:r>
              <a:rPr sz="1000" b="1" spc="4">
                <a:solidFill>
                  <a:srgbClr val="FFFFFF"/>
                </a:solidFill>
                <a:latin typeface="Calibri"/>
                <a:cs typeface="Calibri"/>
              </a:rPr>
              <a:t>vi</a:t>
            </a:r>
            <a:r>
              <a:rPr sz="1000" b="1" spc="-4">
                <a:solidFill>
                  <a:srgbClr val="FFFFFF"/>
                </a:solidFill>
                <a:latin typeface="Calibri"/>
                <a:cs typeface="Calibri"/>
              </a:rPr>
              <a:t>r</a:t>
            </a:r>
            <a:r>
              <a:rPr sz="1000" b="1" spc="17">
                <a:solidFill>
                  <a:srgbClr val="FFFFFF"/>
                </a:solidFill>
                <a:latin typeface="Calibri"/>
                <a:cs typeface="Calibri"/>
              </a:rPr>
              <a:t>o</a:t>
            </a:r>
            <a:r>
              <a:rPr sz="1000" b="1" spc="12">
                <a:solidFill>
                  <a:srgbClr val="FFFFFF"/>
                </a:solidFill>
                <a:latin typeface="Calibri"/>
                <a:cs typeface="Calibri"/>
              </a:rPr>
              <a:t>nme</a:t>
            </a:r>
            <a:r>
              <a:rPr sz="1000" b="1">
                <a:solidFill>
                  <a:srgbClr val="FFFFFF"/>
                </a:solidFill>
                <a:latin typeface="Calibri"/>
                <a:cs typeface="Calibri"/>
              </a:rPr>
              <a:t>n</a:t>
            </a:r>
            <a:r>
              <a:rPr sz="1000" b="1" spc="8">
                <a:solidFill>
                  <a:srgbClr val="FFFFFF"/>
                </a:solidFill>
                <a:latin typeface="Calibri"/>
                <a:cs typeface="Calibri"/>
              </a:rPr>
              <a:t>ts</a:t>
            </a:r>
            <a:endParaRPr sz="1000">
              <a:latin typeface="Calibri"/>
              <a:cs typeface="Calibri"/>
            </a:endParaRPr>
          </a:p>
        </p:txBody>
      </p:sp>
      <p:sp>
        <p:nvSpPr>
          <p:cNvPr id="15" name="object 15">
            <a:extLst>
              <a:ext uri="{C183D7F6-B498-43B3-948B-1728B52AA6E4}">
                <adec:decorative xmlns:adec="http://schemas.microsoft.com/office/drawing/2017/decorative" val="1"/>
              </a:ext>
            </a:extLst>
          </p:cNvPr>
          <p:cNvSpPr txBox="1"/>
          <p:nvPr/>
        </p:nvSpPr>
        <p:spPr>
          <a:xfrm>
            <a:off x="7764068" y="3936223"/>
            <a:ext cx="802745" cy="294717"/>
          </a:xfrm>
          <a:prstGeom prst="rect">
            <a:avLst/>
          </a:prstGeom>
        </p:spPr>
        <p:txBody>
          <a:bodyPr vert="horz" wrap="square" lIns="0" tIns="44979" rIns="0" bIns="0" rtlCol="0">
            <a:spAutoFit/>
          </a:bodyPr>
          <a:lstStyle/>
          <a:p>
            <a:pPr marL="138636" marR="4233" indent="-128582">
              <a:lnSpc>
                <a:spcPct val="79800"/>
              </a:lnSpc>
              <a:spcBef>
                <a:spcPts val="354"/>
              </a:spcBef>
            </a:pPr>
            <a:r>
              <a:rPr sz="1000" b="1" spc="8">
                <a:solidFill>
                  <a:srgbClr val="FFFFFF"/>
                </a:solidFill>
                <a:latin typeface="Calibri"/>
                <a:cs typeface="Calibri"/>
              </a:rPr>
              <a:t>Social</a:t>
            </a:r>
            <a:r>
              <a:rPr sz="1000" b="1" spc="-37">
                <a:solidFill>
                  <a:srgbClr val="FFFFFF"/>
                </a:solidFill>
                <a:latin typeface="Calibri"/>
                <a:cs typeface="Calibri"/>
              </a:rPr>
              <a:t> </a:t>
            </a:r>
            <a:r>
              <a:rPr sz="1000" b="1" spc="12">
                <a:solidFill>
                  <a:srgbClr val="FFFFFF"/>
                </a:solidFill>
                <a:latin typeface="Calibri"/>
                <a:cs typeface="Calibri"/>
              </a:rPr>
              <a:t>Support </a:t>
            </a:r>
            <a:r>
              <a:rPr sz="1000" b="1" spc="-212">
                <a:solidFill>
                  <a:srgbClr val="FFFFFF"/>
                </a:solidFill>
                <a:latin typeface="Calibri"/>
                <a:cs typeface="Calibri"/>
              </a:rPr>
              <a:t> </a:t>
            </a:r>
            <a:r>
              <a:rPr sz="1000" b="1" spc="8">
                <a:solidFill>
                  <a:srgbClr val="FFFFFF"/>
                </a:solidFill>
                <a:latin typeface="Calibri"/>
                <a:cs typeface="Calibri"/>
              </a:rPr>
              <a:t>Networks</a:t>
            </a:r>
            <a:endParaRPr sz="1000">
              <a:latin typeface="Calibri"/>
              <a:cs typeface="Calibri"/>
            </a:endParaRPr>
          </a:p>
        </p:txBody>
      </p:sp>
      <p:sp>
        <p:nvSpPr>
          <p:cNvPr id="16" name="object 16">
            <a:extLst>
              <a:ext uri="{C183D7F6-B498-43B3-948B-1728B52AA6E4}">
                <adec:decorative xmlns:adec="http://schemas.microsoft.com/office/drawing/2017/decorative" val="1"/>
              </a:ext>
            </a:extLst>
          </p:cNvPr>
          <p:cNvSpPr txBox="1"/>
          <p:nvPr/>
        </p:nvSpPr>
        <p:spPr>
          <a:xfrm>
            <a:off x="2169584" y="2345267"/>
            <a:ext cx="1314979" cy="1241793"/>
          </a:xfrm>
          <a:prstGeom prst="rect">
            <a:avLst/>
          </a:prstGeom>
        </p:spPr>
        <p:txBody>
          <a:bodyPr vert="horz" wrap="square" lIns="0" tIns="10583" rIns="0" bIns="0" rtlCol="0">
            <a:spAutoFit/>
          </a:bodyPr>
          <a:lstStyle/>
          <a:p>
            <a:pPr marL="10583">
              <a:spcBef>
                <a:spcPts val="83"/>
              </a:spcBef>
            </a:pPr>
            <a:r>
              <a:rPr sz="2000" b="1" i="1" spc="-4">
                <a:solidFill>
                  <a:srgbClr val="231F20"/>
                </a:solidFill>
                <a:latin typeface="Calibri"/>
                <a:cs typeface="Calibri"/>
              </a:rPr>
              <a:t>Gender</a:t>
            </a:r>
            <a:endParaRPr sz="2000">
              <a:latin typeface="Calibri"/>
              <a:cs typeface="Calibri"/>
            </a:endParaRPr>
          </a:p>
          <a:p>
            <a:pPr marL="10583" marR="4233"/>
            <a:r>
              <a:rPr sz="2000">
                <a:solidFill>
                  <a:srgbClr val="231F20"/>
                </a:solidFill>
                <a:latin typeface="Calibri Light"/>
                <a:cs typeface="Calibri Light"/>
              </a:rPr>
              <a:t>as a Social </a:t>
            </a:r>
            <a:r>
              <a:rPr sz="2000" spc="4">
                <a:solidFill>
                  <a:srgbClr val="231F20"/>
                </a:solidFill>
                <a:latin typeface="Calibri Light"/>
                <a:cs typeface="Calibri Light"/>
              </a:rPr>
              <a:t> </a:t>
            </a:r>
            <a:r>
              <a:rPr sz="2000">
                <a:solidFill>
                  <a:srgbClr val="231F20"/>
                </a:solidFill>
                <a:latin typeface="Calibri Light"/>
                <a:cs typeface="Calibri Light"/>
              </a:rPr>
              <a:t>D</a:t>
            </a:r>
            <a:r>
              <a:rPr sz="2000" spc="-12">
                <a:solidFill>
                  <a:srgbClr val="231F20"/>
                </a:solidFill>
                <a:latin typeface="Calibri Light"/>
                <a:cs typeface="Calibri Light"/>
              </a:rPr>
              <a:t>e</a:t>
            </a:r>
            <a:r>
              <a:rPr sz="2000" spc="-21">
                <a:solidFill>
                  <a:srgbClr val="231F20"/>
                </a:solidFill>
                <a:latin typeface="Calibri Light"/>
                <a:cs typeface="Calibri Light"/>
              </a:rPr>
              <a:t>t</a:t>
            </a:r>
            <a:r>
              <a:rPr sz="2000" spc="-4">
                <a:solidFill>
                  <a:srgbClr val="231F20"/>
                </a:solidFill>
                <a:latin typeface="Calibri Light"/>
                <a:cs typeface="Calibri Light"/>
              </a:rPr>
              <a:t>ermina</a:t>
            </a:r>
            <a:r>
              <a:rPr sz="2000" spc="-25">
                <a:solidFill>
                  <a:srgbClr val="231F20"/>
                </a:solidFill>
                <a:latin typeface="Calibri Light"/>
                <a:cs typeface="Calibri Light"/>
              </a:rPr>
              <a:t>n</a:t>
            </a:r>
            <a:r>
              <a:rPr sz="2000">
                <a:solidFill>
                  <a:srgbClr val="231F20"/>
                </a:solidFill>
                <a:latin typeface="Calibri Light"/>
                <a:cs typeface="Calibri Light"/>
              </a:rPr>
              <a:t>t  </a:t>
            </a:r>
            <a:r>
              <a:rPr sz="2000" spc="-4">
                <a:solidFill>
                  <a:srgbClr val="231F20"/>
                </a:solidFill>
                <a:latin typeface="Calibri Light"/>
                <a:cs typeface="Calibri Light"/>
              </a:rPr>
              <a:t>of</a:t>
            </a:r>
            <a:r>
              <a:rPr sz="2000" spc="-17">
                <a:solidFill>
                  <a:srgbClr val="231F20"/>
                </a:solidFill>
                <a:latin typeface="Calibri Light"/>
                <a:cs typeface="Calibri Light"/>
              </a:rPr>
              <a:t> </a:t>
            </a:r>
            <a:r>
              <a:rPr sz="2000" spc="-4">
                <a:solidFill>
                  <a:srgbClr val="231F20"/>
                </a:solidFill>
                <a:latin typeface="Calibri Light"/>
                <a:cs typeface="Calibri Light"/>
              </a:rPr>
              <a:t>Health</a:t>
            </a:r>
            <a:endParaRPr sz="2000">
              <a:latin typeface="Calibri Light"/>
              <a:cs typeface="Calibri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bject 27"/>
          <p:cNvSpPr txBox="1">
            <a:spLocks noGrp="1"/>
          </p:cNvSpPr>
          <p:nvPr>
            <p:ph type="title"/>
          </p:nvPr>
        </p:nvSpPr>
        <p:spPr>
          <a:prstGeom prst="rect">
            <a:avLst/>
          </a:prstGeom>
        </p:spPr>
        <p:txBody>
          <a:bodyPr vert="horz" wrap="square" lIns="0" tIns="10583" rIns="0" bIns="0" rtlCol="0">
            <a:spAutoFit/>
          </a:bodyPr>
          <a:lstStyle/>
          <a:p>
            <a:pPr marL="10583">
              <a:lnSpc>
                <a:spcPct val="100000"/>
              </a:lnSpc>
              <a:spcBef>
                <a:spcPts val="83"/>
              </a:spcBef>
            </a:pPr>
            <a:r>
              <a:rPr lang="en-AU" spc="-8" dirty="0"/>
              <a:t>GENDER AND SEX EXPECTATIONS</a:t>
            </a:r>
            <a:endParaRPr spc="-8" dirty="0"/>
          </a:p>
        </p:txBody>
      </p:sp>
      <p:pic>
        <p:nvPicPr>
          <p:cNvPr id="12" name="object 12" descr="A silhouette of a male person&#10;&#10;"/>
          <p:cNvPicPr/>
          <p:nvPr/>
        </p:nvPicPr>
        <p:blipFill>
          <a:blip r:embed="rId3" cstate="print"/>
          <a:stretch>
            <a:fillRect/>
          </a:stretch>
        </p:blipFill>
        <p:spPr>
          <a:xfrm>
            <a:off x="850751" y="1483658"/>
            <a:ext cx="1286247" cy="4032250"/>
          </a:xfrm>
          <a:prstGeom prst="rect">
            <a:avLst/>
          </a:prstGeom>
        </p:spPr>
      </p:pic>
      <p:sp>
        <p:nvSpPr>
          <p:cNvPr id="32" name="TextBox 31">
            <a:extLst>
              <a:ext uri="{FF2B5EF4-FFF2-40B4-BE49-F238E27FC236}">
                <a16:creationId xmlns:a16="http://schemas.microsoft.com/office/drawing/2014/main" id="{5DEFC4B0-DE97-4C29-B313-76600F593326}"/>
              </a:ext>
            </a:extLst>
          </p:cNvPr>
          <p:cNvSpPr txBox="1"/>
          <p:nvPr/>
        </p:nvSpPr>
        <p:spPr>
          <a:xfrm>
            <a:off x="576822" y="5761333"/>
            <a:ext cx="2381692" cy="923330"/>
          </a:xfrm>
          <a:prstGeom prst="rect">
            <a:avLst/>
          </a:prstGeom>
          <a:noFill/>
        </p:spPr>
        <p:txBody>
          <a:bodyPr wrap="square" rtlCol="0">
            <a:spAutoFit/>
          </a:bodyPr>
          <a:lstStyle/>
          <a:p>
            <a:pPr marL="285750" indent="-285750">
              <a:buClr>
                <a:srgbClr val="34354A"/>
              </a:buClr>
              <a:buFont typeface="Calibri" panose="020F0502020204030204" pitchFamily="34" charset="0"/>
              <a:buChar char="→"/>
            </a:pPr>
            <a:r>
              <a:rPr lang="en-AU" dirty="0"/>
              <a:t>Male</a:t>
            </a:r>
          </a:p>
          <a:p>
            <a:pPr marL="285750" indent="-285750">
              <a:buClr>
                <a:srgbClr val="34354A"/>
              </a:buClr>
              <a:buFont typeface="Calibri" panose="020F0502020204030204" pitchFamily="34" charset="0"/>
              <a:buChar char="→"/>
            </a:pPr>
            <a:r>
              <a:rPr lang="en-AU" dirty="0"/>
              <a:t>Man</a:t>
            </a:r>
          </a:p>
          <a:p>
            <a:pPr marL="285750" indent="-285750">
              <a:buClr>
                <a:srgbClr val="34354A"/>
              </a:buClr>
              <a:buFont typeface="Calibri" panose="020F0502020204030204" pitchFamily="34" charset="0"/>
              <a:buChar char="→"/>
            </a:pPr>
            <a:r>
              <a:rPr lang="en-AU" dirty="0"/>
              <a:t>Attracted to women</a:t>
            </a:r>
          </a:p>
        </p:txBody>
      </p:sp>
      <p:pic>
        <p:nvPicPr>
          <p:cNvPr id="13" name="object 13" descr="A silhouette of a female person&#10;"/>
          <p:cNvPicPr/>
          <p:nvPr/>
        </p:nvPicPr>
        <p:blipFill>
          <a:blip r:embed="rId4" cstate="print"/>
          <a:stretch>
            <a:fillRect/>
          </a:stretch>
        </p:blipFill>
        <p:spPr>
          <a:xfrm>
            <a:off x="4369981" y="1483658"/>
            <a:ext cx="1068558" cy="4032250"/>
          </a:xfrm>
          <a:prstGeom prst="rect">
            <a:avLst/>
          </a:prstGeom>
        </p:spPr>
      </p:pic>
      <p:sp>
        <p:nvSpPr>
          <p:cNvPr id="33" name="TextBox 32">
            <a:extLst>
              <a:ext uri="{FF2B5EF4-FFF2-40B4-BE49-F238E27FC236}">
                <a16:creationId xmlns:a16="http://schemas.microsoft.com/office/drawing/2014/main" id="{A8CAAF34-1E84-446A-9781-E6E2E6779F6F}"/>
              </a:ext>
            </a:extLst>
          </p:cNvPr>
          <p:cNvSpPr txBox="1"/>
          <p:nvPr/>
        </p:nvSpPr>
        <p:spPr>
          <a:xfrm>
            <a:off x="4097943" y="5719401"/>
            <a:ext cx="2381692" cy="923330"/>
          </a:xfrm>
          <a:prstGeom prst="rect">
            <a:avLst/>
          </a:prstGeom>
          <a:noFill/>
        </p:spPr>
        <p:txBody>
          <a:bodyPr wrap="square" rtlCol="0">
            <a:spAutoFit/>
          </a:bodyPr>
          <a:lstStyle/>
          <a:p>
            <a:pPr marL="285750" indent="-285750">
              <a:buClr>
                <a:srgbClr val="34354A"/>
              </a:buClr>
              <a:buFont typeface="Calibri" panose="020F0502020204030204" pitchFamily="34" charset="0"/>
              <a:buChar char="→"/>
            </a:pPr>
            <a:r>
              <a:rPr lang="en-AU" dirty="0"/>
              <a:t>Female</a:t>
            </a:r>
          </a:p>
          <a:p>
            <a:pPr marL="285750" indent="-285750">
              <a:buClr>
                <a:srgbClr val="34354A"/>
              </a:buClr>
              <a:buFont typeface="Calibri" panose="020F0502020204030204" pitchFamily="34" charset="0"/>
              <a:buChar char="→"/>
            </a:pPr>
            <a:r>
              <a:rPr lang="en-AU" dirty="0"/>
              <a:t>Woman</a:t>
            </a:r>
          </a:p>
          <a:p>
            <a:pPr marL="285750" indent="-285750">
              <a:buClr>
                <a:srgbClr val="34354A"/>
              </a:buClr>
              <a:buFont typeface="Calibri" panose="020F0502020204030204" pitchFamily="34" charset="0"/>
              <a:buChar char="→"/>
            </a:pPr>
            <a:r>
              <a:rPr lang="en-AU" dirty="0"/>
              <a:t>Attracted to men</a:t>
            </a:r>
          </a:p>
        </p:txBody>
      </p:sp>
      <p:sp>
        <p:nvSpPr>
          <p:cNvPr id="18" name="object 18"/>
          <p:cNvSpPr txBox="1"/>
          <p:nvPr/>
        </p:nvSpPr>
        <p:spPr>
          <a:xfrm>
            <a:off x="7247941" y="1483658"/>
            <a:ext cx="4093308" cy="4382012"/>
          </a:xfrm>
          <a:prstGeom prst="rect">
            <a:avLst/>
          </a:prstGeom>
          <a:ln w="12700">
            <a:solidFill>
              <a:srgbClr val="672A40"/>
            </a:solidFill>
          </a:ln>
        </p:spPr>
        <p:txBody>
          <a:bodyPr vert="horz" wrap="square" lIns="0" tIns="2646" rIns="0" bIns="0" rtlCol="0">
            <a:spAutoFit/>
          </a:bodyPr>
          <a:lstStyle/>
          <a:p>
            <a:pPr>
              <a:spcBef>
                <a:spcPts val="21"/>
              </a:spcBef>
            </a:pPr>
            <a:endParaRPr sz="1458" dirty="0">
              <a:latin typeface="Times New Roman"/>
              <a:cs typeface="Times New Roman"/>
            </a:endParaRPr>
          </a:p>
          <a:p>
            <a:pPr marL="628625"/>
            <a:r>
              <a:rPr lang="en-AU" sz="2000" spc="-17" dirty="0"/>
              <a:t>BINARY</a:t>
            </a:r>
            <a:r>
              <a:rPr lang="en-AU" sz="2000" spc="-21" dirty="0"/>
              <a:t> </a:t>
            </a:r>
            <a:r>
              <a:rPr lang="en-AU" sz="2000" spc="-42" dirty="0"/>
              <a:t>EXPECTATIONS </a:t>
            </a:r>
          </a:p>
          <a:p>
            <a:pPr marL="628625"/>
            <a:endParaRPr lang="en-AU" sz="2000" b="1" spc="-12" dirty="0">
              <a:solidFill>
                <a:srgbClr val="020303"/>
              </a:solidFill>
              <a:latin typeface="Calibri"/>
              <a:cs typeface="Calibri"/>
            </a:endParaRPr>
          </a:p>
          <a:p>
            <a:pPr marL="628625"/>
            <a:r>
              <a:rPr sz="2000" b="1" spc="-12" dirty="0">
                <a:solidFill>
                  <a:srgbClr val="020303"/>
                </a:solidFill>
                <a:latin typeface="Calibri"/>
                <a:cs typeface="Calibri"/>
              </a:rPr>
              <a:t>Sex</a:t>
            </a:r>
            <a:endParaRPr sz="2000" dirty="0">
              <a:latin typeface="Calibri"/>
              <a:cs typeface="Calibri"/>
            </a:endParaRPr>
          </a:p>
          <a:p>
            <a:pPr marL="619629" marR="611692">
              <a:spcBef>
                <a:spcPts val="8"/>
              </a:spcBef>
            </a:pPr>
            <a:r>
              <a:rPr sz="2000" spc="-4" dirty="0">
                <a:solidFill>
                  <a:srgbClr val="231F20"/>
                </a:solidFill>
                <a:latin typeface="Calibri Light"/>
                <a:cs typeface="Calibri Light"/>
              </a:rPr>
              <a:t>Assigned </a:t>
            </a:r>
            <a:r>
              <a:rPr sz="2000" spc="-8" dirty="0">
                <a:solidFill>
                  <a:srgbClr val="231F20"/>
                </a:solidFill>
                <a:latin typeface="Calibri Light"/>
                <a:cs typeface="Calibri Light"/>
              </a:rPr>
              <a:t>at </a:t>
            </a:r>
            <a:r>
              <a:rPr sz="2000" dirty="0">
                <a:solidFill>
                  <a:srgbClr val="231F20"/>
                </a:solidFill>
                <a:latin typeface="Calibri Light"/>
                <a:cs typeface="Calibri Light"/>
              </a:rPr>
              <a:t>birth </a:t>
            </a:r>
            <a:r>
              <a:rPr sz="2000" spc="-329" dirty="0">
                <a:solidFill>
                  <a:srgbClr val="231F20"/>
                </a:solidFill>
                <a:latin typeface="Calibri Light"/>
                <a:cs typeface="Calibri Light"/>
              </a:rPr>
              <a:t> </a:t>
            </a:r>
            <a:r>
              <a:rPr sz="2000" dirty="0">
                <a:solidFill>
                  <a:srgbClr val="231F20"/>
                </a:solidFill>
                <a:latin typeface="Calibri Light"/>
                <a:cs typeface="Calibri Light"/>
              </a:rPr>
              <a:t>as</a:t>
            </a:r>
            <a:r>
              <a:rPr sz="2000" spc="-25" dirty="0">
                <a:solidFill>
                  <a:srgbClr val="231F20"/>
                </a:solidFill>
                <a:latin typeface="Calibri Light"/>
                <a:cs typeface="Calibri Light"/>
              </a:rPr>
              <a:t> </a:t>
            </a:r>
            <a:r>
              <a:rPr sz="2000" spc="-4" dirty="0">
                <a:solidFill>
                  <a:srgbClr val="231F20"/>
                </a:solidFill>
                <a:latin typeface="Calibri Light"/>
                <a:cs typeface="Calibri Light"/>
              </a:rPr>
              <a:t>either</a:t>
            </a:r>
            <a:r>
              <a:rPr sz="2000" spc="-29" dirty="0">
                <a:solidFill>
                  <a:srgbClr val="231F20"/>
                </a:solidFill>
                <a:latin typeface="Calibri Light"/>
                <a:cs typeface="Calibri Light"/>
              </a:rPr>
              <a:t> </a:t>
            </a:r>
            <a:r>
              <a:rPr sz="2000" spc="-4" dirty="0">
                <a:solidFill>
                  <a:srgbClr val="231F20"/>
                </a:solidFill>
                <a:latin typeface="Calibri Light"/>
                <a:cs typeface="Calibri Light"/>
              </a:rPr>
              <a:t>male</a:t>
            </a:r>
            <a:r>
              <a:rPr sz="2000" spc="-25" dirty="0">
                <a:solidFill>
                  <a:srgbClr val="231F20"/>
                </a:solidFill>
                <a:latin typeface="Calibri Light"/>
                <a:cs typeface="Calibri Light"/>
              </a:rPr>
              <a:t> </a:t>
            </a:r>
            <a:r>
              <a:rPr sz="2000" spc="-4" dirty="0">
                <a:solidFill>
                  <a:srgbClr val="231F20"/>
                </a:solidFill>
                <a:latin typeface="Calibri Light"/>
                <a:cs typeface="Calibri Light"/>
              </a:rPr>
              <a:t>or </a:t>
            </a:r>
            <a:r>
              <a:rPr sz="2000" spc="-329" dirty="0">
                <a:solidFill>
                  <a:srgbClr val="231F20"/>
                </a:solidFill>
                <a:latin typeface="Calibri Light"/>
                <a:cs typeface="Calibri Light"/>
              </a:rPr>
              <a:t> </a:t>
            </a:r>
            <a:r>
              <a:rPr sz="2000" spc="-12" dirty="0">
                <a:solidFill>
                  <a:srgbClr val="231F20"/>
                </a:solidFill>
                <a:latin typeface="Calibri Light"/>
                <a:cs typeface="Calibri Light"/>
              </a:rPr>
              <a:t>female.</a:t>
            </a:r>
            <a:endParaRPr sz="2000" dirty="0">
              <a:latin typeface="Calibri Light"/>
              <a:cs typeface="Calibri Light"/>
            </a:endParaRPr>
          </a:p>
          <a:p>
            <a:pPr marL="619629" marR="611692" indent="8466">
              <a:spcBef>
                <a:spcPts val="8"/>
              </a:spcBef>
            </a:pPr>
            <a:endParaRPr lang="en-AU" sz="2000" spc="-4" dirty="0">
              <a:solidFill>
                <a:srgbClr val="231F20"/>
              </a:solidFill>
              <a:latin typeface="Calibri Light"/>
              <a:cs typeface="Calibri Light"/>
            </a:endParaRPr>
          </a:p>
          <a:p>
            <a:pPr marL="619629" marR="611692" indent="8466">
              <a:spcBef>
                <a:spcPts val="8"/>
              </a:spcBef>
            </a:pPr>
            <a:r>
              <a:rPr sz="2000" b="1" spc="-4" dirty="0">
                <a:solidFill>
                  <a:srgbClr val="231F20"/>
                </a:solidFill>
                <a:latin typeface="Calibri Light"/>
                <a:cs typeface="Calibri Light"/>
              </a:rPr>
              <a:t>Gender </a:t>
            </a:r>
            <a:r>
              <a:rPr lang="en-AU" sz="2000" b="1" spc="-4" dirty="0">
                <a:solidFill>
                  <a:srgbClr val="231F20"/>
                </a:solidFill>
                <a:latin typeface="Calibri Light"/>
                <a:cs typeface="Calibri Light"/>
              </a:rPr>
              <a:t>identity</a:t>
            </a:r>
          </a:p>
          <a:p>
            <a:pPr marL="619629" marR="611692" indent="8466">
              <a:spcBef>
                <a:spcPts val="8"/>
              </a:spcBef>
            </a:pPr>
            <a:r>
              <a:rPr sz="2000" spc="-4" dirty="0">
                <a:solidFill>
                  <a:srgbClr val="231F20"/>
                </a:solidFill>
                <a:latin typeface="Calibri Light"/>
                <a:cs typeface="Calibri Light"/>
              </a:rPr>
              <a:t>Either man or  woman.</a:t>
            </a:r>
          </a:p>
          <a:p>
            <a:pPr marL="619629" marR="611692" indent="8466">
              <a:spcBef>
                <a:spcPts val="8"/>
              </a:spcBef>
            </a:pPr>
            <a:endParaRPr lang="en-AU" sz="2000" spc="-4" dirty="0">
              <a:solidFill>
                <a:srgbClr val="231F20"/>
              </a:solidFill>
              <a:latin typeface="Calibri Light"/>
              <a:cs typeface="Calibri Light"/>
            </a:endParaRPr>
          </a:p>
          <a:p>
            <a:pPr marL="619629" marR="611692" indent="8466">
              <a:spcBef>
                <a:spcPts val="8"/>
              </a:spcBef>
            </a:pPr>
            <a:r>
              <a:rPr sz="2000" b="1" spc="-4" dirty="0">
                <a:solidFill>
                  <a:srgbClr val="231F20"/>
                </a:solidFill>
                <a:latin typeface="Calibri Light"/>
                <a:cs typeface="Calibri Light"/>
              </a:rPr>
              <a:t>Sexuality </a:t>
            </a:r>
            <a:r>
              <a:rPr sz="2000" spc="-4" dirty="0">
                <a:solidFill>
                  <a:srgbClr val="231F20"/>
                </a:solidFill>
                <a:latin typeface="Calibri Light"/>
                <a:cs typeface="Calibri Light"/>
              </a:rPr>
              <a:t> </a:t>
            </a:r>
            <a:endParaRPr lang="en-AU" sz="2000" spc="-4" dirty="0">
              <a:solidFill>
                <a:srgbClr val="231F20"/>
              </a:solidFill>
              <a:latin typeface="Calibri Light"/>
              <a:cs typeface="Calibri Light"/>
            </a:endParaRPr>
          </a:p>
          <a:p>
            <a:pPr marL="619629" marR="611692" indent="8466">
              <a:spcBef>
                <a:spcPts val="8"/>
              </a:spcBef>
            </a:pPr>
            <a:r>
              <a:rPr sz="2000" spc="-4" dirty="0">
                <a:solidFill>
                  <a:srgbClr val="231F20"/>
                </a:solidFill>
                <a:latin typeface="Calibri Light"/>
                <a:cs typeface="Calibri Light"/>
              </a:rPr>
              <a:t>Attracted to the  opposite ‘sex’.</a:t>
            </a:r>
            <a:endParaRPr lang="en-AU" sz="2000" spc="-4" dirty="0">
              <a:solidFill>
                <a:srgbClr val="231F20"/>
              </a:solidFill>
              <a:latin typeface="Calibri Light"/>
              <a:cs typeface="Calibri Light"/>
            </a:endParaRPr>
          </a:p>
          <a:p>
            <a:pPr marL="619629" marR="692651" indent="8466">
              <a:lnSpc>
                <a:spcPct val="100499"/>
              </a:lnSpc>
              <a:spcBef>
                <a:spcPts val="1242"/>
              </a:spcBef>
            </a:pPr>
            <a:endParaRPr sz="2000" dirty="0">
              <a:latin typeface="Calibri Light"/>
              <a:cs typeface="Calibri Light"/>
            </a:endParaRPr>
          </a:p>
        </p:txBody>
      </p:sp>
      <p:cxnSp>
        <p:nvCxnSpPr>
          <p:cNvPr id="31" name="Straight Connector 30">
            <a:extLst>
              <a:ext uri="{FF2B5EF4-FFF2-40B4-BE49-F238E27FC236}">
                <a16:creationId xmlns:a16="http://schemas.microsoft.com/office/drawing/2014/main" id="{D99A48B4-D063-4678-9A41-EEC18F9455B4}"/>
              </a:ext>
              <a:ext uri="{C183D7F6-B498-43B3-948B-1728B52AA6E4}">
                <adec:decorative xmlns:adec="http://schemas.microsoft.com/office/drawing/2017/decorative" val="1"/>
              </a:ext>
            </a:extLst>
          </p:cNvPr>
          <p:cNvCxnSpPr>
            <a:cxnSpLocks/>
          </p:cNvCxnSpPr>
          <p:nvPr/>
        </p:nvCxnSpPr>
        <p:spPr>
          <a:xfrm>
            <a:off x="3479386" y="1483658"/>
            <a:ext cx="0" cy="5055365"/>
          </a:xfrm>
          <a:prstGeom prst="line">
            <a:avLst/>
          </a:prstGeom>
          <a:ln>
            <a:solidFill>
              <a:srgbClr val="672A4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urWatch_Presenta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rWatch_Presentations" id="{CB0F7392-24A7-4F2F-811D-E40BD4E68B25}" vid="{6A049D2B-C600-4AD8-A35A-FA9E5CB4F0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3D856CF1237418DF14C5037866882" ma:contentTypeVersion="13" ma:contentTypeDescription="Create a new document." ma:contentTypeScope="" ma:versionID="1e21178cd304bec3bba2b7c3681baea8">
  <xsd:schema xmlns:xsd="http://www.w3.org/2001/XMLSchema" xmlns:xs="http://www.w3.org/2001/XMLSchema" xmlns:p="http://schemas.microsoft.com/office/2006/metadata/properties" xmlns:ns2="24655829-77b5-4572-9306-0706e327d7ed" xmlns:ns3="ef89dfe1-2fd6-4ffd-966a-b6a657178080" targetNamespace="http://schemas.microsoft.com/office/2006/metadata/properties" ma:root="true" ma:fieldsID="7c20c4a63ae2458e70e380cd029fe0a5" ns2:_="" ns3:_="">
    <xsd:import namespace="24655829-77b5-4572-9306-0706e327d7ed"/>
    <xsd:import namespace="ef89dfe1-2fd6-4ffd-966a-b6a6571780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55829-77b5-4572-9306-0706e327d7e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f89dfe1-2fd6-4ffd-966a-b6a65717808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3C8E35-7F0D-4801-9E46-9137B6B5CB27}">
  <ds:schemaRefs>
    <ds:schemaRef ds:uri="http://schemas.microsoft.com/sharepoint/v3/contenttype/forms"/>
  </ds:schemaRefs>
</ds:datastoreItem>
</file>

<file path=customXml/itemProps2.xml><?xml version="1.0" encoding="utf-8"?>
<ds:datastoreItem xmlns:ds="http://schemas.openxmlformats.org/officeDocument/2006/customXml" ds:itemID="{B9E12C00-5621-4419-9BB4-90B2902B88C3}">
  <ds:schemaRefs>
    <ds:schemaRef ds:uri="24655829-77b5-4572-9306-0706e327d7ed"/>
    <ds:schemaRef ds:uri="ef89dfe1-2fd6-4ffd-966a-b6a6571780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2C6A213-1A81-4096-BB65-87B077D7F07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OurWatch_Presentations</Template>
  <TotalTime>1613</TotalTime>
  <Words>15054</Words>
  <Application>Microsoft Macintosh PowerPoint</Application>
  <PresentationFormat>Widescreen</PresentationFormat>
  <Paragraphs>1048</Paragraphs>
  <Slides>51</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51</vt:i4>
      </vt:variant>
    </vt:vector>
  </HeadingPairs>
  <TitlesOfParts>
    <vt:vector size="63" baseType="lpstr">
      <vt:lpstr>Arial</vt:lpstr>
      <vt:lpstr>Arial,Sans-Serif</vt:lpstr>
      <vt:lpstr>Calibri</vt:lpstr>
      <vt:lpstr>Calibri Light</vt:lpstr>
      <vt:lpstr>Calibri-Italic</vt:lpstr>
      <vt:lpstr>DIN 2014</vt:lpstr>
      <vt:lpstr>DIN 2014 Light</vt:lpstr>
      <vt:lpstr>Lato</vt:lpstr>
      <vt:lpstr>Raleway-Medium</vt:lpstr>
      <vt:lpstr>Symbol</vt:lpstr>
      <vt:lpstr>Times New Roman</vt:lpstr>
      <vt:lpstr>OurWatch_Presentations</vt:lpstr>
      <vt:lpstr>INFORMATION FOR TEACHING ACADEMICS</vt:lpstr>
      <vt:lpstr>PREVENTION OF GENDER-BASED VIOLENCE IN AND THROUGH CRIMINOLOGY</vt:lpstr>
      <vt:lpstr>ACKNOWLEDGEMENT OF COUNTRY</vt:lpstr>
      <vt:lpstr>CHALLENGING CONTENT</vt:lpstr>
      <vt:lpstr>SUPPORT SERVICES</vt:lpstr>
      <vt:lpstr>TOPICS OVERVIEW                                                                                                                                                                                                                                                                                                                                                                                                                                                                         </vt:lpstr>
      <vt:lpstr>TOPIC 1</vt:lpstr>
      <vt:lpstr>GENDER AS A SOCIAL DETERMINANT OF HEALTH</vt:lpstr>
      <vt:lpstr>GENDER AND SEX EXPECTATIONS</vt:lpstr>
      <vt:lpstr>GENDER CONSTRUCTION IN ACTION</vt:lpstr>
      <vt:lpstr>THE GENDERBREAD PERSON</vt:lpstr>
      <vt:lpstr>LGBTIQ+ NAMING SEXUALITY AND GENDER</vt:lpstr>
      <vt:lpstr>LGBTIQ+ NAMING SEXUALITY AND GENDER CONT.</vt:lpstr>
      <vt:lpstr>TOPIC 2 UNDERSTANDING GENDER-BASED SYSTEMS</vt:lpstr>
      <vt:lpstr>PATRIARCHY AND GENDER</vt:lpstr>
      <vt:lpstr>HETERONORMATIVITY AND CISNORMATIVITY</vt:lpstr>
      <vt:lpstr>GENDER NORMS, PRACTICES AND STRUCTURES</vt:lpstr>
      <vt:lpstr>EQUALITY AND EQUITY</vt:lpstr>
      <vt:lpstr>SOCIO-ECOLOGICAL MODEL</vt:lpstr>
      <vt:lpstr>THE MAN BOX</vt:lpstr>
      <vt:lpstr>GENDER INEQUITY IN CRIMINAL JUSTICE SETTINGS</vt:lpstr>
      <vt:lpstr>TOPIC 3 INTERSECTIONALITY AND GENDER INEQUALITY</vt:lpstr>
      <vt:lpstr>INTERSECTIONALITY</vt:lpstr>
      <vt:lpstr>INTERSECTIONS OF POWER</vt:lpstr>
      <vt:lpstr>GENDER AND COLONISATION</vt:lpstr>
      <vt:lpstr>TOPIC 4 ADDRESSING GENDER-BASED VIOLENCE</vt:lpstr>
      <vt:lpstr>TERMINOLOGY</vt:lpstr>
      <vt:lpstr>A NATIONAL CRISIS</vt:lpstr>
      <vt:lpstr>TYPES OF VIOLENCE</vt:lpstr>
      <vt:lpstr>GENDER AND EXPERIENCES OF VIOLENCE</vt:lpstr>
      <vt:lpstr>GENDERED VIOLENCE: MAKING THE LINK</vt:lpstr>
      <vt:lpstr>DIFFERENT EXPERIENCES OF VIOLENCE</vt:lpstr>
      <vt:lpstr>COMMON MISCONCEPTIONS ABOUT THE DRIVERS OF VIOLENCE</vt:lpstr>
      <vt:lpstr>MISCONCEPTIONS ABOUT FAMILY VIOLENCE</vt:lpstr>
      <vt:lpstr>WHY DIDN’T SHE LEAVE?</vt:lpstr>
      <vt:lpstr>GENDERED DRIVERS</vt:lpstr>
      <vt:lpstr>CONDONING VIOLENCE AGAINST WOMEN</vt:lpstr>
      <vt:lpstr>MEN’S CONTROL OF DECISION-MAKING AND LIMITS TO  WOMEN’S INDEPENDENCE</vt:lpstr>
      <vt:lpstr>RIGID GENDER STEREOTYPING</vt:lpstr>
      <vt:lpstr>CULTURES OF MASCULINITY THAT EMPHASISE AGGRESSION, DOMINANCE AND CONTROL </vt:lpstr>
      <vt:lpstr>STOPPING VIOLENCE AT ITS SOURCE</vt:lpstr>
      <vt:lpstr>ESSENTIAL ACTIONS TO ADDRESS THE GENDERED DRIVERS</vt:lpstr>
      <vt:lpstr>ESSENTIAL ACTIONS TO ADDRESS THE SOCIAL CONTEXT OF INEQUALITY</vt:lpstr>
      <vt:lpstr>AN INTERSECTIONAL APPROACH TO PREVENTING GENDER-BASED VIOLENCE</vt:lpstr>
      <vt:lpstr>TOPIC 5 DEALING WITH RESISTANCE TO GENDER EQUITY</vt:lpstr>
      <vt:lpstr>DERAILING THE CONVERSATION</vt:lpstr>
      <vt:lpstr>RESISTANCE AND BACKLASH</vt:lpstr>
      <vt:lpstr>FORMS OF RESISTANCE</vt:lpstr>
      <vt:lpstr>BACKLASHERS CLAIM A BACKLASH AGAINST MASCULINITY</vt:lpstr>
      <vt:lpstr>SPECTRUM OF RESISTANCE</vt:lpstr>
      <vt:lpstr>ADDRESSING RESISTANCE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Ellie Swindon</dc:creator>
  <cp:lastModifiedBy>Kate Harris</cp:lastModifiedBy>
  <cp:revision>3</cp:revision>
  <dcterms:created xsi:type="dcterms:W3CDTF">2021-09-21T01:49:28Z</dcterms:created>
  <dcterms:modified xsi:type="dcterms:W3CDTF">2022-02-15T03:14:19Z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0x0101006B03D856CF1237418DF14C5037866882</vt:lpwstr>
  </property>
</Properties>
</file>